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7" r:id="rId2"/>
    <p:sldId id="305" r:id="rId3"/>
    <p:sldId id="306" r:id="rId4"/>
    <p:sldId id="307" r:id="rId5"/>
    <p:sldId id="321" r:id="rId6"/>
    <p:sldId id="309" r:id="rId7"/>
    <p:sldId id="310" r:id="rId8"/>
    <p:sldId id="311" r:id="rId9"/>
    <p:sldId id="312" r:id="rId10"/>
    <p:sldId id="313" r:id="rId11"/>
    <p:sldId id="314" r:id="rId12"/>
    <p:sldId id="315" r:id="rId13"/>
    <p:sldId id="316" r:id="rId14"/>
    <p:sldId id="317" r:id="rId15"/>
    <p:sldId id="318" r:id="rId16"/>
    <p:sldId id="319" r:id="rId17"/>
    <p:sldId id="320" r:id="rId18"/>
    <p:sldId id="268" r:id="rId19"/>
    <p:sldId id="269" r:id="rId20"/>
    <p:sldId id="294" r:id="rId21"/>
    <p:sldId id="295" r:id="rId22"/>
    <p:sldId id="296" r:id="rId23"/>
    <p:sldId id="297" r:id="rId24"/>
    <p:sldId id="298" r:id="rId25"/>
    <p:sldId id="299" r:id="rId26"/>
    <p:sldId id="300" r:id="rId27"/>
    <p:sldId id="301" r:id="rId28"/>
    <p:sldId id="291"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67634" autoAdjust="0"/>
  </p:normalViewPr>
  <p:slideViewPr>
    <p:cSldViewPr>
      <p:cViewPr varScale="1">
        <p:scale>
          <a:sx n="62" d="100"/>
          <a:sy n="62"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1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t" anchorCtr="0" compatLnSpc="1">
            <a:prstTxWarp prst="textNoShape">
              <a:avLst/>
            </a:prstTxWarp>
          </a:bodyPr>
          <a:lstStyle>
            <a:lvl1pPr defTabSz="966526" eaLnBrk="0" hangingPunct="0">
              <a:defRPr sz="1300">
                <a:latin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b" anchorCtr="0" compatLnSpc="1">
            <a:prstTxWarp prst="textNoShape">
              <a:avLst/>
            </a:prstTxWarp>
          </a:bodyPr>
          <a:lstStyle>
            <a:lvl1pPr defTabSz="966526" eaLnBrk="0" hangingPunct="0">
              <a:defRPr sz="1300">
                <a:latin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b" anchorCtr="0" compatLnSpc="1">
            <a:prstTxWarp prst="textNoShape">
              <a:avLst/>
            </a:prstTxWarp>
          </a:bodyPr>
          <a:lstStyle>
            <a:lvl1pPr algn="r" defTabSz="965058" eaLnBrk="0" hangingPunct="0">
              <a:defRPr sz="1300"/>
            </a:lvl1pPr>
          </a:lstStyle>
          <a:p>
            <a:pPr>
              <a:defRPr/>
            </a:pPr>
            <a:fld id="{4386D4CB-B6E6-4B30-85C8-83BEA8083318}" type="slidenum">
              <a:rPr lang="en-US" altLang="en-US"/>
              <a:pPr>
                <a:defRPr/>
              </a:pPr>
              <a:t>‹#›</a:t>
            </a:fld>
            <a:endParaRPr lang="en-US" altLang="en-US"/>
          </a:p>
        </p:txBody>
      </p:sp>
    </p:spTree>
    <p:extLst>
      <p:ext uri="{BB962C8B-B14F-4D97-AF65-F5344CB8AC3E}">
        <p14:creationId xmlns:p14="http://schemas.microsoft.com/office/powerpoint/2010/main" val="483867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t" anchorCtr="0" compatLnSpc="1">
            <a:prstTxWarp prst="textNoShape">
              <a:avLst/>
            </a:prstTxWarp>
          </a:bodyPr>
          <a:lstStyle>
            <a:lvl1pPr defTabSz="966526" eaLnBrk="1" hangingPunct="1">
              <a:defRPr sz="1300">
                <a:latin typeface="Calibri" pitchFamily="34" charset="0"/>
              </a:defRPr>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t" anchorCtr="0" compatLnSpc="1">
            <a:prstTxWarp prst="textNoShape">
              <a:avLst/>
            </a:prstTxWarp>
          </a:bodyPr>
          <a:lstStyle>
            <a:lvl1pPr algn="r" defTabSz="966526" eaLnBrk="1" hangingPunct="1">
              <a:defRPr sz="1300">
                <a:latin typeface="Calibri" pitchFamily="34" charset="0"/>
              </a:defRPr>
            </a:lvl1pPr>
          </a:lstStyle>
          <a:p>
            <a:pPr>
              <a:defRPr/>
            </a:pPr>
            <a:fld id="{A8D4EA56-CAAF-4F03-868D-3EF698565B75}" type="datetimeFigureOut">
              <a:rPr lang="en-US"/>
              <a:pPr>
                <a:defRPr/>
              </a:pPr>
              <a:t>8/20/2016</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15" tIns="45708" rIns="91415" bIns="45708" rtlCol="0" anchor="ctr"/>
          <a:lstStyle/>
          <a:p>
            <a:pPr lvl="0"/>
            <a:endParaRPr lang="en-US" noProof="0" smtClean="0"/>
          </a:p>
        </p:txBody>
      </p:sp>
      <p:sp>
        <p:nvSpPr>
          <p:cNvPr id="5" name="Notes Placeholder 4"/>
          <p:cNvSpPr>
            <a:spLocks noGrp="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b" anchorCtr="0" compatLnSpc="1">
            <a:prstTxWarp prst="textNoShape">
              <a:avLst/>
            </a:prstTxWarp>
          </a:bodyPr>
          <a:lstStyle>
            <a:lvl1pPr defTabSz="966526" eaLnBrk="1" hangingPunct="1">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7" rIns="96635" bIns="48317" numCol="1" anchor="b" anchorCtr="0" compatLnSpc="1">
            <a:prstTxWarp prst="textNoShape">
              <a:avLst/>
            </a:prstTxWarp>
          </a:bodyPr>
          <a:lstStyle>
            <a:lvl1pPr algn="r" defTabSz="965058" eaLnBrk="1" hangingPunct="1">
              <a:defRPr sz="1300">
                <a:latin typeface="Calibri" panose="020F0502020204030204" pitchFamily="34" charset="0"/>
              </a:defRPr>
            </a:lvl1pPr>
          </a:lstStyle>
          <a:p>
            <a:pPr>
              <a:defRPr/>
            </a:pPr>
            <a:fld id="{8638A8CC-4F95-42D9-9026-D0C36B1630D6}" type="slidenum">
              <a:rPr lang="en-US" altLang="en-US"/>
              <a:pPr>
                <a:defRPr/>
              </a:pPr>
              <a:t>‹#›</a:t>
            </a:fld>
            <a:endParaRPr lang="en-US" altLang="en-US"/>
          </a:p>
        </p:txBody>
      </p:sp>
    </p:spTree>
    <p:extLst>
      <p:ext uri="{BB962C8B-B14F-4D97-AF65-F5344CB8AC3E}">
        <p14:creationId xmlns:p14="http://schemas.microsoft.com/office/powerpoint/2010/main" val="18981681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artner.com/it/products/podcasting/about_gartner_voice.j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F7A7C4-C9C6-4C8C-A2DA-3051EB01BBBA}" type="slidenum">
              <a:rPr lang="en-US" altLang="en-US" sz="1300" smtClean="0"/>
              <a:pPr>
                <a:spcBef>
                  <a:spcPct val="0"/>
                </a:spcBef>
              </a:pPr>
              <a:t>1</a:t>
            </a:fld>
            <a:endParaRPr lang="en-US" altLang="en-US" sz="1300" smtClean="0"/>
          </a:p>
        </p:txBody>
      </p:sp>
    </p:spTree>
    <p:extLst>
      <p:ext uri="{BB962C8B-B14F-4D97-AF65-F5344CB8AC3E}">
        <p14:creationId xmlns:p14="http://schemas.microsoft.com/office/powerpoint/2010/main" val="172805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29E51-E06D-4DB0-AC52-77D11B5EC51E}" type="slidenum">
              <a:rPr lang="en-US" altLang="en-US" sz="1300" smtClean="0"/>
              <a:pPr>
                <a:spcBef>
                  <a:spcPct val="0"/>
                </a:spcBef>
              </a:pPr>
              <a:t>10</a:t>
            </a:fld>
            <a:endParaRPr lang="en-US" altLang="en-US" sz="1300"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a:noFill/>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60212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smtClean="0"/>
              <a:t>The term Data (or</a:t>
            </a:r>
            <a:r>
              <a:rPr lang="en-US" baseline="0" dirty="0" smtClean="0"/>
              <a:t> raw data) is used to refer to facts that characterize events. If the event is a sale transaction, the data may be the date of sale, the item number, the item description, the quantity sold, etc.</a:t>
            </a:r>
          </a:p>
          <a:p>
            <a:pPr marL="171450" indent="-171450">
              <a:buFont typeface="Wingdings" panose="05000000000000000000" pitchFamily="2" charset="2"/>
              <a:buChar char="§"/>
            </a:pPr>
            <a:r>
              <a:rPr lang="en-US" baseline="0" dirty="0" smtClean="0"/>
              <a:t>Information is typically define as data put in a specific context which makes it more meaningful. The statement “</a:t>
            </a:r>
            <a:r>
              <a:rPr lang="en-US" altLang="en-US" sz="1200" dirty="0" smtClean="0"/>
              <a:t>The temperature </a:t>
            </a:r>
            <a:r>
              <a:rPr lang="en-US" altLang="en-US" sz="1200" dirty="0" smtClean="0">
                <a:solidFill>
                  <a:srgbClr val="0000FF"/>
                </a:solidFill>
              </a:rPr>
              <a:t>today</a:t>
            </a:r>
            <a:r>
              <a:rPr lang="en-US" altLang="en-US" sz="1200" dirty="0" smtClean="0"/>
              <a:t> at </a:t>
            </a:r>
            <a:r>
              <a:rPr lang="en-US" altLang="en-US" sz="1200" dirty="0" smtClean="0">
                <a:solidFill>
                  <a:srgbClr val="0000FF"/>
                </a:solidFill>
              </a:rPr>
              <a:t>noon</a:t>
            </a:r>
            <a:r>
              <a:rPr lang="en-US" altLang="en-US" sz="1200" dirty="0" smtClean="0"/>
              <a:t> in </a:t>
            </a:r>
            <a:r>
              <a:rPr lang="en-US" altLang="en-US" sz="1200" dirty="0" smtClean="0">
                <a:solidFill>
                  <a:srgbClr val="0000FF"/>
                </a:solidFill>
              </a:rPr>
              <a:t>Times Square</a:t>
            </a:r>
            <a:r>
              <a:rPr lang="en-US" altLang="en-US" sz="1200" dirty="0" smtClean="0"/>
              <a:t>, </a:t>
            </a:r>
            <a:r>
              <a:rPr lang="en-US" altLang="en-US" sz="1200" dirty="0" smtClean="0">
                <a:solidFill>
                  <a:srgbClr val="0000FF"/>
                </a:solidFill>
              </a:rPr>
              <a:t>NYC</a:t>
            </a:r>
            <a:r>
              <a:rPr lang="en-US" altLang="en-US" sz="1200" dirty="0" smtClean="0"/>
              <a:t> was </a:t>
            </a:r>
            <a:r>
              <a:rPr lang="en-US" altLang="en-US" sz="1200" dirty="0" smtClean="0">
                <a:solidFill>
                  <a:srgbClr val="0000FF"/>
                </a:solidFill>
              </a:rPr>
              <a:t>100</a:t>
            </a:r>
            <a:r>
              <a:rPr lang="en-US" altLang="en-US" sz="1200" dirty="0" smtClean="0">
                <a:solidFill>
                  <a:srgbClr val="0000FF"/>
                </a:solidFill>
                <a:cs typeface="Times New Roman" panose="02020603050405020304" pitchFamily="18" charset="0"/>
              </a:rPr>
              <a:t>° F</a:t>
            </a:r>
            <a:r>
              <a:rPr lang="en-US" baseline="0" dirty="0" smtClean="0"/>
              <a:t>” is a meaningful information. It is the result of adding context and meaning to some raw data.</a:t>
            </a:r>
          </a:p>
          <a:p>
            <a:pPr marL="171450" indent="-171450">
              <a:buFont typeface="Wingdings" panose="05000000000000000000" pitchFamily="2" charset="2"/>
              <a:buChar char="§"/>
            </a:pPr>
            <a:r>
              <a:rPr lang="en-US" baseline="0" dirty="0" smtClean="0"/>
              <a:t>In the next slide, we are going to use the IPO framework to better understand the difference between data and information.</a:t>
            </a:r>
          </a:p>
          <a:p>
            <a:endParaRPr lang="en-US" dirty="0"/>
          </a:p>
        </p:txBody>
      </p:sp>
      <p:sp>
        <p:nvSpPr>
          <p:cNvPr id="4" name="Slide Number Placeholder 3"/>
          <p:cNvSpPr>
            <a:spLocks noGrp="1"/>
          </p:cNvSpPr>
          <p:nvPr>
            <p:ph type="sldNum" sz="quarter" idx="10"/>
          </p:nvPr>
        </p:nvSpPr>
        <p:spPr/>
        <p:txBody>
          <a:bodyPr/>
          <a:lstStyle/>
          <a:p>
            <a:pPr>
              <a:defRPr/>
            </a:pPr>
            <a:fld id="{8638A8CC-4F95-42D9-9026-D0C36B1630D6}" type="slidenum">
              <a:rPr lang="en-US" altLang="en-US" smtClean="0"/>
              <a:pPr>
                <a:defRPr/>
              </a:pPr>
              <a:t>11</a:t>
            </a:fld>
            <a:endParaRPr lang="en-US" altLang="en-US"/>
          </a:p>
        </p:txBody>
      </p:sp>
    </p:spTree>
    <p:extLst>
      <p:ext uri="{BB962C8B-B14F-4D97-AF65-F5344CB8AC3E}">
        <p14:creationId xmlns:p14="http://schemas.microsoft.com/office/powerpoint/2010/main" val="359815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Wingdings" panose="05000000000000000000" pitchFamily="2" charset="2"/>
              <a:buChar char="§"/>
            </a:pPr>
            <a:r>
              <a:rPr lang="en-US" dirty="0" smtClean="0"/>
              <a:t>Can you list any additional business effects resulting from poor information? (focus on organizational strategies such as SCM, CRM, and ERP)</a:t>
            </a:r>
          </a:p>
          <a:p>
            <a:pPr marL="628650" lvl="1" indent="-171450" eaLnBrk="1" hangingPunct="1">
              <a:buFont typeface="Wingdings" panose="05000000000000000000" pitchFamily="2" charset="2"/>
              <a:buChar char="§"/>
            </a:pPr>
            <a:r>
              <a:rPr lang="en-US" dirty="0" smtClean="0"/>
              <a:t>Poor information could cause the SCM system to order too much inventory from a supplier based on inaccurate orders</a:t>
            </a:r>
          </a:p>
          <a:p>
            <a:pPr marL="628650" lvl="1" indent="-171450" eaLnBrk="1" hangingPunct="1">
              <a:buFont typeface="Wingdings" panose="05000000000000000000" pitchFamily="2" charset="2"/>
              <a:buChar char="§"/>
            </a:pPr>
            <a:r>
              <a:rPr lang="en-US" dirty="0" smtClean="0"/>
              <a:t>Poor information could cause a CRM system to send an expensive promotional item (such as a fruit basket) to the wrong address of one of its best customers</a:t>
            </a:r>
          </a:p>
          <a:p>
            <a:pPr marL="171450" indent="-171450" eaLnBrk="1" hangingPunct="1">
              <a:buFont typeface="Wingdings" panose="05000000000000000000" pitchFamily="2" charset="2"/>
              <a:buChar char="§"/>
            </a:pPr>
            <a:r>
              <a:rPr lang="en-US" dirty="0" smtClean="0"/>
              <a:t>What occurs when you have the inability to build strong customer relationships?</a:t>
            </a:r>
          </a:p>
          <a:p>
            <a:pPr marL="628650" lvl="1" indent="-171450" eaLnBrk="1" hangingPunct="1">
              <a:buFont typeface="Wingdings" panose="05000000000000000000" pitchFamily="2" charset="2"/>
              <a:buChar char="§"/>
            </a:pPr>
            <a:r>
              <a:rPr lang="en-US" dirty="0" smtClean="0"/>
              <a:t>Increase buyer power</a:t>
            </a:r>
          </a:p>
          <a:p>
            <a:pPr marL="171450" indent="-171450" eaLnBrk="1" hangingPunct="1">
              <a:buFont typeface="Wingdings" panose="05000000000000000000" pitchFamily="2" charset="2"/>
              <a:buChar char="§"/>
            </a:pPr>
            <a:endParaRPr lang="en-US" dirty="0" smtClean="0"/>
          </a:p>
          <a:p>
            <a:pPr marL="171450" indent="-171450" eaLnBrk="1" hangingPunct="1">
              <a:buFont typeface="Wingdings" panose="05000000000000000000" pitchFamily="2" charset="2"/>
              <a:buChar char="§"/>
            </a:pPr>
            <a:r>
              <a:rPr lang="en-US" dirty="0" smtClean="0"/>
              <a:t>Gartner podcasts are excellent course resources. Here is a good podcast on the cost of poor data to an organization:</a:t>
            </a:r>
          </a:p>
          <a:p>
            <a:pPr marL="628650" lvl="1" indent="-171450" eaLnBrk="1" hangingPunct="1">
              <a:buFont typeface="Wingdings" panose="05000000000000000000" pitchFamily="2" charset="2"/>
              <a:buChar char="§"/>
            </a:pPr>
            <a:r>
              <a:rPr lang="en-US" dirty="0" smtClean="0">
                <a:hlinkClick r:id="rId3"/>
              </a:rPr>
              <a:t>http://www.gartner.com/it/products/podcasting/about_gartner_voice.jsp</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638A8CC-4F95-42D9-9026-D0C36B1630D6}" type="slidenum">
              <a:rPr lang="en-US" altLang="en-US" smtClean="0"/>
              <a:pPr>
                <a:defRPr/>
              </a:pPr>
              <a:t>14</a:t>
            </a:fld>
            <a:endParaRPr lang="en-US" altLang="en-US"/>
          </a:p>
        </p:txBody>
      </p:sp>
    </p:spTree>
    <p:extLst>
      <p:ext uri="{BB962C8B-B14F-4D97-AF65-F5344CB8AC3E}">
        <p14:creationId xmlns:p14="http://schemas.microsoft.com/office/powerpoint/2010/main" val="32568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p:spPr>
        <p:txBody>
          <a:bodyPr/>
          <a:lstStyle/>
          <a:p>
            <a:pPr eaLnBrk="1" hangingPunct="1">
              <a:spcBef>
                <a:spcPct val="0"/>
              </a:spcBef>
            </a:pPr>
            <a:r>
              <a:rPr lang="en-US" altLang="en-US" dirty="0" smtClean="0"/>
              <a:t>Rows of data in an Excel spreadsheet demonstrate data</a:t>
            </a:r>
          </a:p>
          <a:p>
            <a:pPr eaLnBrk="1" hangingPunct="1">
              <a:spcBef>
                <a:spcPct val="0"/>
              </a:spcBef>
            </a:pPr>
            <a:r>
              <a:rPr lang="en-US" altLang="en-US" dirty="0" smtClean="0"/>
              <a:t>Show the students that this is simply data, it does not explain any types of information or business intelligence such as how much did Roberta Cross sell this month?</a:t>
            </a:r>
          </a:p>
          <a:p>
            <a:pPr eaLnBrk="1" hangingPunct="1">
              <a:spcBef>
                <a:spcPct val="0"/>
              </a:spcBef>
            </a:pPr>
            <a:r>
              <a:rPr lang="en-US" altLang="en-US" dirty="0" smtClean="0"/>
              <a:t>Who is the best customer?</a:t>
            </a:r>
          </a:p>
          <a:p>
            <a:pPr eaLnBrk="1" hangingPunct="1">
              <a:spcBef>
                <a:spcPct val="0"/>
              </a:spcBef>
            </a:pPr>
            <a:r>
              <a:rPr lang="en-US" altLang="en-US" dirty="0" smtClean="0"/>
              <a:t>What is the best product?</a:t>
            </a:r>
          </a:p>
          <a:p>
            <a:pPr eaLnBrk="1" hangingPunct="1">
              <a:spcBef>
                <a:spcPct val="0"/>
              </a:spcBef>
            </a:pPr>
            <a:endParaRPr lang="en-US" altLang="en-US" dirty="0" smtClean="0"/>
          </a:p>
          <a:p>
            <a:pPr eaLnBrk="1" hangingPunct="1">
              <a:spcBef>
                <a:spcPct val="0"/>
              </a:spcBef>
            </a:pPr>
            <a:r>
              <a:rPr lang="en-US" altLang="en-US" dirty="0" smtClean="0"/>
              <a:t>These are all examples of information and BI – in this spreadsheet we see simply data</a:t>
            </a:r>
          </a:p>
          <a:p>
            <a:pPr eaLnBrk="1" hangingPunct="1">
              <a:spcBef>
                <a:spcPct val="0"/>
              </a:spcBef>
            </a:pPr>
            <a:r>
              <a:rPr lang="en-US" altLang="en-US" dirty="0" smtClean="0"/>
              <a:t>A fundamental role of all business managers is to be able to take the data and analyze it to find information to make great business decisions</a:t>
            </a:r>
          </a:p>
        </p:txBody>
      </p:sp>
      <p:sp>
        <p:nvSpPr>
          <p:cNvPr id="39940" name="Slide Number Placeholder 3"/>
          <p:cNvSpPr>
            <a:spLocks noGrp="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B69BA5-371D-4FF8-9216-89D243685D27}" type="slidenum">
              <a:rPr lang="en-US" altLang="en-US" sz="1300" smtClean="0"/>
              <a:pPr>
                <a:spcBef>
                  <a:spcPct val="0"/>
                </a:spcBef>
              </a:pPr>
              <a:t>18</a:t>
            </a:fld>
            <a:endParaRPr lang="en-US" altLang="en-US" sz="1300" smtClean="0"/>
          </a:p>
        </p:txBody>
      </p:sp>
    </p:spTree>
    <p:extLst>
      <p:ext uri="{BB962C8B-B14F-4D97-AF65-F5344CB8AC3E}">
        <p14:creationId xmlns:p14="http://schemas.microsoft.com/office/powerpoint/2010/main" val="44814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p:spPr>
        <p:txBody>
          <a:bodyPr/>
          <a:lstStyle/>
          <a:p>
            <a:pPr eaLnBrk="1" hangingPunct="1">
              <a:spcBef>
                <a:spcPct val="0"/>
              </a:spcBef>
            </a:pPr>
            <a:r>
              <a:rPr lang="en-US" altLang="en-US" smtClean="0"/>
              <a:t>Data features, such as Auto filter, turn data into information</a:t>
            </a:r>
          </a:p>
          <a:p>
            <a:pPr eaLnBrk="1" hangingPunct="1">
              <a:spcBef>
                <a:spcPct val="0"/>
              </a:spcBef>
            </a:pPr>
            <a:r>
              <a:rPr lang="en-US" altLang="en-US" smtClean="0"/>
              <a:t>This view shows all of Roberta Cross’s chicken sales</a:t>
            </a:r>
          </a:p>
          <a:p>
            <a:pPr eaLnBrk="1" hangingPunct="1">
              <a:spcBef>
                <a:spcPct val="0"/>
              </a:spcBef>
            </a:pPr>
            <a:r>
              <a:rPr lang="en-US" altLang="en-US" smtClean="0"/>
              <a:t>Ask your students what other types of questions would you ask to find BI in this data?</a:t>
            </a:r>
          </a:p>
          <a:p>
            <a:pPr eaLnBrk="1" hangingPunct="1">
              <a:spcBef>
                <a:spcPct val="0"/>
              </a:spcBef>
            </a:pPr>
            <a:r>
              <a:rPr lang="en-US" altLang="en-US" smtClean="0"/>
              <a:t>Who is the best customer?</a:t>
            </a:r>
          </a:p>
          <a:p>
            <a:pPr eaLnBrk="1" hangingPunct="1">
              <a:spcBef>
                <a:spcPct val="0"/>
              </a:spcBef>
            </a:pPr>
            <a:r>
              <a:rPr lang="en-US" altLang="en-US" smtClean="0"/>
              <a:t>Who is the best sales representative?</a:t>
            </a:r>
          </a:p>
          <a:p>
            <a:pPr eaLnBrk="1" hangingPunct="1">
              <a:spcBef>
                <a:spcPct val="0"/>
              </a:spcBef>
            </a:pPr>
            <a:r>
              <a:rPr lang="en-US" altLang="en-US" smtClean="0"/>
              <a:t>What is the best selling product?</a:t>
            </a:r>
          </a:p>
          <a:p>
            <a:pPr eaLnBrk="1" hangingPunct="1">
              <a:spcBef>
                <a:spcPct val="0"/>
              </a:spcBef>
            </a:pPr>
            <a:endParaRPr lang="en-US" altLang="en-US" smtClean="0"/>
          </a:p>
          <a:p>
            <a:pPr eaLnBrk="1" hangingPunct="1">
              <a:spcBef>
                <a:spcPct val="0"/>
              </a:spcBef>
            </a:pPr>
            <a:r>
              <a:rPr lang="en-US" altLang="en-US" smtClean="0"/>
              <a:t>It is important to ask your students would they look at total sales or profit to determine the answer to these questions?</a:t>
            </a:r>
          </a:p>
        </p:txBody>
      </p:sp>
      <p:sp>
        <p:nvSpPr>
          <p:cNvPr id="41988" name="Slide Number Placeholder 3"/>
          <p:cNvSpPr>
            <a:spLocks noGrp="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4D2176-B7EF-4492-981B-1DF3A0199EBA}" type="slidenum">
              <a:rPr lang="en-US" altLang="en-US" sz="1300" smtClean="0"/>
              <a:pPr>
                <a:spcBef>
                  <a:spcPct val="0"/>
                </a:spcBef>
              </a:pPr>
              <a:t>19</a:t>
            </a:fld>
            <a:endParaRPr lang="en-US" altLang="en-US" sz="1300" smtClean="0"/>
          </a:p>
        </p:txBody>
      </p:sp>
    </p:spTree>
    <p:extLst>
      <p:ext uri="{BB962C8B-B14F-4D97-AF65-F5344CB8AC3E}">
        <p14:creationId xmlns:p14="http://schemas.microsoft.com/office/powerpoint/2010/main" val="124343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2138DE-646B-4CD7-B579-24C0BD55EF27}" type="slidenum">
              <a:rPr lang="en-US" altLang="en-US" sz="1300" smtClean="0"/>
              <a:pPr>
                <a:spcBef>
                  <a:spcPct val="0"/>
                </a:spcBef>
              </a:pPr>
              <a:t>2</a:t>
            </a:fld>
            <a:endParaRPr lang="en-US" altLang="en-US" sz="1300" smtClean="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noFill/>
        </p:spPr>
        <p:txBody>
          <a:bodyPr/>
          <a:lstStyle/>
          <a:p>
            <a:pPr marL="187325" marR="0" lvl="0" indent="-187325" algn="l" defTabSz="914400" rtl="0" eaLnBrk="1" fontAlgn="base" latinLnBrk="0" hangingPunct="1">
              <a:lnSpc>
                <a:spcPct val="100000"/>
              </a:lnSpc>
              <a:spcBef>
                <a:spcPct val="0"/>
              </a:spcBef>
              <a:spcAft>
                <a:spcPct val="0"/>
              </a:spcAft>
              <a:buClrTx/>
              <a:buSzTx/>
              <a:buFontTx/>
              <a:buNone/>
              <a:tabLst/>
              <a:defRPr/>
            </a:pPr>
            <a:r>
              <a:rPr lang="en-US" altLang="en-US" b="1" dirty="0" smtClean="0"/>
              <a:t>1.1</a:t>
            </a:r>
            <a:r>
              <a:rPr lang="en-US" altLang="en-US" dirty="0" smtClean="0"/>
              <a:t>  </a:t>
            </a:r>
            <a:r>
              <a:rPr lang="en-US" altLang="en-US" b="1" dirty="0" smtClean="0"/>
              <a:t>Discuss</a:t>
            </a:r>
            <a:r>
              <a:rPr lang="en-US" altLang="en-US" b="1" baseline="0" dirty="0" smtClean="0"/>
              <a:t> the role of IT in business</a:t>
            </a:r>
          </a:p>
          <a:p>
            <a:pPr marL="187325" marR="0" lvl="0" indent="-187325" algn="l" defTabSz="914400" rtl="0" eaLnBrk="1" fontAlgn="base" latinLnBrk="0" hangingPunct="1">
              <a:lnSpc>
                <a:spcPct val="100000"/>
              </a:lnSpc>
              <a:spcBef>
                <a:spcPct val="0"/>
              </a:spcBef>
              <a:spcAft>
                <a:spcPct val="0"/>
              </a:spcAft>
              <a:buClrTx/>
              <a:buSzTx/>
              <a:buFontTx/>
              <a:buNone/>
              <a:tabLst/>
              <a:defRPr/>
            </a:pPr>
            <a:r>
              <a:rPr lang="en-US" altLang="en-US" b="0" baseline="0" dirty="0" smtClean="0"/>
              <a:t>	Today, IT is everywhere in business. Understanding IT and its potential is key business operations efficiency</a:t>
            </a:r>
            <a:endParaRPr lang="en-US" altLang="en-US" b="0" dirty="0" smtClean="0"/>
          </a:p>
          <a:p>
            <a:pPr marL="187325" indent="-187325" eaLnBrk="1" hangingPunct="1">
              <a:spcBef>
                <a:spcPct val="0"/>
              </a:spcBef>
            </a:pPr>
            <a:r>
              <a:rPr lang="en-US" altLang="en-US" b="1" dirty="0" smtClean="0"/>
              <a:t>1.2  Describe the relationships among people, information technology, and policies</a:t>
            </a:r>
            <a:endParaRPr lang="en-US" altLang="en-US" dirty="0" smtClean="0"/>
          </a:p>
          <a:p>
            <a:pPr marL="420688" lvl="1" indent="-187325" eaLnBrk="1" hangingPunct="1">
              <a:spcBef>
                <a:spcPct val="0"/>
              </a:spcBef>
            </a:pPr>
            <a:r>
              <a:rPr lang="en-US" altLang="en-US" dirty="0" smtClean="0"/>
              <a:t>IT in and of itself is not useful unless the right people know how to use and manage IT efficiently and effectively</a:t>
            </a:r>
          </a:p>
          <a:p>
            <a:pPr marL="420688" lvl="1" indent="-187325" eaLnBrk="1" hangingPunct="1">
              <a:spcBef>
                <a:spcPct val="0"/>
              </a:spcBef>
            </a:pPr>
            <a:r>
              <a:rPr lang="en-US" altLang="en-US" dirty="0" smtClean="0"/>
              <a:t>People, policies, and information technology (in that order of priority) are inextricably linked</a:t>
            </a:r>
          </a:p>
          <a:p>
            <a:pPr marL="420688" lvl="1" indent="-187325" eaLnBrk="1" hangingPunct="1">
              <a:spcBef>
                <a:spcPct val="0"/>
              </a:spcBef>
            </a:pPr>
            <a:r>
              <a:rPr lang="en-US" altLang="en-US" dirty="0" smtClean="0"/>
              <a:t>If one fails, they all fail.</a:t>
            </a:r>
          </a:p>
          <a:p>
            <a:pPr marL="187325" indent="-187325" eaLnBrk="1" hangingPunct="1">
              <a:spcBef>
                <a:spcPct val="0"/>
              </a:spcBef>
            </a:pPr>
            <a:r>
              <a:rPr lang="en-US" altLang="en-US" b="1" dirty="0" smtClean="0"/>
              <a:t>1.3</a:t>
            </a:r>
            <a:r>
              <a:rPr lang="en-US" altLang="en-US" dirty="0" smtClean="0"/>
              <a:t>  </a:t>
            </a:r>
            <a:r>
              <a:rPr lang="en-US" altLang="en-US" b="1" dirty="0" smtClean="0"/>
              <a:t>Compare management information systems (MIS) and information technology (IT)</a:t>
            </a:r>
            <a:endParaRPr lang="en-US" altLang="en-US" dirty="0" smtClean="0"/>
          </a:p>
          <a:p>
            <a:pPr marL="420688" lvl="1" indent="-187325" eaLnBrk="1" hangingPunct="1">
              <a:spcBef>
                <a:spcPct val="0"/>
              </a:spcBef>
            </a:pPr>
            <a:r>
              <a:rPr lang="en-US" altLang="en-US" dirty="0" smtClean="0"/>
              <a:t>MIS is not IT.  MIS is a business function.  IT is a computer-based tool.  Most organizations have an IT Department that is responsible for performing the MIS function.   This is similar to an organization having an Accounting Department that is responsible for performing the accounts payable and accounts receivable functions.</a:t>
            </a:r>
          </a:p>
          <a:p>
            <a:pPr marL="0" marR="0" lvl="0" indent="-223837" algn="l" defTabSz="914400" rtl="0" eaLnBrk="1" fontAlgn="base" latinLnBrk="0" hangingPunct="1">
              <a:lnSpc>
                <a:spcPct val="100000"/>
              </a:lnSpc>
              <a:spcBef>
                <a:spcPct val="0"/>
              </a:spcBef>
              <a:spcAft>
                <a:spcPct val="0"/>
              </a:spcAft>
              <a:buClrTx/>
              <a:buSzTx/>
              <a:buFontTx/>
              <a:buNone/>
              <a:tabLst/>
              <a:defRPr/>
            </a:pPr>
            <a:r>
              <a:rPr lang="en-US" altLang="en-US" b="1" dirty="0" smtClean="0"/>
              <a:t>1.4  Explain the difference between raw data and information</a:t>
            </a:r>
          </a:p>
          <a:p>
            <a:pPr marL="420688" lvl="1" indent="-187325" eaLnBrk="1" hangingPunct="1">
              <a:spcBef>
                <a:spcPct val="0"/>
              </a:spcBef>
            </a:pPr>
            <a:endParaRPr lang="en-US" altLang="en-US" dirty="0" smtClean="0"/>
          </a:p>
        </p:txBody>
      </p:sp>
    </p:spTree>
    <p:extLst>
      <p:ext uri="{BB962C8B-B14F-4D97-AF65-F5344CB8AC3E}">
        <p14:creationId xmlns:p14="http://schemas.microsoft.com/office/powerpoint/2010/main" val="46065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90196-01C5-4AE9-A727-F419F1C5ACE7}" type="slidenum">
              <a:rPr lang="en-US" altLang="en-US" sz="1300" smtClean="0"/>
              <a:pPr>
                <a:spcBef>
                  <a:spcPct val="0"/>
                </a:spcBef>
              </a:pPr>
              <a:t>3</a:t>
            </a:fld>
            <a:endParaRPr lang="en-US" altLang="en-US" sz="1300"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a:noFill/>
        </p:spPr>
        <p:txBody>
          <a:bodyPr/>
          <a:lstStyle/>
          <a:p>
            <a:pPr eaLnBrk="1" hangingPunct="1">
              <a:lnSpc>
                <a:spcPct val="80000"/>
              </a:lnSpc>
              <a:spcBef>
                <a:spcPct val="0"/>
              </a:spcBef>
            </a:pPr>
            <a:r>
              <a:rPr lang="en-US" altLang="en-US" sz="900" dirty="0" smtClean="0"/>
              <a:t>Why do you think you need to study information technology?</a:t>
            </a:r>
          </a:p>
          <a:p>
            <a:pPr lvl="1" eaLnBrk="1" hangingPunct="1">
              <a:lnSpc>
                <a:spcPct val="80000"/>
              </a:lnSpc>
              <a:spcBef>
                <a:spcPct val="0"/>
              </a:spcBef>
            </a:pPr>
            <a:r>
              <a:rPr lang="en-US" altLang="en-US" sz="900" dirty="0" smtClean="0"/>
              <a:t>The picture above says it all – technology is everywhere in business</a:t>
            </a:r>
          </a:p>
          <a:p>
            <a:pPr lvl="1" eaLnBrk="1" hangingPunct="1">
              <a:lnSpc>
                <a:spcPct val="80000"/>
              </a:lnSpc>
              <a:spcBef>
                <a:spcPct val="0"/>
              </a:spcBef>
            </a:pPr>
            <a:r>
              <a:rPr lang="en-US" altLang="en-US" sz="900" dirty="0" smtClean="0"/>
              <a:t>These are business magazines, not technology magazines, and yet they are filled with technology</a:t>
            </a:r>
          </a:p>
          <a:p>
            <a:pPr eaLnBrk="1" hangingPunct="1">
              <a:lnSpc>
                <a:spcPct val="80000"/>
              </a:lnSpc>
              <a:spcBef>
                <a:spcPct val="0"/>
              </a:spcBef>
            </a:pPr>
            <a:endParaRPr lang="en-US" altLang="en-US" sz="900" dirty="0" smtClean="0"/>
          </a:p>
          <a:p>
            <a:pPr eaLnBrk="1" hangingPunct="1">
              <a:lnSpc>
                <a:spcPct val="80000"/>
              </a:lnSpc>
              <a:spcBef>
                <a:spcPct val="0"/>
              </a:spcBef>
            </a:pPr>
            <a:r>
              <a:rPr lang="en-US" altLang="en-US" sz="900" b="1" dirty="0" smtClean="0"/>
              <a:t>CLASSROOM EXERCISE THAT CAN BE DONE IN</a:t>
            </a:r>
            <a:r>
              <a:rPr lang="en-US" altLang="en-US" sz="900" b="1" baseline="0" dirty="0" smtClean="0"/>
              <a:t> A FACE-TO-FACE CALSS MEETING</a:t>
            </a:r>
            <a:endParaRPr lang="en-US" altLang="en-US" sz="900" b="1" dirty="0" smtClean="0"/>
          </a:p>
          <a:p>
            <a:pPr eaLnBrk="1" hangingPunct="1">
              <a:lnSpc>
                <a:spcPct val="80000"/>
              </a:lnSpc>
              <a:spcBef>
                <a:spcPct val="0"/>
              </a:spcBef>
            </a:pPr>
            <a:r>
              <a:rPr lang="en-US" altLang="en-US" sz="900" b="1" dirty="0" smtClean="0"/>
              <a:t>Understanding the Relevance of Technology In Business</a:t>
            </a:r>
            <a:endParaRPr lang="en-US" altLang="en-US" sz="900" dirty="0" smtClean="0"/>
          </a:p>
          <a:p>
            <a:pPr eaLnBrk="1" hangingPunct="1">
              <a:lnSpc>
                <a:spcPct val="80000"/>
              </a:lnSpc>
              <a:spcBef>
                <a:spcPct val="0"/>
              </a:spcBef>
            </a:pPr>
            <a:r>
              <a:rPr lang="en-US" altLang="en-US" sz="900" dirty="0" smtClean="0"/>
              <a:t>This is a great exercise to begin the course.  It clearly demonstrates why anyone involved in business must understand technology.  It can be a real revelation for students who do not see the need for taking an IT course.</a:t>
            </a:r>
          </a:p>
          <a:p>
            <a:pPr eaLnBrk="1" hangingPunct="1">
              <a:lnSpc>
                <a:spcPct val="80000"/>
              </a:lnSpc>
              <a:spcBef>
                <a:spcPct val="0"/>
              </a:spcBef>
            </a:pPr>
            <a:r>
              <a:rPr lang="en-US" altLang="en-US" sz="900" dirty="0" smtClean="0"/>
              <a:t>Bring in several copies of </a:t>
            </a:r>
            <a:r>
              <a:rPr lang="en-US" altLang="en-US" sz="900" i="1" dirty="0" smtClean="0"/>
              <a:t>BusinessWeek, Fortune, Fast Company,</a:t>
            </a:r>
            <a:r>
              <a:rPr lang="en-US" altLang="en-US" sz="900" dirty="0" smtClean="0"/>
              <a:t> or any popular business magazine.  The magazines do not have to be current.  Provide a marking tool such as a small set of Post-It Notes.  Ask for a few volunteers and have the students review the magazine and stick a Post-It Note on each technology-related article, advertisement, etc.  When the student has completed this task, the magazine will be covered in Post-it Notes, clearly demonstrating that technology is everywhere in business, even in the popular business magazines such as </a:t>
            </a:r>
            <a:r>
              <a:rPr lang="en-US" altLang="en-US" sz="900" i="1" dirty="0" smtClean="0"/>
              <a:t>BusinessWeek</a:t>
            </a:r>
            <a:r>
              <a:rPr lang="en-US" altLang="en-US" sz="900" dirty="0" smtClean="0"/>
              <a:t>.</a:t>
            </a:r>
          </a:p>
          <a:p>
            <a:pPr eaLnBrk="1" hangingPunct="1">
              <a:lnSpc>
                <a:spcPct val="80000"/>
              </a:lnSpc>
              <a:spcBef>
                <a:spcPct val="0"/>
              </a:spcBef>
            </a:pPr>
            <a:r>
              <a:rPr lang="en-US" altLang="en-US" sz="900" dirty="0" smtClean="0"/>
              <a:t>Since this task can be time consuming, you can put in the Post-It Notes prior to class and simply show your students the completed magazine.  You can have one student sit in the front of the class and begin the exercise, placing Post-It Notes on a copy of </a:t>
            </a:r>
            <a:r>
              <a:rPr lang="en-US" altLang="en-US" sz="900" i="1" dirty="0" smtClean="0"/>
              <a:t>BusinessWeek</a:t>
            </a:r>
            <a:r>
              <a:rPr lang="en-US" altLang="en-US" sz="900" dirty="0" smtClean="0"/>
              <a:t>.  After they have completed several pages on their own, you can produce the same “completed” magazine with all of the Post-It Notes.  This saves classroom time and still reinforces the point that technology is everywhere in business.</a:t>
            </a:r>
          </a:p>
          <a:p>
            <a:pPr eaLnBrk="1" hangingPunct="1">
              <a:lnSpc>
                <a:spcPct val="80000"/>
              </a:lnSpc>
              <a:spcBef>
                <a:spcPct val="0"/>
              </a:spcBef>
            </a:pPr>
            <a:r>
              <a:rPr lang="en-US" altLang="en-US" sz="900" dirty="0" smtClean="0"/>
              <a:t>Be sure to reinforce that these are business magazines, not technology magazines.  Yet they are completely filled with technology – which is clearly demonstrated by the Post-It Notes.  How can any business student today possibly argue that they do not need to know or understand technology when faced with a magazine, such as </a:t>
            </a:r>
            <a:r>
              <a:rPr lang="en-US" altLang="en-US" sz="900" i="1" dirty="0" smtClean="0"/>
              <a:t>BusinessWeek</a:t>
            </a:r>
            <a:r>
              <a:rPr lang="en-US" altLang="en-US" sz="900" dirty="0" smtClean="0"/>
              <a:t>, that is filled with technology?  Read a few of the articles or advertisements.  Ask how many of your students are familiar with Siebel, Oracle, or PeopleSoft and can articulate what they can do for a company?  </a:t>
            </a:r>
          </a:p>
          <a:p>
            <a:pPr eaLnBrk="1" hangingPunct="1">
              <a:lnSpc>
                <a:spcPct val="80000"/>
              </a:lnSpc>
              <a:spcBef>
                <a:spcPct val="0"/>
              </a:spcBef>
            </a:pPr>
            <a:r>
              <a:rPr lang="en-US" altLang="en-US" sz="900" dirty="0" smtClean="0"/>
              <a:t>The goal of this course is to help your students understand the business side of technology.  Being able to understand all of the technology articles in </a:t>
            </a:r>
            <a:r>
              <a:rPr lang="en-US" altLang="en-US" sz="900" i="1" dirty="0" smtClean="0"/>
              <a:t>BusinessWeek</a:t>
            </a:r>
            <a:r>
              <a:rPr lang="en-US" altLang="en-US" sz="900" dirty="0" smtClean="0"/>
              <a:t> is one of the benefits your students will receive upon completion of the course.</a:t>
            </a:r>
          </a:p>
        </p:txBody>
      </p:sp>
    </p:spTree>
    <p:extLst>
      <p:ext uri="{BB962C8B-B14F-4D97-AF65-F5344CB8AC3E}">
        <p14:creationId xmlns:p14="http://schemas.microsoft.com/office/powerpoint/2010/main" val="181560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0DE0F7-7228-4A48-9BE5-112433F39530}" type="slidenum">
              <a:rPr lang="en-US" altLang="en-US" sz="1300" smtClean="0"/>
              <a:pPr>
                <a:spcBef>
                  <a:spcPct val="0"/>
                </a:spcBef>
              </a:pPr>
              <a:t>4</a:t>
            </a:fld>
            <a:endParaRPr lang="en-US" altLang="en-US" sz="1300"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a:noFill/>
        </p:spPr>
        <p:txBody>
          <a:bodyPr/>
          <a:lstStyle/>
          <a:p>
            <a:pPr marL="171450" indent="-171450" eaLnBrk="1" hangingPunct="1">
              <a:spcBef>
                <a:spcPct val="0"/>
              </a:spcBef>
              <a:buFont typeface="Wingdings" panose="05000000000000000000" pitchFamily="2" charset="2"/>
              <a:buChar char="§"/>
            </a:pPr>
            <a:r>
              <a:rPr lang="en-US" altLang="en-US" dirty="0" smtClean="0"/>
              <a:t>Describe a few of the types of IT services each business function might be receiving from IT</a:t>
            </a:r>
          </a:p>
          <a:p>
            <a:pPr lvl="1" eaLnBrk="1" hangingPunct="1">
              <a:spcBef>
                <a:spcPct val="0"/>
              </a:spcBef>
            </a:pPr>
            <a:r>
              <a:rPr lang="en-US" altLang="en-US" dirty="0" smtClean="0"/>
              <a:t>Customer service: click-to-talk, call scripting, auto answering, call centers</a:t>
            </a:r>
          </a:p>
          <a:p>
            <a:pPr lvl="1" eaLnBrk="1" hangingPunct="1">
              <a:spcBef>
                <a:spcPct val="0"/>
              </a:spcBef>
            </a:pPr>
            <a:r>
              <a:rPr lang="en-US" altLang="en-US" dirty="0" smtClean="0"/>
              <a:t>Finance: accounting packages, Sarbanes Oxley</a:t>
            </a:r>
          </a:p>
          <a:p>
            <a:pPr lvl="1" eaLnBrk="1" hangingPunct="1">
              <a:spcBef>
                <a:spcPct val="0"/>
              </a:spcBef>
            </a:pPr>
            <a:r>
              <a:rPr lang="en-US" altLang="en-US" dirty="0" smtClean="0"/>
              <a:t>Sales and marketing: campaign management, customer relationship management</a:t>
            </a:r>
          </a:p>
          <a:p>
            <a:pPr lvl="1" eaLnBrk="1" hangingPunct="1">
              <a:spcBef>
                <a:spcPct val="0"/>
              </a:spcBef>
            </a:pPr>
            <a:r>
              <a:rPr lang="en-US" altLang="en-US" dirty="0" smtClean="0"/>
              <a:t>Operations: supply chain management</a:t>
            </a:r>
          </a:p>
          <a:p>
            <a:pPr lvl="1" eaLnBrk="1" hangingPunct="1">
              <a:spcBef>
                <a:spcPct val="0"/>
              </a:spcBef>
            </a:pPr>
            <a:r>
              <a:rPr lang="en-US" altLang="en-US" dirty="0" smtClean="0"/>
              <a:t>Human resources: software to track employees at risk of leaving</a:t>
            </a:r>
          </a:p>
          <a:p>
            <a:pPr marL="171450" lvl="0" indent="-171450" eaLnBrk="1" hangingPunct="1">
              <a:spcBef>
                <a:spcPct val="0"/>
              </a:spcBef>
              <a:buFont typeface="Wingdings" panose="05000000000000000000" pitchFamily="2" charset="2"/>
              <a:buChar char="§"/>
            </a:pPr>
            <a:r>
              <a:rPr lang="en-US" altLang="en-US" dirty="0" smtClean="0"/>
              <a:t>While Customer Service uses and depends heavily</a:t>
            </a:r>
            <a:r>
              <a:rPr lang="en-US" altLang="en-US" baseline="0" dirty="0" smtClean="0"/>
              <a:t> on IT (70% in the graphic), IT accounts for a small percentage (i.e. 17% in the graphic) of the success of the (Information) Security function</a:t>
            </a:r>
          </a:p>
          <a:p>
            <a:pPr marL="171450" lvl="0" indent="-171450" eaLnBrk="1" hangingPunct="1">
              <a:spcBef>
                <a:spcPct val="0"/>
              </a:spcBef>
              <a:buFont typeface="Wingdings" panose="05000000000000000000" pitchFamily="2" charset="2"/>
              <a:buChar char="§"/>
            </a:pPr>
            <a:r>
              <a:rPr lang="en-US" altLang="en-US" baseline="0" dirty="0" smtClean="0"/>
              <a:t>IT is only one component of information systems. We will use the People-Technology-Policy framework to explain the role of IT in information systems and why IT may account for only 17% of the success of the Security function.</a:t>
            </a: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167419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5" tIns="48317" rIns="96635" bIns="48317"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CFD94D7-DDE7-4678-87B5-6F551FE9C131}" type="slidenum">
              <a:rPr lang="en-US" altLang="en-US" sz="1300"/>
              <a:pPr algn="r" eaLnBrk="1" hangingPunct="1">
                <a:spcBef>
                  <a:spcPct val="0"/>
                </a:spcBef>
              </a:pPr>
              <a:t>5</a:t>
            </a:fld>
            <a:endParaRPr lang="en-US" altLang="en-US" sz="1300"/>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a:noFill/>
        </p:spPr>
        <p:txBody>
          <a:bodyPr/>
          <a:lstStyle/>
          <a:p>
            <a:pPr eaLnBrk="1" hangingPunct="1">
              <a:spcBef>
                <a:spcPct val="0"/>
              </a:spcBef>
            </a:pPr>
            <a:r>
              <a:rPr lang="en-US" altLang="en-US" b="1" smtClean="0"/>
              <a:t>1. Fall of the Berlin Wall </a:t>
            </a:r>
            <a:r>
              <a:rPr lang="en-US" altLang="en-US" smtClean="0"/>
              <a:t>The events of November 9, 1989, tilted the worldwide balance of power toward democracies and free markets</a:t>
            </a:r>
          </a:p>
          <a:p>
            <a:pPr eaLnBrk="1" hangingPunct="1">
              <a:spcBef>
                <a:spcPct val="0"/>
              </a:spcBef>
            </a:pPr>
            <a:r>
              <a:rPr lang="en-US" altLang="en-US" b="1" smtClean="0"/>
              <a:t>2. Netscape IPO </a:t>
            </a:r>
            <a:r>
              <a:rPr lang="en-US" altLang="en-US" smtClean="0"/>
              <a:t>The August 9, 1995, offering sparked massive investment in fiberoptic cables</a:t>
            </a:r>
          </a:p>
          <a:p>
            <a:pPr eaLnBrk="1" hangingPunct="1">
              <a:spcBef>
                <a:spcPct val="0"/>
              </a:spcBef>
            </a:pPr>
            <a:r>
              <a:rPr lang="en-US" altLang="en-US" b="1" smtClean="0"/>
              <a:t>3. Work flow software </a:t>
            </a:r>
            <a:r>
              <a:rPr lang="en-US" altLang="en-US" smtClean="0"/>
              <a:t>The rise of applications from PayPal to VPNs enabled faster, closer coordination among far-flung employees</a:t>
            </a:r>
          </a:p>
          <a:p>
            <a:pPr eaLnBrk="1" hangingPunct="1">
              <a:spcBef>
                <a:spcPct val="0"/>
              </a:spcBef>
            </a:pPr>
            <a:r>
              <a:rPr lang="en-US" altLang="en-US" b="1" smtClean="0"/>
              <a:t>4. Open-sourcing </a:t>
            </a:r>
            <a:r>
              <a:rPr lang="en-US" altLang="en-US" smtClean="0"/>
              <a:t>Self-organizing communities, such as Linux, launched a collaborative revolution</a:t>
            </a:r>
          </a:p>
          <a:p>
            <a:pPr eaLnBrk="1" hangingPunct="1">
              <a:spcBef>
                <a:spcPct val="0"/>
              </a:spcBef>
            </a:pPr>
            <a:r>
              <a:rPr lang="en-US" altLang="en-US" b="1" smtClean="0"/>
              <a:t>5. Outsourcing </a:t>
            </a:r>
            <a:r>
              <a:rPr lang="en-US" altLang="en-US" smtClean="0"/>
              <a:t>Migrating business functions to India saved money and a Third World economy</a:t>
            </a:r>
          </a:p>
          <a:p>
            <a:pPr eaLnBrk="1" hangingPunct="1">
              <a:spcBef>
                <a:spcPct val="0"/>
              </a:spcBef>
            </a:pPr>
            <a:r>
              <a:rPr lang="en-US" altLang="en-US" b="1" smtClean="0"/>
              <a:t>6. Offshoring </a:t>
            </a:r>
            <a:r>
              <a:rPr lang="en-US" altLang="en-US" smtClean="0"/>
              <a:t>Contract manufacturing elevated China to economic prominence</a:t>
            </a:r>
          </a:p>
          <a:p>
            <a:pPr eaLnBrk="1" hangingPunct="1">
              <a:spcBef>
                <a:spcPct val="0"/>
              </a:spcBef>
            </a:pPr>
            <a:r>
              <a:rPr lang="en-US" altLang="en-US" b="1" smtClean="0"/>
              <a:t>7. Supply-chaining </a:t>
            </a:r>
            <a:r>
              <a:rPr lang="en-US" altLang="en-US" smtClean="0"/>
              <a:t>Robust networks of suppliers, retailers, and customers increased business efficiency</a:t>
            </a:r>
          </a:p>
          <a:p>
            <a:pPr eaLnBrk="1" hangingPunct="1">
              <a:spcBef>
                <a:spcPct val="0"/>
              </a:spcBef>
            </a:pPr>
            <a:r>
              <a:rPr lang="en-US" altLang="en-US" b="1" smtClean="0"/>
              <a:t>8. Insourcing </a:t>
            </a:r>
            <a:r>
              <a:rPr lang="en-US" altLang="en-US" smtClean="0"/>
              <a:t>Logistics giants took control of customer supply chains, helping mom-and-pop shops go global</a:t>
            </a:r>
          </a:p>
          <a:p>
            <a:pPr eaLnBrk="1" hangingPunct="1">
              <a:spcBef>
                <a:spcPct val="0"/>
              </a:spcBef>
            </a:pPr>
            <a:r>
              <a:rPr lang="en-US" altLang="en-US" b="1" smtClean="0"/>
              <a:t>9. Informing </a:t>
            </a:r>
            <a:r>
              <a:rPr lang="en-US" altLang="en-US" smtClean="0"/>
              <a:t>Power searching allowed everyone to use the Internet as a “personal supply chain of knowledge”</a:t>
            </a:r>
          </a:p>
          <a:p>
            <a:pPr eaLnBrk="1" hangingPunct="1">
              <a:spcBef>
                <a:spcPct val="0"/>
              </a:spcBef>
            </a:pPr>
            <a:r>
              <a:rPr lang="en-US" altLang="en-US" b="1" smtClean="0"/>
              <a:t>10. Wireless </a:t>
            </a:r>
            <a:r>
              <a:rPr lang="en-US" altLang="en-US" smtClean="0"/>
              <a:t>Wireless technologies pumped up collaboration, making it mobile and personal</a:t>
            </a:r>
          </a:p>
          <a:p>
            <a:pPr eaLnBrk="1" hangingPunct="1">
              <a:spcBef>
                <a:spcPct val="0"/>
              </a:spcBef>
            </a:pPr>
            <a:endParaRPr lang="en-US" altLang="en-US" smtClean="0"/>
          </a:p>
        </p:txBody>
      </p:sp>
    </p:spTree>
    <p:extLst>
      <p:ext uri="{BB962C8B-B14F-4D97-AF65-F5344CB8AC3E}">
        <p14:creationId xmlns:p14="http://schemas.microsoft.com/office/powerpoint/2010/main" val="353716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8EFAB6-9C82-422E-A0A6-B95987B1E18B}" type="slidenum">
              <a:rPr lang="en-US" altLang="en-US" sz="1300" smtClean="0"/>
              <a:pPr>
                <a:spcBef>
                  <a:spcPct val="0"/>
                </a:spcBef>
              </a:pPr>
              <a:t>6</a:t>
            </a:fld>
            <a:endParaRPr lang="en-US" altLang="en-US" sz="1300"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a:noFill/>
        </p:spPr>
        <p:txBody>
          <a:bodyPr/>
          <a:lstStyle/>
          <a:p>
            <a:pPr eaLnBrk="1" hangingPunct="1">
              <a:spcBef>
                <a:spcPct val="0"/>
              </a:spcBef>
            </a:pPr>
            <a:r>
              <a:rPr lang="en-US" altLang="en-US" dirty="0" smtClean="0"/>
              <a:t>Which types of IT services can be used to meet these types of goals?</a:t>
            </a:r>
          </a:p>
          <a:p>
            <a:pPr lvl="1" eaLnBrk="1" hangingPunct="1">
              <a:spcBef>
                <a:spcPct val="0"/>
              </a:spcBef>
            </a:pPr>
            <a:r>
              <a:rPr lang="en-US" altLang="en-US" dirty="0" smtClean="0"/>
              <a:t>Reduce costs/ improve productivity: supply chain management, enterprise resource planning</a:t>
            </a:r>
          </a:p>
          <a:p>
            <a:pPr lvl="1" eaLnBrk="1" hangingPunct="1">
              <a:spcBef>
                <a:spcPct val="0"/>
              </a:spcBef>
            </a:pPr>
            <a:r>
              <a:rPr lang="en-US" altLang="en-US" dirty="0" smtClean="0"/>
              <a:t>Improve customer satisfaction/loyalty: customer relationship management, loyalty programs</a:t>
            </a:r>
          </a:p>
          <a:p>
            <a:pPr lvl="1" eaLnBrk="1" hangingPunct="1">
              <a:spcBef>
                <a:spcPct val="0"/>
              </a:spcBef>
            </a:pPr>
            <a:r>
              <a:rPr lang="en-US" altLang="en-US" dirty="0" smtClean="0"/>
              <a:t>Create competitive advantage: business intelligence/data warehousing</a:t>
            </a:r>
          </a:p>
          <a:p>
            <a:pPr lvl="1" eaLnBrk="1" hangingPunct="1">
              <a:spcBef>
                <a:spcPct val="0"/>
              </a:spcBef>
            </a:pPr>
            <a:r>
              <a:rPr lang="en-US" altLang="en-US" dirty="0" smtClean="0"/>
              <a:t>Generate growth: sales management systems</a:t>
            </a:r>
          </a:p>
          <a:p>
            <a:pPr lvl="1" eaLnBrk="1" hangingPunct="1">
              <a:spcBef>
                <a:spcPct val="0"/>
              </a:spcBef>
            </a:pPr>
            <a:r>
              <a:rPr lang="en-US" altLang="en-US" dirty="0" smtClean="0"/>
              <a:t>Streamline supply chain: demand planning software</a:t>
            </a:r>
          </a:p>
          <a:p>
            <a:pPr lvl="1" eaLnBrk="1" hangingPunct="1">
              <a:spcBef>
                <a:spcPct val="0"/>
              </a:spcBef>
            </a:pPr>
            <a:r>
              <a:rPr lang="en-US" altLang="en-US" dirty="0" smtClean="0"/>
              <a:t>Global expansion: </a:t>
            </a:r>
            <a:r>
              <a:rPr lang="en-US" altLang="en-US" dirty="0" err="1" smtClean="0"/>
              <a:t>ebusiness</a:t>
            </a:r>
            <a:endParaRPr lang="en-US" altLang="en-US" dirty="0" smtClean="0"/>
          </a:p>
        </p:txBody>
      </p:sp>
    </p:spTree>
    <p:extLst>
      <p:ext uri="{BB962C8B-B14F-4D97-AF65-F5344CB8AC3E}">
        <p14:creationId xmlns:p14="http://schemas.microsoft.com/office/powerpoint/2010/main" val="266606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5" tIns="48317" rIns="96635" bIns="48317"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E1EBF3-A6C7-478A-AA59-2A95E4D02A6B}" type="slidenum">
              <a:rPr lang="en-US" altLang="en-US" sz="1300"/>
              <a:pPr algn="r" eaLnBrk="1" hangingPunct="1">
                <a:spcBef>
                  <a:spcPct val="0"/>
                </a:spcBef>
              </a:pPr>
              <a:t>7</a:t>
            </a:fld>
            <a:endParaRPr lang="en-US" altLang="en-US" sz="130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a:noFill/>
        </p:spPr>
        <p:txBody>
          <a:bodyPr/>
          <a:lstStyle/>
          <a:p>
            <a:pPr eaLnBrk="1" hangingPunct="1">
              <a:spcBef>
                <a:spcPct val="0"/>
              </a:spcBef>
            </a:pPr>
            <a:r>
              <a:rPr lang="en-US" altLang="en-US" b="1" dirty="0" smtClean="0"/>
              <a:t>1. Fall of the Berlin Wall </a:t>
            </a:r>
            <a:r>
              <a:rPr lang="en-US" altLang="en-US" dirty="0" smtClean="0"/>
              <a:t>The events of November 9, 1989, tilted the worldwide balance of power toward democracies and free markets</a:t>
            </a:r>
          </a:p>
          <a:p>
            <a:pPr eaLnBrk="1" hangingPunct="1">
              <a:spcBef>
                <a:spcPct val="0"/>
              </a:spcBef>
            </a:pPr>
            <a:r>
              <a:rPr lang="en-US" altLang="en-US" b="1" dirty="0" smtClean="0"/>
              <a:t>2. Netscape IPO </a:t>
            </a:r>
            <a:r>
              <a:rPr lang="en-US" altLang="en-US" dirty="0" smtClean="0"/>
              <a:t>The August 9, 1995, offering sparked massive investment in </a:t>
            </a:r>
            <a:r>
              <a:rPr lang="en-US" altLang="en-US" dirty="0" err="1" smtClean="0"/>
              <a:t>fiberoptic</a:t>
            </a:r>
            <a:r>
              <a:rPr lang="en-US" altLang="en-US" dirty="0" smtClean="0"/>
              <a:t> cables</a:t>
            </a:r>
          </a:p>
          <a:p>
            <a:pPr eaLnBrk="1" hangingPunct="1">
              <a:spcBef>
                <a:spcPct val="0"/>
              </a:spcBef>
            </a:pPr>
            <a:r>
              <a:rPr lang="en-US" altLang="en-US" b="1" dirty="0" smtClean="0"/>
              <a:t>3. Work flow software </a:t>
            </a:r>
            <a:r>
              <a:rPr lang="en-US" altLang="en-US" dirty="0" smtClean="0"/>
              <a:t>The rise of applications from PayPal to VPNs enabled faster, closer coordination among far-flung employees</a:t>
            </a:r>
          </a:p>
          <a:p>
            <a:pPr eaLnBrk="1" hangingPunct="1">
              <a:spcBef>
                <a:spcPct val="0"/>
              </a:spcBef>
            </a:pPr>
            <a:r>
              <a:rPr lang="en-US" altLang="en-US" b="1" dirty="0" smtClean="0"/>
              <a:t>4. Open-sourcing </a:t>
            </a:r>
            <a:r>
              <a:rPr lang="en-US" altLang="en-US" dirty="0" smtClean="0"/>
              <a:t>Self-organizing communities, such as Linux, launched a collaborative revolution</a:t>
            </a:r>
          </a:p>
          <a:p>
            <a:pPr eaLnBrk="1" hangingPunct="1">
              <a:spcBef>
                <a:spcPct val="0"/>
              </a:spcBef>
            </a:pPr>
            <a:r>
              <a:rPr lang="en-US" altLang="en-US" b="1" dirty="0" smtClean="0"/>
              <a:t>5. Outsourcing </a:t>
            </a:r>
            <a:r>
              <a:rPr lang="en-US" altLang="en-US" dirty="0" smtClean="0"/>
              <a:t>Migrating business functions to India saved money and a Third World economy</a:t>
            </a:r>
          </a:p>
          <a:p>
            <a:pPr eaLnBrk="1" hangingPunct="1">
              <a:spcBef>
                <a:spcPct val="0"/>
              </a:spcBef>
            </a:pPr>
            <a:r>
              <a:rPr lang="en-US" altLang="en-US" b="1" dirty="0" smtClean="0"/>
              <a:t>6. Offshoring </a:t>
            </a:r>
            <a:r>
              <a:rPr lang="en-US" altLang="en-US" dirty="0" smtClean="0"/>
              <a:t>Contract manufacturing elevated China to economic prominence</a:t>
            </a:r>
          </a:p>
          <a:p>
            <a:pPr eaLnBrk="1" hangingPunct="1">
              <a:spcBef>
                <a:spcPct val="0"/>
              </a:spcBef>
            </a:pPr>
            <a:r>
              <a:rPr lang="en-US" altLang="en-US" b="1" dirty="0" smtClean="0"/>
              <a:t>7. Supply-chaining </a:t>
            </a:r>
            <a:r>
              <a:rPr lang="en-US" altLang="en-US" dirty="0" smtClean="0"/>
              <a:t>Robust networks of suppliers, retailers, and customers increased business efficiency</a:t>
            </a:r>
          </a:p>
          <a:p>
            <a:pPr eaLnBrk="1" hangingPunct="1">
              <a:spcBef>
                <a:spcPct val="0"/>
              </a:spcBef>
            </a:pPr>
            <a:r>
              <a:rPr lang="en-US" altLang="en-US" b="1" dirty="0" smtClean="0"/>
              <a:t>8. Insourcing </a:t>
            </a:r>
            <a:r>
              <a:rPr lang="en-US" altLang="en-US" dirty="0" smtClean="0"/>
              <a:t>Logistics giants took control of customer supply chains, helping mom-and-pop shops go global</a:t>
            </a:r>
          </a:p>
          <a:p>
            <a:pPr eaLnBrk="1" hangingPunct="1">
              <a:spcBef>
                <a:spcPct val="0"/>
              </a:spcBef>
            </a:pPr>
            <a:r>
              <a:rPr lang="en-US" altLang="en-US" b="1" dirty="0" smtClean="0"/>
              <a:t>9. Informing </a:t>
            </a:r>
            <a:r>
              <a:rPr lang="en-US" altLang="en-US" dirty="0" smtClean="0"/>
              <a:t>Power searching allowed everyone to use the Internet as a “personal supply chain of knowledge”</a:t>
            </a:r>
          </a:p>
          <a:p>
            <a:pPr eaLnBrk="1" hangingPunct="1">
              <a:spcBef>
                <a:spcPct val="0"/>
              </a:spcBef>
            </a:pPr>
            <a:r>
              <a:rPr lang="en-US" altLang="en-US" b="1" dirty="0" smtClean="0"/>
              <a:t>10. Wireless </a:t>
            </a:r>
            <a:r>
              <a:rPr lang="en-US" altLang="en-US" dirty="0" err="1" smtClean="0"/>
              <a:t>Wireless</a:t>
            </a:r>
            <a:r>
              <a:rPr lang="en-US" altLang="en-US" dirty="0" smtClean="0"/>
              <a:t> technologies pumped up collaboration, making it mobile and personal</a:t>
            </a:r>
          </a:p>
          <a:p>
            <a:pPr eaLnBrk="1" hangingPunct="1">
              <a:spcBef>
                <a:spcPct val="0"/>
              </a:spcBef>
            </a:pPr>
            <a:endParaRPr lang="en-US" altLang="en-US" dirty="0" smtClean="0"/>
          </a:p>
          <a:p>
            <a:pPr eaLnBrk="1" hangingPunct="1">
              <a:spcBef>
                <a:spcPct val="0"/>
              </a:spcBef>
            </a:pPr>
            <a:r>
              <a:rPr lang="en-US" altLang="en-US" b="1" dirty="0" smtClean="0"/>
              <a:t>At least half of the forces that help flattened the world are IT-related.</a:t>
            </a:r>
          </a:p>
          <a:p>
            <a:pPr eaLnBrk="1" hangingPunct="1">
              <a:spcBef>
                <a:spcPct val="0"/>
              </a:spcBef>
            </a:pPr>
            <a:endParaRPr lang="en-US" altLang="en-US" dirty="0" smtClean="0"/>
          </a:p>
        </p:txBody>
      </p:sp>
    </p:spTree>
    <p:extLst>
      <p:ext uri="{BB962C8B-B14F-4D97-AF65-F5344CB8AC3E}">
        <p14:creationId xmlns:p14="http://schemas.microsoft.com/office/powerpoint/2010/main" val="299798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42A1A-8D59-44CA-B4A8-A2D93ED03335}" type="slidenum">
              <a:rPr lang="en-US" altLang="en-US" sz="1300" smtClean="0"/>
              <a:pPr>
                <a:spcBef>
                  <a:spcPct val="0"/>
                </a:spcBef>
              </a:pPr>
              <a:t>8</a:t>
            </a:fld>
            <a:endParaRPr lang="en-US" altLang="en-US" sz="1300"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a:noFill/>
        </p:spPr>
        <p:txBody>
          <a:bodyPr/>
          <a:lstStyle/>
          <a:p>
            <a:pPr eaLnBrk="1" hangingPunct="1">
              <a:spcBef>
                <a:spcPct val="0"/>
              </a:spcBef>
            </a:pPr>
            <a:r>
              <a:rPr lang="en-US" altLang="en-US" smtClean="0"/>
              <a:t>IT does not </a:t>
            </a:r>
            <a:r>
              <a:rPr lang="en-US" altLang="en-US" i="1" smtClean="0"/>
              <a:t>equal</a:t>
            </a:r>
            <a:r>
              <a:rPr lang="en-US" altLang="en-US" smtClean="0"/>
              <a:t> or </a:t>
            </a:r>
            <a:r>
              <a:rPr lang="en-US" altLang="en-US" i="1" smtClean="0"/>
              <a:t>represent</a:t>
            </a:r>
            <a:r>
              <a:rPr lang="en-US" altLang="en-US" smtClean="0"/>
              <a:t> business success and innovation, it is simply an </a:t>
            </a:r>
            <a:r>
              <a:rPr lang="en-US" altLang="en-US" i="1" smtClean="0"/>
              <a:t>enabler</a:t>
            </a:r>
            <a:r>
              <a:rPr lang="en-US" altLang="en-US" smtClean="0"/>
              <a:t> of business success and innovation</a:t>
            </a:r>
          </a:p>
          <a:p>
            <a:pPr eaLnBrk="1" hangingPunct="1">
              <a:spcBef>
                <a:spcPct val="0"/>
              </a:spcBef>
            </a:pPr>
            <a:r>
              <a:rPr lang="en-US" altLang="en-US" smtClean="0"/>
              <a:t>Will spending large amounts of money on IT guarantee automatic success?</a:t>
            </a:r>
          </a:p>
          <a:p>
            <a:pPr lvl="1" eaLnBrk="1" hangingPunct="1">
              <a:spcBef>
                <a:spcPct val="0"/>
              </a:spcBef>
            </a:pPr>
            <a:r>
              <a:rPr lang="en-US" altLang="en-US" smtClean="0"/>
              <a:t>Spending large amounts of money on IT will not guarantee an organization automatic success</a:t>
            </a:r>
          </a:p>
          <a:p>
            <a:pPr lvl="1" eaLnBrk="1" hangingPunct="1">
              <a:spcBef>
                <a:spcPct val="0"/>
              </a:spcBef>
            </a:pPr>
            <a:r>
              <a:rPr lang="en-US" altLang="en-US" smtClean="0"/>
              <a:t>Organizations need to allocate resources on the right types of IT that correctly support their business operations to be successful</a:t>
            </a:r>
          </a:p>
        </p:txBody>
      </p:sp>
    </p:spTree>
    <p:extLst>
      <p:ext uri="{BB962C8B-B14F-4D97-AF65-F5344CB8AC3E}">
        <p14:creationId xmlns:p14="http://schemas.microsoft.com/office/powerpoint/2010/main" val="218580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3613">
              <a:spcBef>
                <a:spcPct val="30000"/>
              </a:spcBef>
              <a:defRPr sz="1200">
                <a:solidFill>
                  <a:schemeClr val="tx1"/>
                </a:solidFill>
                <a:latin typeface="Calibri" panose="020F0502020204030204" pitchFamily="34" charset="0"/>
              </a:defRPr>
            </a:lvl1pPr>
            <a:lvl2pPr marL="741363" indent="-284163" defTabSz="963613">
              <a:spcBef>
                <a:spcPct val="30000"/>
              </a:spcBef>
              <a:defRPr sz="1200">
                <a:solidFill>
                  <a:schemeClr val="tx1"/>
                </a:solidFill>
                <a:latin typeface="Calibri" panose="020F0502020204030204" pitchFamily="34" charset="0"/>
              </a:defRPr>
            </a:lvl2pPr>
            <a:lvl3pPr marL="1141413" indent="-227013" defTabSz="963613">
              <a:spcBef>
                <a:spcPct val="30000"/>
              </a:spcBef>
              <a:defRPr sz="1200">
                <a:solidFill>
                  <a:schemeClr val="tx1"/>
                </a:solidFill>
                <a:latin typeface="Calibri" panose="020F0502020204030204" pitchFamily="34" charset="0"/>
              </a:defRPr>
            </a:lvl3pPr>
            <a:lvl4pPr marL="1598613" indent="-227013" defTabSz="963613">
              <a:spcBef>
                <a:spcPct val="30000"/>
              </a:spcBef>
              <a:defRPr sz="1200">
                <a:solidFill>
                  <a:schemeClr val="tx1"/>
                </a:solidFill>
                <a:latin typeface="Calibri" panose="020F0502020204030204" pitchFamily="34" charset="0"/>
              </a:defRPr>
            </a:lvl4pPr>
            <a:lvl5pPr marL="2055813" indent="-227013" defTabSz="963613">
              <a:spcBef>
                <a:spcPct val="30000"/>
              </a:spcBef>
              <a:defRPr sz="1200">
                <a:solidFill>
                  <a:schemeClr val="tx1"/>
                </a:solidFill>
                <a:latin typeface="Calibri" panose="020F0502020204030204" pitchFamily="34" charset="0"/>
              </a:defRPr>
            </a:lvl5pPr>
            <a:lvl6pPr marL="2513013" indent="-227013" defTabSz="9636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636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636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D854E2-59BA-4F29-9615-2B515E4F3E6C}" type="slidenum">
              <a:rPr lang="en-US" altLang="en-US" sz="1300" smtClean="0"/>
              <a:pPr>
                <a:spcBef>
                  <a:spcPct val="0"/>
                </a:spcBef>
              </a:pPr>
              <a:t>9</a:t>
            </a:fld>
            <a:endParaRPr lang="en-US" altLang="en-US" sz="1300"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noFill/>
        </p:spPr>
        <p:txBody>
          <a:bodyPr/>
          <a:lstStyle/>
          <a:p>
            <a:pPr eaLnBrk="1" hangingPunct="1">
              <a:spcBef>
                <a:spcPct val="0"/>
              </a:spcBef>
            </a:pPr>
            <a:r>
              <a:rPr lang="en-US" altLang="en-US" dirty="0" smtClean="0"/>
              <a:t>MIS is not technology</a:t>
            </a:r>
          </a:p>
          <a:p>
            <a:pPr eaLnBrk="1" hangingPunct="1">
              <a:spcBef>
                <a:spcPct val="0"/>
              </a:spcBef>
            </a:pPr>
            <a:r>
              <a:rPr lang="en-US" altLang="en-US" dirty="0" smtClean="0"/>
              <a:t>MIS is a business function</a:t>
            </a:r>
          </a:p>
          <a:p>
            <a:pPr eaLnBrk="1" hangingPunct="1">
              <a:spcBef>
                <a:spcPct val="0"/>
              </a:spcBef>
            </a:pPr>
            <a:r>
              <a:rPr lang="en-US" altLang="en-US" dirty="0" smtClean="0"/>
              <a:t>Most organizations have an IT department that is responsible for performing the MIS function</a:t>
            </a:r>
          </a:p>
          <a:p>
            <a:pPr eaLnBrk="1" hangingPunct="1">
              <a:spcBef>
                <a:spcPct val="0"/>
              </a:spcBef>
            </a:pPr>
            <a:r>
              <a:rPr lang="en-US" altLang="en-US" dirty="0" smtClean="0"/>
              <a:t>This is similar to an organization having an Accounting department that is responsible for performing the accounts payable and accounts receivable functions</a:t>
            </a:r>
          </a:p>
          <a:p>
            <a:pPr eaLnBrk="1" hangingPunct="1">
              <a:spcBef>
                <a:spcPct val="0"/>
              </a:spcBef>
            </a:pPr>
            <a:r>
              <a:rPr lang="en-US" altLang="en-US" dirty="0" smtClean="0"/>
              <a:t>But the term MIS is</a:t>
            </a:r>
            <a:r>
              <a:rPr lang="en-US" altLang="en-US" baseline="0" dirty="0" smtClean="0"/>
              <a:t> also used to refer to the set of tools (or information systems) used generating and managing information for managers.</a:t>
            </a:r>
            <a:endParaRPr lang="en-US" altLang="en-US" dirty="0" smtClean="0"/>
          </a:p>
        </p:txBody>
      </p:sp>
    </p:spTree>
    <p:extLst>
      <p:ext uri="{BB962C8B-B14F-4D97-AF65-F5344CB8AC3E}">
        <p14:creationId xmlns:p14="http://schemas.microsoft.com/office/powerpoint/2010/main" val="177435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7543800" y="6400800"/>
            <a:ext cx="1143000" cy="320675"/>
          </a:xfrm>
        </p:spPr>
        <p:txBody>
          <a:bodyPr/>
          <a:lstStyle>
            <a:lvl1pPr>
              <a:defRPr sz="2000"/>
            </a:lvl1pPr>
          </a:lstStyle>
          <a:p>
            <a:pPr>
              <a:defRPr/>
            </a:pPr>
            <a:fld id="{50E9542D-DC52-4DBB-B473-070E4BE16F3C}" type="slidenum">
              <a:rPr lang="en-US" altLang="en-US"/>
              <a:pPr>
                <a:defRPr/>
              </a:pPr>
              <a:t>‹#›</a:t>
            </a:fld>
            <a:endParaRPr lang="en-US" altLang="en-US"/>
          </a:p>
        </p:txBody>
      </p:sp>
    </p:spTree>
    <p:extLst>
      <p:ext uri="{BB962C8B-B14F-4D97-AF65-F5344CB8AC3E}">
        <p14:creationId xmlns:p14="http://schemas.microsoft.com/office/powerpoint/2010/main" val="24478854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C96FF-4147-47A5-B2FF-830E30459346}" type="slidenum">
              <a:rPr lang="en-US" altLang="en-US"/>
              <a:pPr>
                <a:defRPr/>
              </a:pPr>
              <a:t>‹#›</a:t>
            </a:fld>
            <a:endParaRPr lang="en-US" altLang="en-US"/>
          </a:p>
        </p:txBody>
      </p:sp>
    </p:spTree>
    <p:extLst>
      <p:ext uri="{BB962C8B-B14F-4D97-AF65-F5344CB8AC3E}">
        <p14:creationId xmlns:p14="http://schemas.microsoft.com/office/powerpoint/2010/main" val="387577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BBF1D-A010-4537-9086-7D737A9B990F}" type="slidenum">
              <a:rPr lang="en-US" altLang="en-US"/>
              <a:pPr>
                <a:defRPr/>
              </a:pPr>
              <a:t>‹#›</a:t>
            </a:fld>
            <a:endParaRPr lang="en-US" altLang="en-US"/>
          </a:p>
        </p:txBody>
      </p:sp>
    </p:spTree>
    <p:extLst>
      <p:ext uri="{BB962C8B-B14F-4D97-AF65-F5344CB8AC3E}">
        <p14:creationId xmlns:p14="http://schemas.microsoft.com/office/powerpoint/2010/main" val="41557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q"/>
              <a:defRPr/>
            </a:lvl1pPr>
            <a:lvl2pPr>
              <a:buFont typeface="Wingdings" pitchFamily="2" charset="2"/>
              <a:buChar char="§"/>
              <a:defRPr/>
            </a:lvl2pPr>
            <a:lvl3pPr>
              <a:buFont typeface="Calibri"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F045D56-54EA-4E22-A187-3E9E6C00FC0B}" type="slidenum">
              <a:rPr lang="en-US" altLang="en-US"/>
              <a:pPr>
                <a:defRPr/>
              </a:pPr>
              <a:t>‹#›</a:t>
            </a:fld>
            <a:endParaRPr lang="en-US" altLang="en-US"/>
          </a:p>
        </p:txBody>
      </p:sp>
    </p:spTree>
    <p:extLst>
      <p:ext uri="{BB962C8B-B14F-4D97-AF65-F5344CB8AC3E}">
        <p14:creationId xmlns:p14="http://schemas.microsoft.com/office/powerpoint/2010/main" val="1255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A57CE-148F-44D1-BB16-C09DEA985BB0}" type="slidenum">
              <a:rPr lang="en-US" altLang="en-US"/>
              <a:pPr>
                <a:defRPr/>
              </a:pPr>
              <a:t>‹#›</a:t>
            </a:fld>
            <a:endParaRPr lang="en-US" altLang="en-US"/>
          </a:p>
        </p:txBody>
      </p:sp>
    </p:spTree>
    <p:extLst>
      <p:ext uri="{BB962C8B-B14F-4D97-AF65-F5344CB8AC3E}">
        <p14:creationId xmlns:p14="http://schemas.microsoft.com/office/powerpoint/2010/main" val="324467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A9E3B5-9123-4603-B782-A62F9165AB84}" type="slidenum">
              <a:rPr lang="en-US" altLang="en-US"/>
              <a:pPr>
                <a:defRPr/>
              </a:pPr>
              <a:t>‹#›</a:t>
            </a:fld>
            <a:endParaRPr lang="en-US" altLang="en-US"/>
          </a:p>
        </p:txBody>
      </p:sp>
    </p:spTree>
    <p:extLst>
      <p:ext uri="{BB962C8B-B14F-4D97-AF65-F5344CB8AC3E}">
        <p14:creationId xmlns:p14="http://schemas.microsoft.com/office/powerpoint/2010/main" val="18950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655420-E545-42C9-88BA-3F12D2E14F25}" type="slidenum">
              <a:rPr lang="en-US" altLang="en-US"/>
              <a:pPr>
                <a:defRPr/>
              </a:pPr>
              <a:t>‹#›</a:t>
            </a:fld>
            <a:endParaRPr lang="en-US" altLang="en-US"/>
          </a:p>
        </p:txBody>
      </p:sp>
    </p:spTree>
    <p:extLst>
      <p:ext uri="{BB962C8B-B14F-4D97-AF65-F5344CB8AC3E}">
        <p14:creationId xmlns:p14="http://schemas.microsoft.com/office/powerpoint/2010/main" val="36194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BEE199-C6DB-4FDB-BB25-E73592D8D72E}" type="slidenum">
              <a:rPr lang="en-US" altLang="en-US"/>
              <a:pPr>
                <a:defRPr/>
              </a:pPr>
              <a:t>‹#›</a:t>
            </a:fld>
            <a:endParaRPr lang="en-US" altLang="en-US"/>
          </a:p>
        </p:txBody>
      </p:sp>
    </p:spTree>
    <p:extLst>
      <p:ext uri="{BB962C8B-B14F-4D97-AF65-F5344CB8AC3E}">
        <p14:creationId xmlns:p14="http://schemas.microsoft.com/office/powerpoint/2010/main" val="40937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B61F70-A9F7-429A-AD01-FF3016136191}" type="slidenum">
              <a:rPr lang="en-US" altLang="en-US"/>
              <a:pPr>
                <a:defRPr/>
              </a:pPr>
              <a:t>‹#›</a:t>
            </a:fld>
            <a:endParaRPr lang="en-US" altLang="en-US"/>
          </a:p>
        </p:txBody>
      </p:sp>
    </p:spTree>
    <p:extLst>
      <p:ext uri="{BB962C8B-B14F-4D97-AF65-F5344CB8AC3E}">
        <p14:creationId xmlns:p14="http://schemas.microsoft.com/office/powerpoint/2010/main" val="229674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4D68B4-1BCD-4816-AF4C-B1228CEBCE9D}" type="slidenum">
              <a:rPr lang="en-US" altLang="en-US"/>
              <a:pPr>
                <a:defRPr/>
              </a:pPr>
              <a:t>‹#›</a:t>
            </a:fld>
            <a:endParaRPr lang="en-US" altLang="en-US"/>
          </a:p>
        </p:txBody>
      </p:sp>
    </p:spTree>
    <p:extLst>
      <p:ext uri="{BB962C8B-B14F-4D97-AF65-F5344CB8AC3E}">
        <p14:creationId xmlns:p14="http://schemas.microsoft.com/office/powerpoint/2010/main" val="366257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1F4613-1B16-4F23-B538-C3A7D42B4563}" type="slidenum">
              <a:rPr lang="en-US" altLang="en-US"/>
              <a:pPr>
                <a:defRPr/>
              </a:pPr>
              <a:t>‹#›</a:t>
            </a:fld>
            <a:endParaRPr lang="en-US" altLang="en-US"/>
          </a:p>
        </p:txBody>
      </p:sp>
    </p:spTree>
    <p:extLst>
      <p:ext uri="{BB962C8B-B14F-4D97-AF65-F5344CB8AC3E}">
        <p14:creationId xmlns:p14="http://schemas.microsoft.com/office/powerpoint/2010/main" val="18154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latin typeface="Calibri" panose="020F0502020204030204" pitchFamily="34" charset="0"/>
              </a:defRPr>
            </a:lvl1pPr>
          </a:lstStyle>
          <a:p>
            <a:pPr>
              <a:defRPr/>
            </a:pPr>
            <a:fld id="{E4B85D5C-8EF8-4106-9A6A-86091884F8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ideo.mit.edu/watch/the-world-is-flat-91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video.mit.edu/watch/the-world-is-flat-30-932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762000" y="1828800"/>
            <a:ext cx="7772400" cy="1470025"/>
          </a:xfrm>
        </p:spPr>
        <p:txBody>
          <a:bodyPr/>
          <a:lstStyle/>
          <a:p>
            <a:pPr eaLnBrk="1" hangingPunct="1"/>
            <a:r>
              <a:rPr lang="en-US" altLang="en-US" dirty="0" smtClean="0"/>
              <a:t>Introduction to Management of Information Technologies</a:t>
            </a:r>
          </a:p>
        </p:txBody>
      </p:sp>
      <p:sp>
        <p:nvSpPr>
          <p:cNvPr id="3" name="Subtitle 2"/>
          <p:cNvSpPr>
            <a:spLocks noGrp="1"/>
          </p:cNvSpPr>
          <p:nvPr>
            <p:ph type="subTitle" idx="1"/>
          </p:nvPr>
        </p:nvSpPr>
        <p:spPr>
          <a:xfrm>
            <a:off x="1371600" y="3886200"/>
            <a:ext cx="6400800" cy="609600"/>
          </a:xfrm>
        </p:spPr>
        <p:txBody>
          <a:bodyPr rtlCol="0">
            <a:normAutofit/>
          </a:bodyPr>
          <a:lstStyle/>
          <a:p>
            <a:pPr eaLnBrk="1" fontAlgn="auto" hangingPunct="1">
              <a:spcAft>
                <a:spcPts val="0"/>
              </a:spcAft>
              <a:defRPr/>
            </a:pPr>
            <a:r>
              <a:rPr lang="en-US" dirty="0" smtClean="0"/>
              <a:t>Week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457200" y="152400"/>
            <a:ext cx="8229600" cy="1143000"/>
          </a:xfrm>
        </p:spPr>
        <p:txBody>
          <a:bodyPr/>
          <a:lstStyle/>
          <a:p>
            <a:pPr eaLnBrk="1" hangingPunct="1"/>
            <a:r>
              <a:rPr lang="en-US" altLang="en-US" sz="4000" b="1" dirty="0" smtClean="0"/>
              <a:t>Information Systems</a:t>
            </a:r>
          </a:p>
        </p:txBody>
      </p:sp>
      <p:sp>
        <p:nvSpPr>
          <p:cNvPr id="32771" name="Rectangle 3"/>
          <p:cNvSpPr>
            <a:spLocks noGrp="1" noChangeArrowheads="1"/>
          </p:cNvSpPr>
          <p:nvPr>
            <p:ph idx="1"/>
          </p:nvPr>
        </p:nvSpPr>
        <p:spPr>
          <a:xfrm>
            <a:off x="609600" y="1295400"/>
            <a:ext cx="8153400" cy="4953000"/>
          </a:xfrm>
        </p:spPr>
        <p:txBody>
          <a:bodyPr/>
          <a:lstStyle/>
          <a:p>
            <a:pPr eaLnBrk="1" hangingPunct="1"/>
            <a:r>
              <a:rPr lang="en-US" altLang="en-US" b="1" dirty="0" smtClean="0"/>
              <a:t>Information Systems</a:t>
            </a:r>
            <a:r>
              <a:rPr lang="en-US" altLang="en-US" dirty="0" smtClean="0"/>
              <a:t> – systems designed for use by organizations in order to transform raw data into information that can help workers do their job and managers make decisions.</a:t>
            </a:r>
          </a:p>
          <a:p>
            <a:pPr eaLnBrk="1" hangingPunct="1"/>
            <a:r>
              <a:rPr lang="en-US" altLang="en-US" dirty="0" smtClean="0"/>
              <a:t> An information system has the following key components: </a:t>
            </a:r>
          </a:p>
          <a:p>
            <a:pPr lvl="1" eaLnBrk="1" hangingPunct="1"/>
            <a:r>
              <a:rPr lang="en-US" altLang="en-US" b="1" dirty="0" smtClean="0"/>
              <a:t>P</a:t>
            </a:r>
            <a:r>
              <a:rPr lang="en-US" altLang="en-US" dirty="0" smtClean="0"/>
              <a:t>eople</a:t>
            </a:r>
          </a:p>
          <a:p>
            <a:pPr lvl="1" eaLnBrk="1" hangingPunct="1"/>
            <a:r>
              <a:rPr lang="en-US" altLang="en-US" b="1" dirty="0" smtClean="0"/>
              <a:t>T</a:t>
            </a:r>
            <a:r>
              <a:rPr lang="en-US" altLang="en-US" dirty="0" smtClean="0"/>
              <a:t>echnology</a:t>
            </a:r>
          </a:p>
          <a:p>
            <a:pPr lvl="1" eaLnBrk="1" hangingPunct="1"/>
            <a:r>
              <a:rPr lang="en-US" altLang="en-US" b="1" dirty="0" smtClean="0"/>
              <a:t>P</a:t>
            </a:r>
            <a:r>
              <a:rPr lang="en-US" altLang="en-US" dirty="0" smtClean="0"/>
              <a:t>olicies/Procedures</a:t>
            </a:r>
          </a:p>
        </p:txBody>
      </p:sp>
      <p:sp>
        <p:nvSpPr>
          <p:cNvPr id="32772"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0598EC9-7AEB-4C08-B9E1-5F46CC6EA6ED}" type="slidenum">
              <a:rPr lang="en-US" altLang="en-US" sz="2000">
                <a:solidFill>
                  <a:srgbClr val="898989"/>
                </a:solidFill>
              </a:rPr>
              <a:pPr algn="r" eaLnBrk="1" hangingPunct="1">
                <a:spcBef>
                  <a:spcPct val="0"/>
                </a:spcBef>
                <a:buFontTx/>
                <a:buNone/>
              </a:pPr>
              <a:t>10</a:t>
            </a:fld>
            <a:endParaRPr lang="en-US" altLang="en-US" sz="2000">
              <a:solidFill>
                <a:srgbClr val="898989"/>
              </a:solidFill>
            </a:endParaRPr>
          </a:p>
        </p:txBody>
      </p:sp>
      <p:sp>
        <p:nvSpPr>
          <p:cNvPr id="5" name="Oval 4"/>
          <p:cNvSpPr/>
          <p:nvPr/>
        </p:nvSpPr>
        <p:spPr>
          <a:xfrm>
            <a:off x="6386513" y="4114800"/>
            <a:ext cx="2362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u="sng" dirty="0"/>
              <a:t>Technology:</a:t>
            </a:r>
            <a:endParaRPr lang="en-US" b="1" u="sng" dirty="0"/>
          </a:p>
          <a:p>
            <a:pPr algn="ctr" eaLnBrk="1" hangingPunct="1">
              <a:defRPr/>
            </a:pPr>
            <a:r>
              <a:rPr lang="en-US" dirty="0"/>
              <a:t>Hardware</a:t>
            </a:r>
          </a:p>
          <a:p>
            <a:pPr algn="ctr" eaLnBrk="1" hangingPunct="1">
              <a:defRPr/>
            </a:pPr>
            <a:r>
              <a:rPr lang="en-US" dirty="0"/>
              <a:t>Software</a:t>
            </a:r>
          </a:p>
          <a:p>
            <a:pPr algn="ctr" eaLnBrk="1" hangingPunct="1">
              <a:defRPr/>
            </a:pPr>
            <a:r>
              <a:rPr lang="en-US" dirty="0"/>
              <a:t>Databases</a:t>
            </a:r>
          </a:p>
          <a:p>
            <a:pPr algn="ctr" eaLnBrk="1" hangingPunct="1">
              <a:defRPr/>
            </a:pPr>
            <a:r>
              <a:rPr lang="en-US" dirty="0"/>
              <a:t>Networks</a:t>
            </a:r>
          </a:p>
        </p:txBody>
      </p:sp>
    </p:spTree>
    <p:extLst>
      <p:ext uri="{BB962C8B-B14F-4D97-AF65-F5344CB8AC3E}">
        <p14:creationId xmlns:p14="http://schemas.microsoft.com/office/powerpoint/2010/main" val="314050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BDFFA7A-B99F-4EDB-8E0B-9FD96CF4F748}" type="slidenum">
              <a:rPr lang="en-US" altLang="en-US" sz="1600">
                <a:latin typeface="Verdana" panose="020B0604030504040204" pitchFamily="34" charset="0"/>
              </a:rPr>
              <a:pPr algn="r" eaLnBrk="1" hangingPunct="1">
                <a:spcBef>
                  <a:spcPct val="0"/>
                </a:spcBef>
                <a:buFontTx/>
                <a:buNone/>
              </a:pPr>
              <a:t>11</a:t>
            </a:fld>
            <a:endParaRPr lang="en-US" altLang="en-US" sz="1600">
              <a:latin typeface="Verdana" panose="020B0604030504040204" pitchFamily="34" charset="0"/>
            </a:endParaRPr>
          </a:p>
        </p:txBody>
      </p:sp>
      <p:sp>
        <p:nvSpPr>
          <p:cNvPr id="34819" name="Rectangle 2"/>
          <p:cNvSpPr>
            <a:spLocks noGrp="1" noChangeArrowheads="1"/>
          </p:cNvSpPr>
          <p:nvPr>
            <p:ph type="title" idx="4294967295"/>
          </p:nvPr>
        </p:nvSpPr>
        <p:spPr>
          <a:xfrm>
            <a:off x="533400" y="228600"/>
            <a:ext cx="8229600" cy="609600"/>
          </a:xfrm>
        </p:spPr>
        <p:txBody>
          <a:bodyPr anchor="b"/>
          <a:lstStyle/>
          <a:p>
            <a:pPr eaLnBrk="1" hangingPunct="1"/>
            <a:r>
              <a:rPr lang="en-US" altLang="en-US" sz="4000" b="1" dirty="0" smtClean="0"/>
              <a:t>Data versus Information</a:t>
            </a:r>
          </a:p>
        </p:txBody>
      </p:sp>
      <p:sp>
        <p:nvSpPr>
          <p:cNvPr id="19459" name="Rectangle 3"/>
          <p:cNvSpPr>
            <a:spLocks noGrp="1" noChangeArrowheads="1"/>
          </p:cNvSpPr>
          <p:nvPr>
            <p:ph type="body" idx="4294967295"/>
          </p:nvPr>
        </p:nvSpPr>
        <p:spPr>
          <a:xfrm>
            <a:off x="228600" y="990599"/>
            <a:ext cx="8686800" cy="4174068"/>
          </a:xfrm>
        </p:spPr>
        <p:txBody>
          <a:bodyPr/>
          <a:lstStyle/>
          <a:p>
            <a:pPr eaLnBrk="1" hangingPunct="1">
              <a:lnSpc>
                <a:spcPct val="80000"/>
              </a:lnSpc>
            </a:pPr>
            <a:r>
              <a:rPr lang="en-US" altLang="en-US" sz="2400" b="1" dirty="0" smtClean="0"/>
              <a:t>Data</a:t>
            </a:r>
            <a:r>
              <a:rPr lang="en-US" altLang="en-US" sz="2400" dirty="0" smtClean="0"/>
              <a:t> = raw facts that represent the characteristics of an event</a:t>
            </a:r>
          </a:p>
          <a:p>
            <a:pPr lvl="1" eaLnBrk="1" hangingPunct="1">
              <a:lnSpc>
                <a:spcPct val="80000"/>
              </a:lnSpc>
            </a:pPr>
            <a:r>
              <a:rPr lang="en-US" altLang="en-US" sz="2000" dirty="0" smtClean="0"/>
              <a:t>Example 1:</a:t>
            </a:r>
          </a:p>
          <a:p>
            <a:pPr lvl="2" eaLnBrk="1" hangingPunct="1">
              <a:lnSpc>
                <a:spcPct val="80000"/>
              </a:lnSpc>
            </a:pPr>
            <a:r>
              <a:rPr lang="en-US" altLang="en-US" sz="1800" dirty="0" smtClean="0"/>
              <a:t>Event: High temperature</a:t>
            </a:r>
          </a:p>
          <a:p>
            <a:pPr lvl="2" eaLnBrk="1" hangingPunct="1">
              <a:lnSpc>
                <a:spcPct val="80000"/>
              </a:lnSpc>
            </a:pPr>
            <a:r>
              <a:rPr lang="en-US" altLang="en-US" sz="1800" dirty="0" smtClean="0"/>
              <a:t>Data: 100</a:t>
            </a:r>
            <a:r>
              <a:rPr lang="en-US" altLang="en-US" sz="1800" dirty="0" smtClean="0">
                <a:cs typeface="Times New Roman" panose="02020603050405020304" pitchFamily="18" charset="0"/>
              </a:rPr>
              <a:t>° F</a:t>
            </a:r>
          </a:p>
          <a:p>
            <a:pPr lvl="1" eaLnBrk="1" hangingPunct="1">
              <a:lnSpc>
                <a:spcPct val="80000"/>
              </a:lnSpc>
            </a:pPr>
            <a:r>
              <a:rPr lang="en-US" altLang="en-US" sz="2000" dirty="0" smtClean="0">
                <a:cs typeface="Times New Roman" panose="02020603050405020304" pitchFamily="18" charset="0"/>
              </a:rPr>
              <a:t>Example 2:</a:t>
            </a:r>
          </a:p>
          <a:p>
            <a:pPr lvl="2" eaLnBrk="1" hangingPunct="1">
              <a:lnSpc>
                <a:spcPct val="80000"/>
              </a:lnSpc>
            </a:pPr>
            <a:r>
              <a:rPr lang="en-US" altLang="en-US" sz="1800" dirty="0" smtClean="0">
                <a:cs typeface="Times New Roman" panose="02020603050405020304" pitchFamily="18" charset="0"/>
              </a:rPr>
              <a:t>Event: Sale</a:t>
            </a:r>
          </a:p>
          <a:p>
            <a:pPr lvl="2" eaLnBrk="1" hangingPunct="1">
              <a:lnSpc>
                <a:spcPct val="80000"/>
              </a:lnSpc>
            </a:pPr>
            <a:r>
              <a:rPr lang="en-US" altLang="en-US" sz="1800" dirty="0" smtClean="0">
                <a:cs typeface="Times New Roman" panose="02020603050405020304" pitchFamily="18" charset="0"/>
              </a:rPr>
              <a:t>Data: Sale’s date, item number, item description, etc.</a:t>
            </a:r>
          </a:p>
          <a:p>
            <a:pPr eaLnBrk="1" hangingPunct="1">
              <a:lnSpc>
                <a:spcPct val="80000"/>
              </a:lnSpc>
            </a:pPr>
            <a:r>
              <a:rPr lang="en-US" altLang="en-US" sz="2400" b="1" dirty="0" smtClean="0"/>
              <a:t>Information</a:t>
            </a:r>
            <a:r>
              <a:rPr lang="en-US" altLang="en-US" sz="2400" dirty="0" smtClean="0"/>
              <a:t> = facts within a given context</a:t>
            </a:r>
          </a:p>
          <a:p>
            <a:pPr lvl="1" eaLnBrk="1" hangingPunct="1">
              <a:lnSpc>
                <a:spcPct val="80000"/>
              </a:lnSpc>
            </a:pPr>
            <a:r>
              <a:rPr lang="en-US" altLang="en-US" sz="2000" dirty="0" smtClean="0"/>
              <a:t>Information results from transforming data by adding </a:t>
            </a:r>
            <a:r>
              <a:rPr lang="en-US" altLang="en-US" sz="2000" u="sng" dirty="0" smtClean="0"/>
              <a:t>context</a:t>
            </a:r>
            <a:r>
              <a:rPr lang="en-US" altLang="en-US" sz="2000" dirty="0" smtClean="0"/>
              <a:t> and </a:t>
            </a:r>
            <a:r>
              <a:rPr lang="en-US" altLang="en-US" sz="2000" u="sng" dirty="0" smtClean="0"/>
              <a:t>meaning</a:t>
            </a:r>
            <a:r>
              <a:rPr lang="en-US" altLang="en-US" sz="2000" dirty="0" smtClean="0"/>
              <a:t> to make it more useful.</a:t>
            </a:r>
          </a:p>
          <a:p>
            <a:pPr lvl="1" eaLnBrk="1" hangingPunct="1">
              <a:lnSpc>
                <a:spcPct val="80000"/>
              </a:lnSpc>
            </a:pPr>
            <a:r>
              <a:rPr lang="en-US" altLang="en-US" sz="2000" dirty="0" smtClean="0"/>
              <a:t>The temperature </a:t>
            </a:r>
            <a:r>
              <a:rPr lang="en-US" altLang="en-US" sz="2000" dirty="0" smtClean="0">
                <a:solidFill>
                  <a:srgbClr val="0000FF"/>
                </a:solidFill>
              </a:rPr>
              <a:t>today</a:t>
            </a:r>
            <a:r>
              <a:rPr lang="en-US" altLang="en-US" sz="2000" dirty="0" smtClean="0"/>
              <a:t> at </a:t>
            </a:r>
            <a:r>
              <a:rPr lang="en-US" altLang="en-US" sz="2000" dirty="0" smtClean="0">
                <a:solidFill>
                  <a:srgbClr val="0000FF"/>
                </a:solidFill>
              </a:rPr>
              <a:t>noon</a:t>
            </a:r>
            <a:r>
              <a:rPr lang="en-US" altLang="en-US" sz="2000" dirty="0" smtClean="0"/>
              <a:t> in </a:t>
            </a:r>
            <a:r>
              <a:rPr lang="en-US" altLang="en-US" sz="2000" dirty="0" smtClean="0">
                <a:solidFill>
                  <a:srgbClr val="0000FF"/>
                </a:solidFill>
              </a:rPr>
              <a:t>Times Square</a:t>
            </a:r>
            <a:r>
              <a:rPr lang="en-US" altLang="en-US" sz="2000" dirty="0" smtClean="0"/>
              <a:t>, </a:t>
            </a:r>
            <a:r>
              <a:rPr lang="en-US" altLang="en-US" sz="2000" dirty="0" smtClean="0">
                <a:solidFill>
                  <a:srgbClr val="0000FF"/>
                </a:solidFill>
              </a:rPr>
              <a:t>NYC</a:t>
            </a:r>
            <a:r>
              <a:rPr lang="en-US" altLang="en-US" sz="2000" dirty="0" smtClean="0"/>
              <a:t> was </a:t>
            </a:r>
            <a:r>
              <a:rPr lang="en-US" altLang="en-US" sz="2000" dirty="0" smtClean="0">
                <a:solidFill>
                  <a:srgbClr val="0000FF"/>
                </a:solidFill>
              </a:rPr>
              <a:t>100</a:t>
            </a:r>
            <a:r>
              <a:rPr lang="en-US" altLang="en-US" sz="2000" dirty="0" smtClean="0">
                <a:solidFill>
                  <a:srgbClr val="0000FF"/>
                </a:solidFill>
                <a:cs typeface="Times New Roman" panose="02020603050405020304" pitchFamily="18" charset="0"/>
              </a:rPr>
              <a:t>° F</a:t>
            </a:r>
            <a:br>
              <a:rPr lang="en-US" altLang="en-US" sz="2000" dirty="0" smtClean="0">
                <a:solidFill>
                  <a:srgbClr val="0000FF"/>
                </a:solidFill>
                <a:cs typeface="Times New Roman" panose="02020603050405020304" pitchFamily="18" charset="0"/>
              </a:rPr>
            </a:br>
            <a:endParaRPr lang="en-US" altLang="en-US" sz="2000" dirty="0" smtClean="0">
              <a:solidFill>
                <a:srgbClr val="0000FF"/>
              </a:solidFill>
              <a:cs typeface="Times New Roman" panose="02020603050405020304" pitchFamily="18" charset="0"/>
            </a:endParaRPr>
          </a:p>
          <a:p>
            <a:pPr eaLnBrk="1" hangingPunct="1">
              <a:lnSpc>
                <a:spcPct val="80000"/>
              </a:lnSpc>
            </a:pPr>
            <a:r>
              <a:rPr lang="en-US" altLang="en-US" sz="2400" dirty="0" smtClean="0"/>
              <a:t>The difference between data and information can be explained using the I-P-O framework</a:t>
            </a:r>
            <a:endParaRPr lang="en-US" altLang="en-US" sz="2400" dirty="0"/>
          </a:p>
        </p:txBody>
      </p:sp>
      <p:grpSp>
        <p:nvGrpSpPr>
          <p:cNvPr id="34821" name="Group 9"/>
          <p:cNvGrpSpPr>
            <a:grpSpLocks/>
          </p:cNvGrpSpPr>
          <p:nvPr/>
        </p:nvGrpSpPr>
        <p:grpSpPr bwMode="auto">
          <a:xfrm>
            <a:off x="1524000" y="5334000"/>
            <a:ext cx="5867400" cy="1143000"/>
            <a:chOff x="864" y="2592"/>
            <a:chExt cx="4032" cy="1296"/>
          </a:xfrm>
        </p:grpSpPr>
        <p:sp>
          <p:nvSpPr>
            <p:cNvPr id="34823" name="Rectangle 4"/>
            <p:cNvSpPr>
              <a:spLocks noChangeArrowheads="1"/>
            </p:cNvSpPr>
            <p:nvPr/>
          </p:nvSpPr>
          <p:spPr bwMode="auto">
            <a:xfrm>
              <a:off x="864" y="2832"/>
              <a:ext cx="960" cy="816"/>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Verdana" panose="020B0604030504040204" pitchFamily="34" charset="0"/>
                </a:rPr>
                <a:t>I</a:t>
              </a:r>
            </a:p>
          </p:txBody>
        </p:sp>
        <p:sp>
          <p:nvSpPr>
            <p:cNvPr id="34824" name="Rectangle 5"/>
            <p:cNvSpPr>
              <a:spLocks noChangeArrowheads="1"/>
            </p:cNvSpPr>
            <p:nvPr/>
          </p:nvSpPr>
          <p:spPr bwMode="auto">
            <a:xfrm>
              <a:off x="2256" y="2592"/>
              <a:ext cx="1248" cy="1296"/>
            </a:xfrm>
            <a:prstGeom prst="rect">
              <a:avLst/>
            </a:prstGeom>
            <a:solidFill>
              <a:srgbClr val="C0C0C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Verdana" panose="020B0604030504040204" pitchFamily="34" charset="0"/>
                </a:rPr>
                <a:t>P</a:t>
              </a:r>
            </a:p>
          </p:txBody>
        </p:sp>
        <p:sp>
          <p:nvSpPr>
            <p:cNvPr id="34825" name="Rectangle 6"/>
            <p:cNvSpPr>
              <a:spLocks noChangeArrowheads="1"/>
            </p:cNvSpPr>
            <p:nvPr/>
          </p:nvSpPr>
          <p:spPr bwMode="auto">
            <a:xfrm>
              <a:off x="3936" y="2832"/>
              <a:ext cx="960" cy="816"/>
            </a:xfrm>
            <a:prstGeom prst="rect">
              <a:avLst/>
            </a:prstGeom>
            <a:solidFill>
              <a:srgbClr val="FF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Verdana" panose="020B0604030504040204" pitchFamily="34" charset="0"/>
                </a:rPr>
                <a:t>O</a:t>
              </a:r>
            </a:p>
          </p:txBody>
        </p:sp>
        <p:sp>
          <p:nvSpPr>
            <p:cNvPr id="34826" name="Line 7"/>
            <p:cNvSpPr>
              <a:spLocks noChangeShapeType="1"/>
            </p:cNvSpPr>
            <p:nvPr/>
          </p:nvSpPr>
          <p:spPr bwMode="auto">
            <a:xfrm>
              <a:off x="1824" y="321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Line 8"/>
            <p:cNvSpPr>
              <a:spLocks noChangeShapeType="1"/>
            </p:cNvSpPr>
            <p:nvPr/>
          </p:nvSpPr>
          <p:spPr bwMode="auto">
            <a:xfrm>
              <a:off x="3504" y="321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430887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BDFFA7A-B99F-4EDB-8E0B-9FD96CF4F748}" type="slidenum">
              <a:rPr lang="en-US" altLang="en-US" sz="1600">
                <a:latin typeface="Verdana" panose="020B0604030504040204" pitchFamily="34" charset="0"/>
              </a:rPr>
              <a:pPr algn="r" eaLnBrk="1" hangingPunct="1">
                <a:spcBef>
                  <a:spcPct val="0"/>
                </a:spcBef>
                <a:buFontTx/>
                <a:buNone/>
              </a:pPr>
              <a:t>12</a:t>
            </a:fld>
            <a:endParaRPr lang="en-US" altLang="en-US" sz="1600">
              <a:latin typeface="Verdana" panose="020B0604030504040204" pitchFamily="34" charset="0"/>
            </a:endParaRPr>
          </a:p>
        </p:txBody>
      </p:sp>
      <p:sp>
        <p:nvSpPr>
          <p:cNvPr id="34819" name="Rectangle 2"/>
          <p:cNvSpPr>
            <a:spLocks noGrp="1" noChangeArrowheads="1"/>
          </p:cNvSpPr>
          <p:nvPr>
            <p:ph type="title" idx="4294967295"/>
          </p:nvPr>
        </p:nvSpPr>
        <p:spPr>
          <a:xfrm>
            <a:off x="533400" y="228600"/>
            <a:ext cx="8229600" cy="609600"/>
          </a:xfrm>
        </p:spPr>
        <p:txBody>
          <a:bodyPr anchor="b"/>
          <a:lstStyle/>
          <a:p>
            <a:pPr eaLnBrk="1" hangingPunct="1"/>
            <a:r>
              <a:rPr lang="en-US" altLang="en-US" sz="4000" b="1" dirty="0" smtClean="0"/>
              <a:t>Data versus Information (cont.)</a:t>
            </a:r>
          </a:p>
        </p:txBody>
      </p:sp>
      <p:sp>
        <p:nvSpPr>
          <p:cNvPr id="19459" name="Rectangle 3"/>
          <p:cNvSpPr>
            <a:spLocks noGrp="1" noChangeArrowheads="1"/>
          </p:cNvSpPr>
          <p:nvPr>
            <p:ph type="body" idx="4294967295"/>
          </p:nvPr>
        </p:nvSpPr>
        <p:spPr>
          <a:xfrm>
            <a:off x="228599" y="1066800"/>
            <a:ext cx="8686800" cy="5638800"/>
          </a:xfrm>
        </p:spPr>
        <p:txBody>
          <a:bodyPr/>
          <a:lstStyle/>
          <a:p>
            <a:pPr eaLnBrk="1" hangingPunct="1">
              <a:lnSpc>
                <a:spcPct val="80000"/>
              </a:lnSpc>
            </a:pPr>
            <a:r>
              <a:rPr lang="en-US" altLang="en-US" sz="2400" b="1" dirty="0" smtClean="0"/>
              <a:t>IPO stands for Input Processing Output</a:t>
            </a:r>
          </a:p>
          <a:p>
            <a:pPr eaLnBrk="1" hangingPunct="1">
              <a:lnSpc>
                <a:spcPct val="80000"/>
              </a:lnSpc>
            </a:pPr>
            <a:r>
              <a:rPr lang="en-US" altLang="en-US" sz="2400" b="1" dirty="0" smtClean="0"/>
              <a:t>Use the IPO framework to analyze a payroll </a:t>
            </a:r>
            <a:r>
              <a:rPr lang="en-US" altLang="en-US" sz="2400" b="1" dirty="0" smtClean="0"/>
              <a:t>information system</a:t>
            </a:r>
            <a:endParaRPr lang="en-US" altLang="en-US" sz="2400" b="1" dirty="0"/>
          </a:p>
          <a:p>
            <a:pPr eaLnBrk="1" hangingPunct="1">
              <a:lnSpc>
                <a:spcPct val="80000"/>
              </a:lnSpc>
            </a:pPr>
            <a:endParaRPr lang="en-US" altLang="en-US" sz="2400" b="1" dirty="0" smtClean="0"/>
          </a:p>
          <a:p>
            <a:pPr eaLnBrk="1" hangingPunct="1">
              <a:lnSpc>
                <a:spcPct val="80000"/>
              </a:lnSpc>
            </a:pPr>
            <a:endParaRPr lang="en-US" altLang="en-US" sz="2400" b="1" dirty="0" smtClean="0"/>
          </a:p>
          <a:p>
            <a:pPr eaLnBrk="1" hangingPunct="1">
              <a:lnSpc>
                <a:spcPct val="80000"/>
              </a:lnSpc>
            </a:pPr>
            <a:endParaRPr lang="en-US" altLang="en-US" sz="2400" b="1" dirty="0"/>
          </a:p>
          <a:p>
            <a:pPr eaLnBrk="1" hangingPunct="1">
              <a:lnSpc>
                <a:spcPct val="80000"/>
              </a:lnSpc>
            </a:pPr>
            <a:endParaRPr lang="en-US" altLang="en-US" sz="2400" b="1" dirty="0" smtClean="0"/>
          </a:p>
          <a:p>
            <a:pPr eaLnBrk="1" hangingPunct="1">
              <a:lnSpc>
                <a:spcPct val="80000"/>
              </a:lnSpc>
            </a:pPr>
            <a:endParaRPr lang="en-US" altLang="en-US" sz="2400" b="1" dirty="0" smtClean="0"/>
          </a:p>
          <a:p>
            <a:pPr eaLnBrk="1" hangingPunct="1">
              <a:lnSpc>
                <a:spcPct val="80000"/>
              </a:lnSpc>
            </a:pPr>
            <a:endParaRPr lang="en-US" altLang="en-US" sz="2400" b="1" dirty="0"/>
          </a:p>
          <a:p>
            <a:pPr eaLnBrk="1" hangingPunct="1">
              <a:lnSpc>
                <a:spcPct val="80000"/>
              </a:lnSpc>
            </a:pPr>
            <a:endParaRPr lang="en-US" altLang="en-US" sz="2400" b="1" dirty="0"/>
          </a:p>
          <a:p>
            <a:pPr eaLnBrk="1" hangingPunct="1">
              <a:lnSpc>
                <a:spcPct val="80000"/>
              </a:lnSpc>
            </a:pPr>
            <a:endParaRPr lang="en-US" altLang="en-US" sz="2400" b="1" dirty="0" smtClean="0"/>
          </a:p>
          <a:p>
            <a:pPr eaLnBrk="1" hangingPunct="1">
              <a:lnSpc>
                <a:spcPct val="80000"/>
              </a:lnSpc>
            </a:pPr>
            <a:r>
              <a:rPr lang="en-US" altLang="en-US" sz="2400" b="1" dirty="0" smtClean="0"/>
              <a:t>The Input represents the raw data and the Output represents the information</a:t>
            </a:r>
          </a:p>
          <a:p>
            <a:pPr eaLnBrk="1" hangingPunct="1">
              <a:lnSpc>
                <a:spcPct val="80000"/>
              </a:lnSpc>
            </a:pPr>
            <a:r>
              <a:rPr lang="en-US" altLang="en-US" sz="2400" b="1" dirty="0" smtClean="0">
                <a:latin typeface="Calibri" panose="020F0502020204030204" pitchFamily="34" charset="0"/>
              </a:rPr>
              <a:t>Note</a:t>
            </a:r>
            <a:r>
              <a:rPr lang="en-US" altLang="en-US" sz="2400" dirty="0">
                <a:latin typeface="Calibri" panose="020F0502020204030204" pitchFamily="34" charset="0"/>
              </a:rPr>
              <a:t>: Info generated by one system may be used as input in another system. This makes it hard to distinguish between data and information.</a:t>
            </a:r>
          </a:p>
          <a:p>
            <a:pPr eaLnBrk="1" hangingPunct="1">
              <a:lnSpc>
                <a:spcPct val="80000"/>
              </a:lnSpc>
            </a:pPr>
            <a:endParaRPr lang="en-US" altLang="en-US" sz="2400" dirty="0" smtClean="0"/>
          </a:p>
          <a:p>
            <a:pPr eaLnBrk="1" hangingPunct="1">
              <a:lnSpc>
                <a:spcPct val="80000"/>
              </a:lnSpc>
            </a:pPr>
            <a:endParaRPr lang="en-US" alt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047482757"/>
              </p:ext>
            </p:extLst>
          </p:nvPr>
        </p:nvGraphicFramePr>
        <p:xfrm>
          <a:off x="342899" y="2134555"/>
          <a:ext cx="8458201" cy="2361245"/>
        </p:xfrm>
        <a:graphic>
          <a:graphicData uri="http://schemas.openxmlformats.org/drawingml/2006/table">
            <a:tbl>
              <a:tblPr firstRow="1" bandRow="1">
                <a:tableStyleId>{5940675A-B579-460E-94D1-54222C63F5DA}</a:tableStyleId>
              </a:tblPr>
              <a:tblGrid>
                <a:gridCol w="2209801"/>
                <a:gridCol w="3429000"/>
                <a:gridCol w="2819400"/>
              </a:tblGrid>
              <a:tr h="839455">
                <a:tc>
                  <a:txBody>
                    <a:bodyPr/>
                    <a:lstStyle/>
                    <a:p>
                      <a:pPr algn="ctr"/>
                      <a:r>
                        <a:rPr lang="en-US" sz="2800" b="1" dirty="0" smtClean="0"/>
                        <a:t>I</a:t>
                      </a:r>
                      <a:endParaRPr lang="en-US" sz="2800" b="1" dirty="0"/>
                    </a:p>
                  </a:txBody>
                  <a:tcPr/>
                </a:tc>
                <a:tc>
                  <a:txBody>
                    <a:bodyPr/>
                    <a:lstStyle/>
                    <a:p>
                      <a:pPr algn="ctr"/>
                      <a:r>
                        <a:rPr lang="en-US" sz="2800" b="1" dirty="0" smtClean="0"/>
                        <a:t>P</a:t>
                      </a:r>
                      <a:endParaRPr lang="en-US" sz="2800" b="1" dirty="0"/>
                    </a:p>
                  </a:txBody>
                  <a:tcPr/>
                </a:tc>
                <a:tc>
                  <a:txBody>
                    <a:bodyPr/>
                    <a:lstStyle/>
                    <a:p>
                      <a:pPr algn="ctr"/>
                      <a:r>
                        <a:rPr lang="en-US" sz="2800" b="1" dirty="0" smtClean="0"/>
                        <a:t>O</a:t>
                      </a:r>
                      <a:endParaRPr lang="en-US" sz="2800" b="1" dirty="0"/>
                    </a:p>
                  </a:txBody>
                  <a:tcPr/>
                </a:tc>
              </a:tr>
              <a:tr h="1521790">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5934293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1CFAC98-BB54-47AC-B873-AC5C973E7956}" type="slidenum">
              <a:rPr lang="en-US" altLang="en-US" sz="1600">
                <a:latin typeface="Verdana" panose="020B0604030504040204" pitchFamily="34" charset="0"/>
              </a:rPr>
              <a:pPr algn="r" eaLnBrk="1" hangingPunct="1">
                <a:spcBef>
                  <a:spcPct val="0"/>
                </a:spcBef>
                <a:buFontTx/>
                <a:buNone/>
              </a:pPr>
              <a:t>13</a:t>
            </a:fld>
            <a:endParaRPr lang="en-US" altLang="en-US" sz="1600">
              <a:latin typeface="Verdana" panose="020B0604030504040204" pitchFamily="34" charset="0"/>
            </a:endParaRPr>
          </a:p>
        </p:txBody>
      </p:sp>
      <p:sp>
        <p:nvSpPr>
          <p:cNvPr id="35843" name="Rectangle 2"/>
          <p:cNvSpPr>
            <a:spLocks noGrp="1" noChangeArrowheads="1"/>
          </p:cNvSpPr>
          <p:nvPr>
            <p:ph type="title" idx="4294967295"/>
          </p:nvPr>
        </p:nvSpPr>
        <p:spPr>
          <a:xfrm>
            <a:off x="457200" y="350838"/>
            <a:ext cx="8229600" cy="868362"/>
          </a:xfrm>
        </p:spPr>
        <p:txBody>
          <a:bodyPr anchor="b"/>
          <a:lstStyle/>
          <a:p>
            <a:pPr eaLnBrk="1" hangingPunct="1">
              <a:lnSpc>
                <a:spcPct val="85000"/>
              </a:lnSpc>
            </a:pPr>
            <a:r>
              <a:rPr lang="en-US" altLang="en-US" sz="3600" b="1" dirty="0" smtClean="0"/>
              <a:t>The Value of Information – </a:t>
            </a:r>
            <a:br>
              <a:rPr lang="en-US" altLang="en-US" sz="3600" b="1" dirty="0" smtClean="0"/>
            </a:br>
            <a:r>
              <a:rPr lang="en-US" altLang="en-US" sz="3600" b="1" dirty="0" smtClean="0"/>
              <a:t>Information Quality (IQ)</a:t>
            </a:r>
          </a:p>
        </p:txBody>
      </p:sp>
      <p:sp>
        <p:nvSpPr>
          <p:cNvPr id="20483" name="Rectangle 3"/>
          <p:cNvSpPr>
            <a:spLocks noGrp="1" noChangeArrowheads="1"/>
          </p:cNvSpPr>
          <p:nvPr>
            <p:ph type="body" idx="4294967295"/>
          </p:nvPr>
        </p:nvSpPr>
        <p:spPr>
          <a:xfrm>
            <a:off x="152400" y="1447800"/>
            <a:ext cx="8839200" cy="4953000"/>
          </a:xfrm>
        </p:spPr>
        <p:txBody>
          <a:bodyPr/>
          <a:lstStyle/>
          <a:p>
            <a:pPr eaLnBrk="1" hangingPunct="1">
              <a:lnSpc>
                <a:spcPct val="90000"/>
              </a:lnSpc>
              <a:buFont typeface="Arial" panose="020B0604020202020204" pitchFamily="34" charset="0"/>
              <a:buNone/>
            </a:pPr>
            <a:r>
              <a:rPr lang="en-US" altLang="en-US" smtClean="0"/>
              <a:t>		</a:t>
            </a:r>
            <a:r>
              <a:rPr lang="en-US" altLang="en-US" b="1" smtClean="0"/>
              <a:t>Characteristics / dimensions of IQ:</a:t>
            </a:r>
          </a:p>
          <a:p>
            <a:pPr eaLnBrk="1" hangingPunct="1">
              <a:lnSpc>
                <a:spcPct val="90000"/>
              </a:lnSpc>
            </a:pPr>
            <a:r>
              <a:rPr lang="en-US" altLang="en-US" smtClean="0"/>
              <a:t>Accuracy </a:t>
            </a:r>
            <a:r>
              <a:rPr lang="en-US" altLang="en-US" sz="2000" smtClean="0"/>
              <a:t>(Is information correct? Can we rely on it?)</a:t>
            </a:r>
          </a:p>
          <a:p>
            <a:pPr eaLnBrk="1" hangingPunct="1">
              <a:lnSpc>
                <a:spcPct val="90000"/>
              </a:lnSpc>
            </a:pPr>
            <a:r>
              <a:rPr lang="en-US" altLang="en-US" smtClean="0"/>
              <a:t>Timeliness </a:t>
            </a:r>
            <a:r>
              <a:rPr lang="en-US" altLang="en-US" sz="2000" smtClean="0"/>
              <a:t>(How current is the information?)</a:t>
            </a:r>
          </a:p>
          <a:p>
            <a:pPr eaLnBrk="1" hangingPunct="1">
              <a:lnSpc>
                <a:spcPct val="90000"/>
              </a:lnSpc>
            </a:pPr>
            <a:r>
              <a:rPr lang="en-US" altLang="en-US" smtClean="0"/>
              <a:t>Accessibility</a:t>
            </a:r>
            <a:r>
              <a:rPr lang="en-US" altLang="en-US" sz="2000" smtClean="0"/>
              <a:t> (Can the information be accessed when needed?)</a:t>
            </a:r>
            <a:endParaRPr lang="en-US" altLang="en-US" smtClean="0"/>
          </a:p>
          <a:p>
            <a:pPr eaLnBrk="1" hangingPunct="1">
              <a:lnSpc>
                <a:spcPct val="90000"/>
              </a:lnSpc>
            </a:pPr>
            <a:r>
              <a:rPr lang="en-US" altLang="en-US" smtClean="0"/>
              <a:t>Engagement</a:t>
            </a:r>
            <a:r>
              <a:rPr lang="en-US" altLang="en-US" sz="1800" smtClean="0"/>
              <a:t> </a:t>
            </a:r>
            <a:r>
              <a:rPr lang="en-US" altLang="en-US" sz="2000" smtClean="0"/>
              <a:t>(Is the information capable of affecting a decision?)</a:t>
            </a:r>
          </a:p>
          <a:p>
            <a:pPr eaLnBrk="1" hangingPunct="1">
              <a:lnSpc>
                <a:spcPct val="90000"/>
              </a:lnSpc>
            </a:pPr>
            <a:r>
              <a:rPr lang="en-US" altLang="en-US" smtClean="0"/>
              <a:t>Application </a:t>
            </a:r>
            <a:r>
              <a:rPr lang="en-US" altLang="en-US" sz="2000" smtClean="0"/>
              <a:t>(Is the information relevant to the current context?)</a:t>
            </a:r>
          </a:p>
          <a:p>
            <a:pPr eaLnBrk="1" hangingPunct="1">
              <a:lnSpc>
                <a:spcPct val="90000"/>
              </a:lnSpc>
            </a:pPr>
            <a:r>
              <a:rPr lang="en-US" altLang="en-US" smtClean="0"/>
              <a:t>Completeness</a:t>
            </a:r>
            <a:r>
              <a:rPr lang="en-US" altLang="en-US" sz="2000" smtClean="0"/>
              <a:t> (Are any of the values missing?)</a:t>
            </a:r>
          </a:p>
          <a:p>
            <a:pPr eaLnBrk="1" hangingPunct="1">
              <a:lnSpc>
                <a:spcPct val="90000"/>
              </a:lnSpc>
            </a:pPr>
            <a:r>
              <a:rPr lang="en-US" altLang="en-US" smtClean="0"/>
              <a:t>Consistency</a:t>
            </a:r>
            <a:r>
              <a:rPr lang="en-US" altLang="en-US" sz="2000" smtClean="0"/>
              <a:t> (Is aggregate/summary info in agreement w/ detailed info?)</a:t>
            </a:r>
            <a:endParaRPr lang="en-US" altLang="en-US" smtClean="0"/>
          </a:p>
          <a:p>
            <a:pPr eaLnBrk="1" hangingPunct="1">
              <a:lnSpc>
                <a:spcPct val="90000"/>
              </a:lnSpc>
            </a:pPr>
            <a:r>
              <a:rPr lang="en-US" altLang="en-US" smtClean="0"/>
              <a:t>Rarity</a:t>
            </a:r>
            <a:r>
              <a:rPr lang="en-US" altLang="en-US" sz="2000" smtClean="0"/>
              <a:t> (Is the information previously known?)</a:t>
            </a:r>
          </a:p>
        </p:txBody>
      </p:sp>
    </p:spTree>
    <p:extLst>
      <p:ext uri="{BB962C8B-B14F-4D97-AF65-F5344CB8AC3E}">
        <p14:creationId xmlns:p14="http://schemas.microsoft.com/office/powerpoint/2010/main" val="234540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1CFAC98-BB54-47AC-B873-AC5C973E7956}" type="slidenum">
              <a:rPr lang="en-US" altLang="en-US" sz="1600">
                <a:latin typeface="Verdana" panose="020B0604030504040204" pitchFamily="34" charset="0"/>
              </a:rPr>
              <a:pPr algn="r" eaLnBrk="1" hangingPunct="1">
                <a:spcBef>
                  <a:spcPct val="0"/>
                </a:spcBef>
                <a:buFontTx/>
                <a:buNone/>
              </a:pPr>
              <a:t>14</a:t>
            </a:fld>
            <a:endParaRPr lang="en-US" altLang="en-US" sz="1600">
              <a:latin typeface="Verdana" panose="020B0604030504040204" pitchFamily="34" charset="0"/>
            </a:endParaRPr>
          </a:p>
        </p:txBody>
      </p:sp>
      <p:sp>
        <p:nvSpPr>
          <p:cNvPr id="35843" name="Rectangle 2"/>
          <p:cNvSpPr>
            <a:spLocks noGrp="1" noChangeArrowheads="1"/>
          </p:cNvSpPr>
          <p:nvPr>
            <p:ph type="title" idx="4294967295"/>
          </p:nvPr>
        </p:nvSpPr>
        <p:spPr>
          <a:xfrm>
            <a:off x="304800" y="350838"/>
            <a:ext cx="8382000" cy="1249362"/>
          </a:xfrm>
        </p:spPr>
        <p:txBody>
          <a:bodyPr anchor="b"/>
          <a:lstStyle/>
          <a:p>
            <a:pPr eaLnBrk="1" hangingPunct="1">
              <a:lnSpc>
                <a:spcPct val="85000"/>
              </a:lnSpc>
            </a:pPr>
            <a:r>
              <a:rPr lang="en-US" altLang="en-US" b="1" dirty="0" smtClean="0"/>
              <a:t>Cost of using low quality information</a:t>
            </a:r>
          </a:p>
        </p:txBody>
      </p:sp>
      <p:sp>
        <p:nvSpPr>
          <p:cNvPr id="20483" name="Rectangle 3"/>
          <p:cNvSpPr>
            <a:spLocks noGrp="1" noChangeArrowheads="1"/>
          </p:cNvSpPr>
          <p:nvPr>
            <p:ph type="body" idx="4294967295"/>
          </p:nvPr>
        </p:nvSpPr>
        <p:spPr>
          <a:xfrm>
            <a:off x="152400" y="2057400"/>
            <a:ext cx="8839200" cy="4343400"/>
          </a:xfrm>
        </p:spPr>
        <p:txBody>
          <a:bodyPr/>
          <a:lstStyle/>
          <a:p>
            <a:pPr eaLnBrk="1" hangingPunct="1">
              <a:lnSpc>
                <a:spcPct val="90000"/>
              </a:lnSpc>
            </a:pPr>
            <a:r>
              <a:rPr lang="en-US" altLang="en-US" dirty="0" smtClean="0"/>
              <a:t>Making wrong decisions</a:t>
            </a:r>
          </a:p>
          <a:p>
            <a:pPr eaLnBrk="1" hangingPunct="1">
              <a:lnSpc>
                <a:spcPct val="90000"/>
              </a:lnSpc>
            </a:pPr>
            <a:r>
              <a:rPr lang="en-US" altLang="en-US" dirty="0" smtClean="0"/>
              <a:t>Inability to accurately track customers</a:t>
            </a:r>
            <a:endParaRPr lang="en-US" altLang="en-US" sz="2000" dirty="0" smtClean="0"/>
          </a:p>
          <a:p>
            <a:pPr eaLnBrk="1" hangingPunct="1">
              <a:lnSpc>
                <a:spcPct val="90000"/>
              </a:lnSpc>
            </a:pPr>
            <a:r>
              <a:rPr lang="en-US" altLang="en-US" dirty="0" smtClean="0"/>
              <a:t>Difficulty identifying valuable customers</a:t>
            </a:r>
            <a:endParaRPr lang="en-US" altLang="en-US" sz="2000" dirty="0" smtClean="0"/>
          </a:p>
          <a:p>
            <a:pPr eaLnBrk="1" hangingPunct="1">
              <a:lnSpc>
                <a:spcPct val="90000"/>
              </a:lnSpc>
            </a:pPr>
            <a:r>
              <a:rPr lang="en-US" altLang="en-US" dirty="0"/>
              <a:t>Marketing to nonexistent </a:t>
            </a:r>
            <a:r>
              <a:rPr lang="en-US" altLang="en-US" dirty="0" smtClean="0"/>
              <a:t>customers</a:t>
            </a:r>
          </a:p>
          <a:p>
            <a:pPr eaLnBrk="1" hangingPunct="1">
              <a:lnSpc>
                <a:spcPct val="90000"/>
              </a:lnSpc>
            </a:pPr>
            <a:r>
              <a:rPr lang="en-US" altLang="en-US" dirty="0" smtClean="0"/>
              <a:t>Inability to identify selling opportunities</a:t>
            </a:r>
          </a:p>
          <a:p>
            <a:pPr eaLnBrk="1" hangingPunct="1">
              <a:lnSpc>
                <a:spcPct val="90000"/>
              </a:lnSpc>
            </a:pPr>
            <a:r>
              <a:rPr lang="en-US" altLang="en-US" dirty="0" smtClean="0"/>
              <a:t>Inability to build strong customer relationships</a:t>
            </a:r>
            <a:endParaRPr lang="en-US" altLang="en-US" sz="2000" dirty="0" smtClean="0"/>
          </a:p>
        </p:txBody>
      </p:sp>
    </p:spTree>
    <p:extLst>
      <p:ext uri="{BB962C8B-B14F-4D97-AF65-F5344CB8AC3E}">
        <p14:creationId xmlns:p14="http://schemas.microsoft.com/office/powerpoint/2010/main" val="3318092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1CFAC98-BB54-47AC-B873-AC5C973E7956}" type="slidenum">
              <a:rPr lang="en-US" altLang="en-US" sz="1600">
                <a:latin typeface="Verdana" panose="020B0604030504040204" pitchFamily="34" charset="0"/>
              </a:rPr>
              <a:pPr algn="r" eaLnBrk="1" hangingPunct="1">
                <a:spcBef>
                  <a:spcPct val="0"/>
                </a:spcBef>
                <a:buFontTx/>
                <a:buNone/>
              </a:pPr>
              <a:t>15</a:t>
            </a:fld>
            <a:endParaRPr lang="en-US" altLang="en-US" sz="1600">
              <a:latin typeface="Verdana" panose="020B0604030504040204" pitchFamily="34" charset="0"/>
            </a:endParaRPr>
          </a:p>
        </p:txBody>
      </p:sp>
      <p:sp>
        <p:nvSpPr>
          <p:cNvPr id="35843" name="Rectangle 2"/>
          <p:cNvSpPr>
            <a:spLocks noGrp="1" noChangeArrowheads="1"/>
          </p:cNvSpPr>
          <p:nvPr>
            <p:ph type="title" idx="4294967295"/>
          </p:nvPr>
        </p:nvSpPr>
        <p:spPr>
          <a:xfrm>
            <a:off x="304800" y="350838"/>
            <a:ext cx="8382000" cy="1249362"/>
          </a:xfrm>
        </p:spPr>
        <p:txBody>
          <a:bodyPr anchor="b"/>
          <a:lstStyle/>
          <a:p>
            <a:pPr eaLnBrk="1" hangingPunct="1">
              <a:lnSpc>
                <a:spcPct val="85000"/>
              </a:lnSpc>
            </a:pPr>
            <a:r>
              <a:rPr lang="en-US" altLang="en-US" b="1" dirty="0" smtClean="0"/>
              <a:t>Benefits of high quality information</a:t>
            </a:r>
          </a:p>
        </p:txBody>
      </p:sp>
      <p:sp>
        <p:nvSpPr>
          <p:cNvPr id="20483" name="Rectangle 3"/>
          <p:cNvSpPr>
            <a:spLocks noGrp="1" noChangeArrowheads="1"/>
          </p:cNvSpPr>
          <p:nvPr>
            <p:ph type="body" idx="4294967295"/>
          </p:nvPr>
        </p:nvSpPr>
        <p:spPr>
          <a:xfrm>
            <a:off x="152400" y="2057400"/>
            <a:ext cx="8839200" cy="3124200"/>
          </a:xfrm>
        </p:spPr>
        <p:txBody>
          <a:bodyPr/>
          <a:lstStyle/>
          <a:p>
            <a:pPr eaLnBrk="1" hangingPunct="1">
              <a:spcBef>
                <a:spcPts val="600"/>
              </a:spcBef>
              <a:spcAft>
                <a:spcPts val="1200"/>
              </a:spcAft>
            </a:pPr>
            <a:r>
              <a:rPr lang="en-US" dirty="0"/>
              <a:t>High quality information can significantly improve the chances of making a good decision </a:t>
            </a:r>
          </a:p>
          <a:p>
            <a:pPr eaLnBrk="1" hangingPunct="1">
              <a:spcBef>
                <a:spcPts val="600"/>
              </a:spcBef>
              <a:spcAft>
                <a:spcPts val="1200"/>
              </a:spcAft>
            </a:pPr>
            <a:r>
              <a:rPr lang="en-US" dirty="0"/>
              <a:t>Good decisions can directly impact an organization's bottom line</a:t>
            </a:r>
          </a:p>
        </p:txBody>
      </p:sp>
    </p:spTree>
    <p:extLst>
      <p:ext uri="{BB962C8B-B14F-4D97-AF65-F5344CB8AC3E}">
        <p14:creationId xmlns:p14="http://schemas.microsoft.com/office/powerpoint/2010/main" val="233962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8C764E8-869F-4548-8E96-0D6F3E533FDA}" type="slidenum">
              <a:rPr lang="en-US" altLang="en-US" sz="1600">
                <a:latin typeface="Verdana" panose="020B0604030504040204" pitchFamily="34" charset="0"/>
              </a:rPr>
              <a:pPr algn="r" eaLnBrk="1" hangingPunct="1">
                <a:spcBef>
                  <a:spcPct val="0"/>
                </a:spcBef>
                <a:buFontTx/>
                <a:buNone/>
              </a:pPr>
              <a:t>16</a:t>
            </a:fld>
            <a:endParaRPr lang="en-US" altLang="en-US" sz="1600">
              <a:latin typeface="Verdana" panose="020B0604030504040204" pitchFamily="34" charset="0"/>
            </a:endParaRPr>
          </a:p>
        </p:txBody>
      </p:sp>
      <p:sp>
        <p:nvSpPr>
          <p:cNvPr id="36867" name="Rectangle 2"/>
          <p:cNvSpPr>
            <a:spLocks noGrp="1" noChangeArrowheads="1"/>
          </p:cNvSpPr>
          <p:nvPr>
            <p:ph type="title" idx="4294967295"/>
          </p:nvPr>
        </p:nvSpPr>
        <p:spPr>
          <a:xfrm>
            <a:off x="457200" y="350838"/>
            <a:ext cx="8229600" cy="868362"/>
          </a:xfrm>
        </p:spPr>
        <p:txBody>
          <a:bodyPr anchor="b"/>
          <a:lstStyle/>
          <a:p>
            <a:pPr eaLnBrk="1" hangingPunct="1">
              <a:lnSpc>
                <a:spcPct val="85000"/>
              </a:lnSpc>
            </a:pPr>
            <a:r>
              <a:rPr lang="en-US" altLang="en-US" sz="3600" b="1" dirty="0" smtClean="0"/>
              <a:t>Raw Data Quality: What makes raw data </a:t>
            </a:r>
            <a:r>
              <a:rPr lang="en-US" altLang="en-US" sz="3600" b="1" dirty="0"/>
              <a:t>v</a:t>
            </a:r>
            <a:r>
              <a:rPr lang="en-US" altLang="en-US" sz="3600" b="1" dirty="0" smtClean="0"/>
              <a:t>aluable?</a:t>
            </a:r>
          </a:p>
        </p:txBody>
      </p:sp>
      <p:sp>
        <p:nvSpPr>
          <p:cNvPr id="20483" name="Rectangle 3"/>
          <p:cNvSpPr>
            <a:spLocks noGrp="1" noChangeArrowheads="1"/>
          </p:cNvSpPr>
          <p:nvPr>
            <p:ph type="body" idx="4294967295"/>
          </p:nvPr>
        </p:nvSpPr>
        <p:spPr>
          <a:xfrm>
            <a:off x="228600" y="1600200"/>
            <a:ext cx="8686800" cy="3962400"/>
          </a:xfrm>
        </p:spPr>
        <p:txBody>
          <a:bodyPr/>
          <a:lstStyle/>
          <a:p>
            <a:pPr marL="0" indent="0" eaLnBrk="1" hangingPunct="1">
              <a:buFont typeface="Wingdings" panose="05000000000000000000" pitchFamily="2" charset="2"/>
              <a:buChar char="q"/>
            </a:pPr>
            <a:r>
              <a:rPr lang="en-US" altLang="en-US" sz="3600" b="1" dirty="0" smtClean="0"/>
              <a:t>	The characteristics / dimensions of data quality are:</a:t>
            </a:r>
          </a:p>
          <a:p>
            <a:pPr eaLnBrk="1" hangingPunct="1">
              <a:buFont typeface="Arial" panose="020B0604020202020204" pitchFamily="34" charset="0"/>
              <a:buNone/>
            </a:pPr>
            <a:endParaRPr lang="en-US" altLang="en-US" sz="2800" dirty="0" smtClean="0"/>
          </a:p>
          <a:p>
            <a:pPr eaLnBrk="1" hangingPunct="1"/>
            <a:r>
              <a:rPr lang="en-US" altLang="en-US" b="1" dirty="0" smtClean="0"/>
              <a:t>Accuracy / Correctness</a:t>
            </a:r>
            <a:r>
              <a:rPr lang="en-US" altLang="en-US" dirty="0" smtClean="0"/>
              <a:t> </a:t>
            </a:r>
            <a:r>
              <a:rPr lang="en-US" altLang="en-US" sz="2800" dirty="0" smtClean="0"/>
              <a:t>(conforming to fact)</a:t>
            </a:r>
          </a:p>
          <a:p>
            <a:pPr eaLnBrk="1" hangingPunct="1"/>
            <a:r>
              <a:rPr lang="en-US" altLang="en-US" b="1" dirty="0" smtClean="0"/>
              <a:t>Timeliness</a:t>
            </a:r>
            <a:r>
              <a:rPr lang="en-US" altLang="en-US" dirty="0" smtClean="0"/>
              <a:t> </a:t>
            </a:r>
            <a:r>
              <a:rPr lang="en-US" altLang="en-US" sz="2800" dirty="0" smtClean="0"/>
              <a:t>(How current is it?)</a:t>
            </a:r>
          </a:p>
          <a:p>
            <a:pPr eaLnBrk="1" hangingPunct="1"/>
            <a:r>
              <a:rPr lang="en-US" altLang="en-US" b="1" dirty="0" smtClean="0"/>
              <a:t>Reliability of the data source</a:t>
            </a:r>
          </a:p>
          <a:p>
            <a:pPr eaLnBrk="1" hangingPunct="1"/>
            <a:r>
              <a:rPr lang="en-US" altLang="en-US" b="1" dirty="0" smtClean="0"/>
              <a:t>Etc.</a:t>
            </a:r>
          </a:p>
        </p:txBody>
      </p:sp>
    </p:spTree>
    <p:extLst>
      <p:ext uri="{BB962C8B-B14F-4D97-AF65-F5344CB8AC3E}">
        <p14:creationId xmlns:p14="http://schemas.microsoft.com/office/powerpoint/2010/main" val="3039408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1B9A01A-F170-4E3B-897E-9035A563D560}" type="slidenum">
              <a:rPr lang="en-US" altLang="en-US" sz="1600">
                <a:latin typeface="Verdana" panose="020B0604030504040204" pitchFamily="34" charset="0"/>
              </a:rPr>
              <a:pPr algn="r" eaLnBrk="1" hangingPunct="1">
                <a:spcBef>
                  <a:spcPct val="0"/>
                </a:spcBef>
                <a:buFontTx/>
                <a:buNone/>
              </a:pPr>
              <a:t>17</a:t>
            </a:fld>
            <a:endParaRPr lang="en-US" altLang="en-US" sz="1600">
              <a:latin typeface="Verdana" panose="020B0604030504040204" pitchFamily="34" charset="0"/>
            </a:endParaRPr>
          </a:p>
        </p:txBody>
      </p:sp>
      <p:sp>
        <p:nvSpPr>
          <p:cNvPr id="37891" name="Rectangle 2"/>
          <p:cNvSpPr>
            <a:spLocks noGrp="1" noChangeArrowheads="1"/>
          </p:cNvSpPr>
          <p:nvPr>
            <p:ph type="title" idx="4294967295"/>
          </p:nvPr>
        </p:nvSpPr>
        <p:spPr>
          <a:xfrm>
            <a:off x="457200" y="350838"/>
            <a:ext cx="8229600" cy="563562"/>
          </a:xfrm>
        </p:spPr>
        <p:txBody>
          <a:bodyPr anchor="b"/>
          <a:lstStyle/>
          <a:p>
            <a:pPr eaLnBrk="1" hangingPunct="1">
              <a:lnSpc>
                <a:spcPct val="85000"/>
              </a:lnSpc>
            </a:pPr>
            <a:r>
              <a:rPr lang="en-US" altLang="en-US" sz="3600" b="1" dirty="0" smtClean="0"/>
              <a:t>Information System Quality</a:t>
            </a:r>
          </a:p>
        </p:txBody>
      </p:sp>
      <p:sp>
        <p:nvSpPr>
          <p:cNvPr id="20483" name="Rectangle 3"/>
          <p:cNvSpPr>
            <a:spLocks noGrp="1" noChangeArrowheads="1"/>
          </p:cNvSpPr>
          <p:nvPr>
            <p:ph type="body" idx="4294967295"/>
          </p:nvPr>
        </p:nvSpPr>
        <p:spPr>
          <a:xfrm>
            <a:off x="228600" y="1066800"/>
            <a:ext cx="8686800" cy="3276600"/>
          </a:xfrm>
        </p:spPr>
        <p:txBody>
          <a:bodyPr/>
          <a:lstStyle/>
          <a:p>
            <a:pPr eaLnBrk="1" hangingPunct="1">
              <a:buFont typeface="Arial" panose="020B0604020202020204" pitchFamily="34" charset="0"/>
              <a:buNone/>
            </a:pPr>
            <a:r>
              <a:rPr lang="en-US" altLang="en-US" sz="3600" b="1" smtClean="0"/>
              <a:t>	 What determines the quality of an IS?</a:t>
            </a:r>
            <a:endParaRPr lang="en-US" altLang="en-US" sz="2800" smtClean="0"/>
          </a:p>
          <a:p>
            <a:pPr eaLnBrk="1" hangingPunct="1"/>
            <a:r>
              <a:rPr lang="en-US" altLang="en-US" b="1" smtClean="0"/>
              <a:t>Data validation </a:t>
            </a:r>
          </a:p>
          <a:p>
            <a:pPr eaLnBrk="1" hangingPunct="1"/>
            <a:r>
              <a:rPr lang="en-US" altLang="en-US" b="1" smtClean="0"/>
              <a:t>Rigorous processing</a:t>
            </a:r>
            <a:endParaRPr lang="en-US" altLang="en-US" sz="2800" smtClean="0"/>
          </a:p>
          <a:p>
            <a:pPr eaLnBrk="1" hangingPunct="1"/>
            <a:r>
              <a:rPr lang="en-US" altLang="en-US" b="1" smtClean="0"/>
              <a:t>Ease of use</a:t>
            </a:r>
          </a:p>
          <a:p>
            <a:pPr eaLnBrk="1" hangingPunct="1"/>
            <a:r>
              <a:rPr lang="en-US" altLang="en-US" sz="2800" b="1" smtClean="0"/>
              <a:t>Etc.</a:t>
            </a:r>
            <a:endParaRPr lang="en-US" altLang="en-US" sz="2800" smtClean="0"/>
          </a:p>
          <a:p>
            <a:pPr eaLnBrk="1" hangingPunct="1"/>
            <a:endParaRPr lang="en-US" altLang="en-US" b="1" smtClean="0"/>
          </a:p>
        </p:txBody>
      </p:sp>
    </p:spTree>
    <p:extLst>
      <p:ext uri="{BB962C8B-B14F-4D97-AF65-F5344CB8AC3E}">
        <p14:creationId xmlns:p14="http://schemas.microsoft.com/office/powerpoint/2010/main" val="286612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b="1" dirty="0" smtClean="0"/>
              <a:t>Raw data in a spreadsheet</a:t>
            </a:r>
          </a:p>
        </p:txBody>
      </p:sp>
      <p:pic>
        <p:nvPicPr>
          <p:cNvPr id="38915" name="Picture 3" descr="bal76795_0105.jpg"/>
          <p:cNvPicPr>
            <a:picLocks noChangeAspect="1"/>
          </p:cNvPicPr>
          <p:nvPr/>
        </p:nvPicPr>
        <p:blipFill>
          <a:blip r:embed="rId3">
            <a:extLst>
              <a:ext uri="{28A0092B-C50C-407E-A947-70E740481C1C}">
                <a14:useLocalDpi xmlns:a14="http://schemas.microsoft.com/office/drawing/2010/main" val="0"/>
              </a:ext>
            </a:extLst>
          </a:blip>
          <a:srcRect r="15909"/>
          <a:stretch>
            <a:fillRect/>
          </a:stretch>
        </p:blipFill>
        <p:spPr bwMode="auto">
          <a:xfrm>
            <a:off x="838200" y="1752600"/>
            <a:ext cx="7239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B9D4478-132B-4E1F-BB52-6B0C0A3B6E39}" type="slidenum">
              <a:rPr lang="en-US" altLang="en-US" sz="2000">
                <a:solidFill>
                  <a:srgbClr val="898989"/>
                </a:solidFill>
              </a:rPr>
              <a:pPr algn="r" eaLnBrk="1" hangingPunct="1">
                <a:spcBef>
                  <a:spcPct val="0"/>
                </a:spcBef>
                <a:buFontTx/>
                <a:buNone/>
              </a:pPr>
              <a:t>18</a:t>
            </a:fld>
            <a:endParaRPr lang="en-US" altLang="en-US" sz="20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457200"/>
            <a:ext cx="8382000" cy="960438"/>
          </a:xfrm>
        </p:spPr>
        <p:txBody>
          <a:bodyPr/>
          <a:lstStyle/>
          <a:p>
            <a:pPr eaLnBrk="1" hangingPunct="1"/>
            <a:r>
              <a:rPr lang="en-US" altLang="en-US" b="1" dirty="0" smtClean="0"/>
              <a:t>Raw data transformed into Information</a:t>
            </a:r>
          </a:p>
        </p:txBody>
      </p:sp>
      <p:pic>
        <p:nvPicPr>
          <p:cNvPr id="40963" name="Picture 3" descr="bal76795_0106.jpg"/>
          <p:cNvPicPr>
            <a:picLocks noChangeAspect="1"/>
          </p:cNvPicPr>
          <p:nvPr/>
        </p:nvPicPr>
        <p:blipFill>
          <a:blip r:embed="rId3">
            <a:extLst>
              <a:ext uri="{28A0092B-C50C-407E-A947-70E740481C1C}">
                <a14:useLocalDpi xmlns:a14="http://schemas.microsoft.com/office/drawing/2010/main" val="0"/>
              </a:ext>
            </a:extLst>
          </a:blip>
          <a:srcRect l="23213"/>
          <a:stretch>
            <a:fillRect/>
          </a:stretch>
        </p:blipFill>
        <p:spPr bwMode="auto">
          <a:xfrm>
            <a:off x="457200" y="1676400"/>
            <a:ext cx="84550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C0DEE19-437C-4F2D-8398-7AD83ED6B894}" type="slidenum">
              <a:rPr lang="en-US" altLang="en-US" sz="2000">
                <a:solidFill>
                  <a:srgbClr val="898989"/>
                </a:solidFill>
              </a:rPr>
              <a:pPr algn="r" eaLnBrk="1" hangingPunct="1">
                <a:spcBef>
                  <a:spcPct val="0"/>
                </a:spcBef>
                <a:buFontTx/>
                <a:buNone/>
              </a:pPr>
              <a:t>19</a:t>
            </a:fld>
            <a:endParaRPr lang="en-US" altLang="en-US" sz="20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b="1" dirty="0" smtClean="0"/>
              <a:t>LEARNING OUTCOMES</a:t>
            </a:r>
          </a:p>
        </p:txBody>
      </p:sp>
      <p:sp>
        <p:nvSpPr>
          <p:cNvPr id="8195" name="Rectangle 3"/>
          <p:cNvSpPr>
            <a:spLocks noGrp="1" noChangeArrowheads="1"/>
          </p:cNvSpPr>
          <p:nvPr>
            <p:ph idx="1"/>
          </p:nvPr>
        </p:nvSpPr>
        <p:spPr>
          <a:xfrm>
            <a:off x="457200" y="1371600"/>
            <a:ext cx="8229600" cy="4572000"/>
          </a:xfrm>
        </p:spPr>
        <p:txBody>
          <a:bodyPr/>
          <a:lstStyle/>
          <a:p>
            <a:pPr marL="609600" indent="-609600" eaLnBrk="1" hangingPunct="1">
              <a:lnSpc>
                <a:spcPct val="90000"/>
              </a:lnSpc>
              <a:spcAft>
                <a:spcPts val="1200"/>
              </a:spcAft>
            </a:pPr>
            <a:r>
              <a:rPr lang="en-US" altLang="en-US" sz="3000" dirty="0" smtClean="0">
                <a:ea typeface="Times New Roman" panose="02020603050405020304" pitchFamily="18" charset="0"/>
                <a:cs typeface="Courier New" panose="02070309020205020404" pitchFamily="49" charset="0"/>
              </a:rPr>
              <a:t>Discuss </a:t>
            </a:r>
            <a:r>
              <a:rPr lang="en-US" altLang="en-US" sz="3000" dirty="0">
                <a:ea typeface="Times New Roman" panose="02020603050405020304" pitchFamily="18" charset="0"/>
                <a:cs typeface="Courier New" panose="02070309020205020404" pitchFamily="49" charset="0"/>
              </a:rPr>
              <a:t>the role of IT in business</a:t>
            </a:r>
          </a:p>
          <a:p>
            <a:pPr marL="609600" indent="-609600" eaLnBrk="1" hangingPunct="1">
              <a:lnSpc>
                <a:spcPct val="90000"/>
              </a:lnSpc>
              <a:spcAft>
                <a:spcPts val="1200"/>
              </a:spcAft>
            </a:pPr>
            <a:r>
              <a:rPr lang="en-US" altLang="en-US" sz="3000" dirty="0" smtClean="0">
                <a:solidFill>
                  <a:srgbClr val="000000"/>
                </a:solidFill>
                <a:ea typeface="Times New Roman" panose="02020603050405020304" pitchFamily="18" charset="0"/>
                <a:cs typeface="Courier New" panose="02070309020205020404" pitchFamily="49" charset="0"/>
              </a:rPr>
              <a:t>Discuss </a:t>
            </a:r>
            <a:r>
              <a:rPr lang="en-US" altLang="en-US" sz="3000" dirty="0">
                <a:solidFill>
                  <a:srgbClr val="000000"/>
                </a:solidFill>
                <a:ea typeface="Times New Roman" panose="02020603050405020304" pitchFamily="18" charset="0"/>
                <a:cs typeface="Courier New" panose="02070309020205020404" pitchFamily="49" charset="0"/>
              </a:rPr>
              <a:t>the relationships among people, information technology, and </a:t>
            </a:r>
            <a:r>
              <a:rPr lang="en-US" altLang="en-US" sz="3000" dirty="0" smtClean="0">
                <a:solidFill>
                  <a:srgbClr val="000000"/>
                </a:solidFill>
                <a:ea typeface="Times New Roman" panose="02020603050405020304" pitchFamily="18" charset="0"/>
                <a:cs typeface="Courier New" panose="02070309020205020404" pitchFamily="49" charset="0"/>
              </a:rPr>
              <a:t>policies</a:t>
            </a:r>
          </a:p>
          <a:p>
            <a:pPr marL="609600" indent="-609600" eaLnBrk="1" hangingPunct="1">
              <a:lnSpc>
                <a:spcPct val="90000"/>
              </a:lnSpc>
              <a:spcAft>
                <a:spcPts val="1200"/>
              </a:spcAft>
            </a:pPr>
            <a:r>
              <a:rPr lang="en-US" altLang="en-US" sz="3000" dirty="0" smtClean="0">
                <a:solidFill>
                  <a:srgbClr val="000000"/>
                </a:solidFill>
                <a:ea typeface="Times New Roman" panose="02020603050405020304" pitchFamily="18" charset="0"/>
                <a:cs typeface="Courier New" panose="02070309020205020404" pitchFamily="49" charset="0"/>
              </a:rPr>
              <a:t>Compare management information systems (MIS), information technology (IT), and business intelligence (BI)</a:t>
            </a:r>
            <a:endParaRPr lang="en-US" altLang="en-US" sz="2200" b="1" dirty="0" smtClean="0">
              <a:solidFill>
                <a:srgbClr val="000000"/>
              </a:solidFill>
              <a:ea typeface="Times New Roman" panose="02020603050405020304" pitchFamily="18" charset="0"/>
              <a:cs typeface="Courier New" panose="02070309020205020404" pitchFamily="49" charset="0"/>
            </a:endParaRPr>
          </a:p>
          <a:p>
            <a:pPr marL="609600" indent="-609600" eaLnBrk="1" hangingPunct="1">
              <a:lnSpc>
                <a:spcPct val="90000"/>
              </a:lnSpc>
              <a:spcAft>
                <a:spcPts val="1200"/>
              </a:spcAft>
            </a:pPr>
            <a:r>
              <a:rPr lang="en-US" altLang="en-US" sz="3000" dirty="0" smtClean="0">
                <a:solidFill>
                  <a:srgbClr val="000000"/>
                </a:solidFill>
                <a:ea typeface="Times New Roman" panose="02020603050405020304" pitchFamily="18" charset="0"/>
                <a:cs typeface="Courier New" panose="02070309020205020404" pitchFamily="49" charset="0"/>
              </a:rPr>
              <a:t>Explain the difference between data and information</a:t>
            </a:r>
          </a:p>
        </p:txBody>
      </p:sp>
      <p:sp>
        <p:nvSpPr>
          <p:cNvPr id="8196"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FE080E3-B9FF-438D-B859-5A0ED51D2C4C}" type="slidenum">
              <a:rPr lang="en-US" altLang="en-US" sz="2000">
                <a:solidFill>
                  <a:srgbClr val="898989"/>
                </a:solidFill>
              </a:rPr>
              <a:pPr algn="r" eaLnBrk="1" hangingPunct="1">
                <a:spcBef>
                  <a:spcPct val="0"/>
                </a:spcBef>
                <a:buFontTx/>
                <a:buNone/>
              </a:pPr>
              <a:t>2</a:t>
            </a:fld>
            <a:endParaRPr lang="en-US" altLang="en-US" sz="2000">
              <a:solidFill>
                <a:srgbClr val="898989"/>
              </a:solidFill>
            </a:endParaRPr>
          </a:p>
        </p:txBody>
      </p:sp>
    </p:spTree>
    <p:extLst>
      <p:ext uri="{BB962C8B-B14F-4D97-AF65-F5344CB8AC3E}">
        <p14:creationId xmlns:p14="http://schemas.microsoft.com/office/powerpoint/2010/main" val="2715925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228600" y="274638"/>
            <a:ext cx="8686800" cy="715962"/>
          </a:xfrm>
        </p:spPr>
        <p:txBody>
          <a:bodyPr/>
          <a:lstStyle/>
          <a:p>
            <a:r>
              <a:rPr lang="en-US" altLang="en-US" sz="4000" dirty="0" smtClean="0"/>
              <a:t>Technologies &amp; business functions</a:t>
            </a:r>
          </a:p>
        </p:txBody>
      </p:sp>
      <p:sp>
        <p:nvSpPr>
          <p:cNvPr id="20483" name="Rectangle 3"/>
          <p:cNvSpPr>
            <a:spLocks noGrp="1"/>
          </p:cNvSpPr>
          <p:nvPr>
            <p:ph type="body" idx="4294967295"/>
          </p:nvPr>
        </p:nvSpPr>
        <p:spPr>
          <a:xfrm>
            <a:off x="533400" y="2133600"/>
            <a:ext cx="8229600" cy="3962400"/>
          </a:xfrm>
        </p:spPr>
        <p:txBody>
          <a:bodyPr/>
          <a:lstStyle/>
          <a:p>
            <a:r>
              <a:rPr lang="en-US" altLang="en-US" sz="3600" b="1" smtClean="0"/>
              <a:t>Click-to-talk</a:t>
            </a:r>
            <a:endParaRPr lang="en-US" altLang="en-US" sz="3600" smtClean="0"/>
          </a:p>
          <a:p>
            <a:pPr lvl="1">
              <a:spcAft>
                <a:spcPts val="1200"/>
              </a:spcAft>
            </a:pPr>
            <a:r>
              <a:rPr lang="en-US" altLang="en-US" sz="2400" smtClean="0"/>
              <a:t>also known as </a:t>
            </a:r>
            <a:r>
              <a:rPr lang="en-US" altLang="en-US" sz="2400" b="1" smtClean="0"/>
              <a:t>click-to-call</a:t>
            </a:r>
            <a:r>
              <a:rPr lang="en-US" altLang="en-US" sz="2400" smtClean="0"/>
              <a:t>, </a:t>
            </a:r>
            <a:r>
              <a:rPr lang="en-US" altLang="en-US" sz="2400" b="1" smtClean="0"/>
              <a:t>click-to-chat</a:t>
            </a:r>
            <a:r>
              <a:rPr lang="en-US" altLang="en-US" sz="2400" smtClean="0"/>
              <a:t> and </a:t>
            </a:r>
            <a:r>
              <a:rPr lang="en-US" altLang="en-US" sz="2400" b="1" smtClean="0"/>
              <a:t>click-to-text</a:t>
            </a:r>
            <a:r>
              <a:rPr lang="en-US" altLang="en-US" sz="2400" smtClean="0"/>
              <a:t>. </a:t>
            </a:r>
          </a:p>
          <a:p>
            <a:pPr lvl="1">
              <a:spcAft>
                <a:spcPts val="1200"/>
              </a:spcAft>
            </a:pPr>
            <a:r>
              <a:rPr lang="en-US" altLang="en-US" sz="2400" smtClean="0"/>
              <a:t>form of Web-based communication in which a person clicks an object (e.g., button, image or text) to request an immediate connection with another person in real-time either by phone call, instant messaging, or text. </a:t>
            </a:r>
          </a:p>
          <a:p>
            <a:pPr lvl="1">
              <a:spcAft>
                <a:spcPts val="1200"/>
              </a:spcAft>
            </a:pPr>
            <a:r>
              <a:rPr lang="en-US" altLang="en-US" sz="2400" smtClean="0"/>
              <a:t>typically used in eBusiness to assist online store visitors in selecting products.</a:t>
            </a:r>
          </a:p>
        </p:txBody>
      </p:sp>
      <p:pic>
        <p:nvPicPr>
          <p:cNvPr id="20484" name="Picture 4" descr="call-to-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657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7661FAA-550E-48AD-AC34-C6AC53A0B98B}" type="slidenum">
              <a:rPr lang="en-US" altLang="en-US" sz="2000">
                <a:solidFill>
                  <a:srgbClr val="898989"/>
                </a:solidFill>
              </a:rPr>
              <a:pPr algn="r" eaLnBrk="1" hangingPunct="1">
                <a:spcBef>
                  <a:spcPct val="0"/>
                </a:spcBef>
                <a:buFontTx/>
                <a:buNone/>
              </a:pPr>
              <a:t>20</a:t>
            </a:fld>
            <a:endParaRPr lang="en-US" altLang="en-US" sz="2000">
              <a:solidFill>
                <a:srgbClr val="898989"/>
              </a:solidFill>
            </a:endParaRPr>
          </a:p>
        </p:txBody>
      </p:sp>
    </p:spTree>
    <p:extLst>
      <p:ext uri="{BB962C8B-B14F-4D97-AF65-F5344CB8AC3E}">
        <p14:creationId xmlns:p14="http://schemas.microsoft.com/office/powerpoint/2010/main" val="37284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76200" y="274638"/>
            <a:ext cx="8915400" cy="715962"/>
          </a:xfrm>
        </p:spPr>
        <p:txBody>
          <a:bodyPr/>
          <a:lstStyle/>
          <a:p>
            <a:r>
              <a:rPr lang="en-US" altLang="en-US" sz="4000" dirty="0" smtClean="0"/>
              <a:t>Technologies &amp; business functions (cont.)</a:t>
            </a:r>
          </a:p>
        </p:txBody>
      </p:sp>
      <p:sp>
        <p:nvSpPr>
          <p:cNvPr id="21507" name="Rectangle 3"/>
          <p:cNvSpPr>
            <a:spLocks noGrp="1"/>
          </p:cNvSpPr>
          <p:nvPr>
            <p:ph type="body" idx="4294967295"/>
          </p:nvPr>
        </p:nvSpPr>
        <p:spPr>
          <a:xfrm>
            <a:off x="457200" y="990600"/>
            <a:ext cx="8229600" cy="4876800"/>
          </a:xfrm>
        </p:spPr>
        <p:txBody>
          <a:bodyPr/>
          <a:lstStyle/>
          <a:p>
            <a:r>
              <a:rPr lang="en-US" altLang="en-US" b="1" smtClean="0"/>
              <a:t>Call Center</a:t>
            </a:r>
            <a:r>
              <a:rPr lang="en-US" altLang="en-US" smtClean="0"/>
              <a:t> </a:t>
            </a:r>
          </a:p>
          <a:p>
            <a:pPr lvl="1">
              <a:spcAft>
                <a:spcPts val="600"/>
              </a:spcAft>
            </a:pPr>
            <a:r>
              <a:rPr lang="en-US" altLang="en-US" smtClean="0"/>
              <a:t>Is centralized office set by large organizations in order to receive and transmit a large volume of requests by phone. </a:t>
            </a:r>
          </a:p>
          <a:p>
            <a:pPr lvl="1">
              <a:spcAft>
                <a:spcPts val="600"/>
              </a:spcAft>
            </a:pPr>
            <a:r>
              <a:rPr lang="en-US" altLang="en-US" smtClean="0"/>
              <a:t>Is, typically, operated by a company to administer incoming </a:t>
            </a:r>
            <a:r>
              <a:rPr lang="en-US" altLang="en-US" b="1" smtClean="0"/>
              <a:t>product support</a:t>
            </a:r>
            <a:r>
              <a:rPr lang="en-US" altLang="en-US" smtClean="0"/>
              <a:t> or </a:t>
            </a:r>
            <a:r>
              <a:rPr lang="en-US" altLang="en-US" b="1" smtClean="0"/>
              <a:t>information inquiries</a:t>
            </a:r>
            <a:r>
              <a:rPr lang="en-US" altLang="en-US" smtClean="0"/>
              <a:t> from consumers. </a:t>
            </a:r>
          </a:p>
          <a:p>
            <a:pPr lvl="1">
              <a:spcAft>
                <a:spcPts val="600"/>
              </a:spcAft>
            </a:pPr>
            <a:r>
              <a:rPr lang="en-US" altLang="en-US" smtClean="0"/>
              <a:t>Is also used for outgoing calls for </a:t>
            </a:r>
            <a:r>
              <a:rPr lang="en-US" altLang="en-US" b="1" smtClean="0"/>
              <a:t>telemarketing</a:t>
            </a:r>
            <a:r>
              <a:rPr lang="en-US" altLang="en-US" smtClean="0"/>
              <a:t> and </a:t>
            </a:r>
            <a:r>
              <a:rPr lang="en-US" altLang="en-US" b="1" smtClean="0"/>
              <a:t>debt collection</a:t>
            </a:r>
            <a:r>
              <a:rPr lang="en-US" altLang="en-US" smtClean="0"/>
              <a:t>.</a:t>
            </a:r>
          </a:p>
        </p:txBody>
      </p:sp>
      <p:sp>
        <p:nvSpPr>
          <p:cNvPr id="21508"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411BEBB-0B6D-4A30-851C-0F9818BA0844}" type="slidenum">
              <a:rPr lang="en-US" altLang="en-US" sz="2000">
                <a:solidFill>
                  <a:srgbClr val="898989"/>
                </a:solidFill>
              </a:rPr>
              <a:pPr algn="r" eaLnBrk="1" hangingPunct="1">
                <a:spcBef>
                  <a:spcPct val="0"/>
                </a:spcBef>
                <a:buFontTx/>
                <a:buNone/>
              </a:pPr>
              <a:t>21</a:t>
            </a:fld>
            <a:endParaRPr lang="en-US" altLang="en-US" sz="2000">
              <a:solidFill>
                <a:srgbClr val="898989"/>
              </a:solidFill>
            </a:endParaRPr>
          </a:p>
        </p:txBody>
      </p:sp>
      <p:pic>
        <p:nvPicPr>
          <p:cNvPr id="21509" name="Picture 6" descr="call_center_outsourc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978400"/>
            <a:ext cx="2667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49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76200" y="274638"/>
            <a:ext cx="8915400" cy="715962"/>
          </a:xfrm>
        </p:spPr>
        <p:txBody>
          <a:bodyPr/>
          <a:lstStyle/>
          <a:p>
            <a:r>
              <a:rPr lang="en-US" altLang="en-US" sz="4000" dirty="0" smtClean="0"/>
              <a:t>Technologies &amp; business functions (cont.)</a:t>
            </a:r>
          </a:p>
        </p:txBody>
      </p:sp>
      <p:sp>
        <p:nvSpPr>
          <p:cNvPr id="22531" name="Rectangle 3"/>
          <p:cNvSpPr>
            <a:spLocks noGrp="1"/>
          </p:cNvSpPr>
          <p:nvPr>
            <p:ph type="body" idx="4294967295"/>
          </p:nvPr>
        </p:nvSpPr>
        <p:spPr>
          <a:xfrm>
            <a:off x="533400" y="1143000"/>
            <a:ext cx="8229600" cy="5334000"/>
          </a:xfrm>
        </p:spPr>
        <p:txBody>
          <a:bodyPr/>
          <a:lstStyle/>
          <a:p>
            <a:r>
              <a:rPr lang="en-US" altLang="en-US" sz="2800" b="1" smtClean="0"/>
              <a:t>Call Scripting tools</a:t>
            </a:r>
            <a:r>
              <a:rPr lang="en-US" altLang="en-US" sz="2800" smtClean="0"/>
              <a:t> </a:t>
            </a:r>
          </a:p>
          <a:p>
            <a:pPr lvl="1">
              <a:spcAft>
                <a:spcPts val="600"/>
              </a:spcAft>
            </a:pPr>
            <a:r>
              <a:rPr lang="en-US" altLang="en-US" sz="2400" smtClean="0"/>
              <a:t>Refer to application software typically </a:t>
            </a:r>
            <a:r>
              <a:rPr lang="en-US" altLang="en-US" sz="2400" b="1" smtClean="0"/>
              <a:t>used by call center employees</a:t>
            </a:r>
            <a:r>
              <a:rPr lang="en-US" altLang="en-US" sz="2400" smtClean="0"/>
              <a:t> to help provide accurate answers to customers and react appropriately to their inquiries. </a:t>
            </a:r>
          </a:p>
          <a:p>
            <a:pPr lvl="1">
              <a:spcAft>
                <a:spcPts val="600"/>
              </a:spcAft>
            </a:pPr>
            <a:r>
              <a:rPr lang="en-US" altLang="en-US" sz="2400" smtClean="0"/>
              <a:t>Are, typically, </a:t>
            </a:r>
            <a:r>
              <a:rPr lang="en-US" altLang="en-US" sz="2400" b="1" smtClean="0"/>
              <a:t>connected to the corporate database</a:t>
            </a:r>
            <a:r>
              <a:rPr lang="en-US" altLang="en-US" sz="2400" smtClean="0"/>
              <a:t>, which allows pulling off the needed data to be used in assisting callers. </a:t>
            </a:r>
          </a:p>
          <a:p>
            <a:r>
              <a:rPr lang="en-US" altLang="en-US" sz="2800" b="1" smtClean="0"/>
              <a:t>Benefits of Call Scripting include:</a:t>
            </a:r>
          </a:p>
          <a:p>
            <a:pPr lvl="1">
              <a:spcAft>
                <a:spcPts val="600"/>
              </a:spcAft>
            </a:pPr>
            <a:r>
              <a:rPr lang="en-US" altLang="en-US" sz="2400" smtClean="0"/>
              <a:t>agents can be guided through calls in a predictable way</a:t>
            </a:r>
          </a:p>
          <a:p>
            <a:pPr lvl="1">
              <a:spcAft>
                <a:spcPts val="600"/>
              </a:spcAft>
            </a:pPr>
            <a:r>
              <a:rPr lang="en-US" altLang="en-US" sz="2400" smtClean="0"/>
              <a:t>uniformity in the way call center employees handle cases. </a:t>
            </a:r>
          </a:p>
          <a:p>
            <a:pPr lvl="1">
              <a:spcAft>
                <a:spcPts val="600"/>
              </a:spcAft>
            </a:pPr>
            <a:r>
              <a:rPr lang="en-US" altLang="en-US" sz="2400" smtClean="0"/>
              <a:t>reduced errors and complaints, increased effectiveness</a:t>
            </a:r>
          </a:p>
        </p:txBody>
      </p:sp>
      <p:sp>
        <p:nvSpPr>
          <p:cNvPr id="22532"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AD2CD83-873D-4374-AB7F-2BBFF1C6A509}" type="slidenum">
              <a:rPr lang="en-US" altLang="en-US" sz="2000">
                <a:solidFill>
                  <a:srgbClr val="898989"/>
                </a:solidFill>
              </a:rPr>
              <a:pPr algn="r" eaLnBrk="1" hangingPunct="1">
                <a:spcBef>
                  <a:spcPct val="0"/>
                </a:spcBef>
                <a:buFontTx/>
                <a:buNone/>
              </a:pPr>
              <a:t>22</a:t>
            </a:fld>
            <a:endParaRPr lang="en-US" altLang="en-US" sz="2000">
              <a:solidFill>
                <a:srgbClr val="898989"/>
              </a:solidFill>
            </a:endParaRPr>
          </a:p>
        </p:txBody>
      </p:sp>
    </p:spTree>
    <p:extLst>
      <p:ext uri="{BB962C8B-B14F-4D97-AF65-F5344CB8AC3E}">
        <p14:creationId xmlns:p14="http://schemas.microsoft.com/office/powerpoint/2010/main" val="34144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76200" y="274638"/>
            <a:ext cx="8915400" cy="715962"/>
          </a:xfrm>
        </p:spPr>
        <p:txBody>
          <a:bodyPr/>
          <a:lstStyle/>
          <a:p>
            <a:r>
              <a:rPr lang="en-US" altLang="en-US" sz="4000" dirty="0" smtClean="0"/>
              <a:t>Technologies &amp; business functions (cont.)</a:t>
            </a:r>
          </a:p>
        </p:txBody>
      </p:sp>
      <p:sp>
        <p:nvSpPr>
          <p:cNvPr id="23555" name="Rectangle 3"/>
          <p:cNvSpPr>
            <a:spLocks noGrp="1"/>
          </p:cNvSpPr>
          <p:nvPr>
            <p:ph type="body" idx="4294967295"/>
          </p:nvPr>
        </p:nvSpPr>
        <p:spPr>
          <a:xfrm>
            <a:off x="533400" y="1143000"/>
            <a:ext cx="8229600" cy="4191000"/>
          </a:xfrm>
        </p:spPr>
        <p:txBody>
          <a:bodyPr/>
          <a:lstStyle/>
          <a:p>
            <a:pPr>
              <a:lnSpc>
                <a:spcPct val="90000"/>
              </a:lnSpc>
            </a:pPr>
            <a:r>
              <a:rPr lang="en-US" altLang="en-US" b="1" smtClean="0"/>
              <a:t>Supply Chain Management (SCM) Systems</a:t>
            </a:r>
          </a:p>
          <a:p>
            <a:pPr lvl="1">
              <a:lnSpc>
                <a:spcPct val="90000"/>
              </a:lnSpc>
            </a:pPr>
            <a:r>
              <a:rPr lang="en-US" altLang="en-US" sz="2000" smtClean="0"/>
              <a:t>Refer to a </a:t>
            </a:r>
            <a:r>
              <a:rPr lang="en-US" altLang="en-US" sz="2000" b="1" smtClean="0"/>
              <a:t>category of IS</a:t>
            </a:r>
            <a:r>
              <a:rPr lang="en-US" altLang="en-US" sz="2000" smtClean="0"/>
              <a:t> that support the activities related to business supply chain.</a:t>
            </a:r>
          </a:p>
          <a:p>
            <a:pPr lvl="1">
              <a:lnSpc>
                <a:spcPct val="90000"/>
              </a:lnSpc>
            </a:pPr>
            <a:r>
              <a:rPr lang="en-US" altLang="en-US" sz="2000" smtClean="0"/>
              <a:t>Supply chain involves: (a) materials flow from suppliers, (b) transformation of materials and production processes, (c) distribution of products to customers</a:t>
            </a:r>
          </a:p>
          <a:p>
            <a:pPr>
              <a:lnSpc>
                <a:spcPct val="90000"/>
              </a:lnSpc>
            </a:pPr>
            <a:r>
              <a:rPr lang="en-US" altLang="en-US" b="1" smtClean="0"/>
              <a:t>Typical activities supported:</a:t>
            </a:r>
          </a:p>
          <a:p>
            <a:pPr lvl="1">
              <a:lnSpc>
                <a:spcPct val="90000"/>
              </a:lnSpc>
            </a:pPr>
            <a:r>
              <a:rPr lang="en-US" altLang="en-US" sz="2000" smtClean="0"/>
              <a:t>Procurement / purchase of supplies</a:t>
            </a:r>
          </a:p>
          <a:p>
            <a:pPr lvl="1">
              <a:lnSpc>
                <a:spcPct val="90000"/>
              </a:lnSpc>
            </a:pPr>
            <a:r>
              <a:rPr lang="en-US" altLang="en-US" sz="2000" smtClean="0"/>
              <a:t>Tracking orders from suppliers</a:t>
            </a:r>
          </a:p>
          <a:p>
            <a:pPr lvl="1">
              <a:lnSpc>
                <a:spcPct val="90000"/>
              </a:lnSpc>
            </a:pPr>
            <a:r>
              <a:rPr lang="en-US" altLang="en-US" sz="2000" smtClean="0"/>
              <a:t>Handling customers orders</a:t>
            </a:r>
          </a:p>
          <a:p>
            <a:pPr lvl="1">
              <a:lnSpc>
                <a:spcPct val="90000"/>
              </a:lnSpc>
            </a:pPr>
            <a:r>
              <a:rPr lang="en-US" altLang="en-US" sz="2000" smtClean="0"/>
              <a:t>Invoicing</a:t>
            </a:r>
          </a:p>
          <a:p>
            <a:pPr lvl="1">
              <a:lnSpc>
                <a:spcPct val="90000"/>
              </a:lnSpc>
            </a:pPr>
            <a:r>
              <a:rPr lang="en-US" altLang="en-US" sz="2000" smtClean="0"/>
              <a:t>Tracking customers orders</a:t>
            </a:r>
          </a:p>
        </p:txBody>
      </p:sp>
      <p:sp>
        <p:nvSpPr>
          <p:cNvPr id="23556"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15D8569-2FC4-4AAD-BB2D-EADE10BBDA86}" type="slidenum">
              <a:rPr lang="en-US" altLang="en-US" sz="2000">
                <a:solidFill>
                  <a:srgbClr val="898989"/>
                </a:solidFill>
              </a:rPr>
              <a:pPr algn="r" eaLnBrk="1" hangingPunct="1">
                <a:spcBef>
                  <a:spcPct val="0"/>
                </a:spcBef>
                <a:buFontTx/>
                <a:buNone/>
              </a:pPr>
              <a:t>23</a:t>
            </a:fld>
            <a:endParaRPr lang="en-US" altLang="en-US" sz="2000">
              <a:solidFill>
                <a:srgbClr val="898989"/>
              </a:solidFill>
            </a:endParaRPr>
          </a:p>
        </p:txBody>
      </p:sp>
      <p:pic>
        <p:nvPicPr>
          <p:cNvPr id="23557" name="Picture 8" descr="bal76795_0202.jpg"/>
          <p:cNvPicPr>
            <a:picLocks noChangeAspect="1"/>
          </p:cNvPicPr>
          <p:nvPr/>
        </p:nvPicPr>
        <p:blipFill>
          <a:blip r:embed="rId2">
            <a:extLst>
              <a:ext uri="{28A0092B-C50C-407E-A947-70E740481C1C}">
                <a14:useLocalDpi xmlns:a14="http://schemas.microsoft.com/office/drawing/2010/main" val="0"/>
              </a:ext>
            </a:extLst>
          </a:blip>
          <a:srcRect l="24336"/>
          <a:stretch>
            <a:fillRect/>
          </a:stretch>
        </p:blipFill>
        <p:spPr bwMode="auto">
          <a:xfrm>
            <a:off x="381000" y="5715000"/>
            <a:ext cx="78184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43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76200" y="304800"/>
            <a:ext cx="8915400" cy="715963"/>
          </a:xfrm>
        </p:spPr>
        <p:txBody>
          <a:bodyPr/>
          <a:lstStyle/>
          <a:p>
            <a:r>
              <a:rPr lang="en-US" altLang="en-US" sz="4000" dirty="0" smtClean="0"/>
              <a:t>Technologies &amp; business functions (cont.)</a:t>
            </a:r>
          </a:p>
        </p:txBody>
      </p:sp>
      <p:sp>
        <p:nvSpPr>
          <p:cNvPr id="24579" name="Rectangle 3"/>
          <p:cNvSpPr>
            <a:spLocks noGrp="1"/>
          </p:cNvSpPr>
          <p:nvPr>
            <p:ph type="body" idx="4294967295"/>
          </p:nvPr>
        </p:nvSpPr>
        <p:spPr>
          <a:xfrm>
            <a:off x="304800" y="1371600"/>
            <a:ext cx="8610600" cy="4953000"/>
          </a:xfrm>
        </p:spPr>
        <p:txBody>
          <a:bodyPr/>
          <a:lstStyle/>
          <a:p>
            <a:pPr>
              <a:lnSpc>
                <a:spcPct val="80000"/>
              </a:lnSpc>
            </a:pPr>
            <a:r>
              <a:rPr lang="en-US" altLang="en-US" sz="2800" b="1" smtClean="0"/>
              <a:t>Customer Relationship Management (CRM) Systems</a:t>
            </a:r>
          </a:p>
          <a:p>
            <a:pPr lvl="1">
              <a:lnSpc>
                <a:spcPct val="80000"/>
              </a:lnSpc>
              <a:spcAft>
                <a:spcPct val="35000"/>
              </a:spcAft>
            </a:pPr>
            <a:r>
              <a:rPr lang="en-US" altLang="en-US" sz="1800" smtClean="0"/>
              <a:t>Refer to a </a:t>
            </a:r>
            <a:r>
              <a:rPr lang="en-US" altLang="en-US" sz="1800" b="1" smtClean="0"/>
              <a:t>category of IS</a:t>
            </a:r>
            <a:r>
              <a:rPr lang="en-US" altLang="en-US" sz="1800" smtClean="0"/>
              <a:t> that support the activities related to managing and nurturing a company’s interactions with customers, clients, and sales prospects.</a:t>
            </a:r>
          </a:p>
          <a:p>
            <a:pPr lvl="1">
              <a:lnSpc>
                <a:spcPct val="80000"/>
              </a:lnSpc>
              <a:spcAft>
                <a:spcPct val="35000"/>
              </a:spcAft>
            </a:pPr>
            <a:r>
              <a:rPr lang="en-US" altLang="en-US" sz="1800" smtClean="0"/>
              <a:t>Help increase organizational effort by multiple departments like marketing, sales, support division, and customer service to improve customer relations </a:t>
            </a:r>
          </a:p>
          <a:p>
            <a:pPr lvl="1">
              <a:lnSpc>
                <a:spcPct val="80000"/>
              </a:lnSpc>
              <a:spcAft>
                <a:spcPct val="35000"/>
              </a:spcAft>
            </a:pPr>
            <a:r>
              <a:rPr lang="en-US" altLang="en-US" sz="1800" b="1" smtClean="0"/>
              <a:t>Goals</a:t>
            </a:r>
            <a:r>
              <a:rPr lang="en-US" altLang="en-US" sz="1800" smtClean="0"/>
              <a:t>: </a:t>
            </a:r>
            <a:r>
              <a:rPr lang="en-US" altLang="en-US" sz="1800" b="1" smtClean="0"/>
              <a:t>(1)</a:t>
            </a:r>
            <a:r>
              <a:rPr lang="en-US" altLang="en-US" sz="1800" smtClean="0"/>
              <a:t> find, attract, and win new clients – </a:t>
            </a:r>
            <a:r>
              <a:rPr lang="en-US" altLang="en-US" sz="1800" b="1" smtClean="0"/>
              <a:t>(2)</a:t>
            </a:r>
            <a:r>
              <a:rPr lang="en-US" altLang="en-US" sz="1800" smtClean="0"/>
              <a:t> nurture and maintain existing customers – </a:t>
            </a:r>
            <a:r>
              <a:rPr lang="en-US" altLang="en-US" sz="1800" b="1" smtClean="0"/>
              <a:t>(3)</a:t>
            </a:r>
            <a:r>
              <a:rPr lang="en-US" altLang="en-US" sz="1800" smtClean="0"/>
              <a:t> entice former customers back into the fold</a:t>
            </a:r>
          </a:p>
          <a:p>
            <a:pPr>
              <a:lnSpc>
                <a:spcPct val="80000"/>
              </a:lnSpc>
            </a:pPr>
            <a:r>
              <a:rPr lang="en-US" altLang="en-US" sz="2800" b="1" smtClean="0"/>
              <a:t>Typical activities supported:</a:t>
            </a:r>
          </a:p>
          <a:p>
            <a:pPr lvl="1">
              <a:lnSpc>
                <a:spcPct val="80000"/>
              </a:lnSpc>
              <a:spcAft>
                <a:spcPct val="35000"/>
              </a:spcAft>
            </a:pPr>
            <a:r>
              <a:rPr lang="en-US" altLang="en-US" sz="1800" smtClean="0"/>
              <a:t>Managing Sales teams</a:t>
            </a:r>
          </a:p>
          <a:p>
            <a:pPr lvl="1">
              <a:lnSpc>
                <a:spcPct val="80000"/>
              </a:lnSpc>
              <a:spcAft>
                <a:spcPct val="35000"/>
              </a:spcAft>
            </a:pPr>
            <a:r>
              <a:rPr lang="en-US" altLang="en-US" sz="1800" smtClean="0"/>
              <a:t>Tracing potential customers</a:t>
            </a:r>
          </a:p>
          <a:p>
            <a:pPr lvl="1">
              <a:lnSpc>
                <a:spcPct val="80000"/>
              </a:lnSpc>
              <a:spcAft>
                <a:spcPct val="35000"/>
              </a:spcAft>
            </a:pPr>
            <a:r>
              <a:rPr lang="en-US" altLang="en-US" sz="1800" smtClean="0"/>
              <a:t>Running MKT campaigns</a:t>
            </a:r>
          </a:p>
          <a:p>
            <a:pPr lvl="1">
              <a:lnSpc>
                <a:spcPct val="80000"/>
              </a:lnSpc>
              <a:spcAft>
                <a:spcPct val="35000"/>
              </a:spcAft>
            </a:pPr>
            <a:r>
              <a:rPr lang="en-US" altLang="en-US" sz="1800" smtClean="0"/>
              <a:t>Analyzing sales</a:t>
            </a:r>
          </a:p>
          <a:p>
            <a:pPr>
              <a:lnSpc>
                <a:spcPct val="80000"/>
              </a:lnSpc>
              <a:spcAft>
                <a:spcPct val="35000"/>
              </a:spcAft>
            </a:pPr>
            <a:endParaRPr lang="en-US" altLang="en-US" sz="2800" b="1" smtClean="0"/>
          </a:p>
        </p:txBody>
      </p:sp>
      <p:sp>
        <p:nvSpPr>
          <p:cNvPr id="24580"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CCDB218-8FCF-484D-A4EC-F0607BA2C4C0}" type="slidenum">
              <a:rPr lang="en-US" altLang="en-US" sz="2000">
                <a:solidFill>
                  <a:srgbClr val="898989"/>
                </a:solidFill>
              </a:rPr>
              <a:pPr algn="r" eaLnBrk="1" hangingPunct="1">
                <a:spcBef>
                  <a:spcPct val="0"/>
                </a:spcBef>
                <a:buFontTx/>
                <a:buNone/>
              </a:pPr>
              <a:t>24</a:t>
            </a:fld>
            <a:endParaRPr lang="en-US" altLang="en-US" sz="2000">
              <a:solidFill>
                <a:srgbClr val="898989"/>
              </a:solidFill>
            </a:endParaRPr>
          </a:p>
        </p:txBody>
      </p:sp>
      <p:pic>
        <p:nvPicPr>
          <p:cNvPr id="24581" name="Picture 7" descr="C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3500438"/>
            <a:ext cx="332898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7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76200" y="228600"/>
            <a:ext cx="8915400" cy="563563"/>
          </a:xfrm>
        </p:spPr>
        <p:txBody>
          <a:bodyPr/>
          <a:lstStyle/>
          <a:p>
            <a:r>
              <a:rPr lang="en-US" altLang="en-US" sz="4000" dirty="0" smtClean="0"/>
              <a:t>Technologies &amp; business functions (cont.)</a:t>
            </a:r>
          </a:p>
        </p:txBody>
      </p:sp>
      <p:sp>
        <p:nvSpPr>
          <p:cNvPr id="25603" name="Rectangle 3"/>
          <p:cNvSpPr>
            <a:spLocks noGrp="1"/>
          </p:cNvSpPr>
          <p:nvPr>
            <p:ph type="body" idx="4294967295"/>
          </p:nvPr>
        </p:nvSpPr>
        <p:spPr>
          <a:xfrm>
            <a:off x="228600" y="838200"/>
            <a:ext cx="8229600" cy="5334000"/>
          </a:xfrm>
        </p:spPr>
        <p:txBody>
          <a:bodyPr/>
          <a:lstStyle/>
          <a:p>
            <a:r>
              <a:rPr lang="en-US" altLang="en-US" sz="2800" b="1" smtClean="0"/>
              <a:t>Search Engine Optimization (SEO)</a:t>
            </a:r>
          </a:p>
          <a:p>
            <a:pPr lvl="1"/>
            <a:r>
              <a:rPr lang="en-US" altLang="en-US" sz="2200" smtClean="0"/>
              <a:t>Internet Marketing tool that increases the visibility of a website in a search engine's unpaid results.</a:t>
            </a:r>
          </a:p>
          <a:p>
            <a:pPr lvl="1"/>
            <a:r>
              <a:rPr lang="en-US" altLang="en-US" sz="2200" smtClean="0"/>
              <a:t>Optimizing a website may involve editing its content, HTML and associated coding to both increase its relevance to specific keywords and to remove barriers to the indexing activities of search engines</a:t>
            </a:r>
          </a:p>
          <a:p>
            <a:r>
              <a:rPr lang="en-US" altLang="en-US" sz="2800" b="1" smtClean="0"/>
              <a:t>Google AdWords</a:t>
            </a:r>
            <a:r>
              <a:rPr lang="en-US" altLang="en-US" sz="2800" smtClean="0"/>
              <a:t> </a:t>
            </a:r>
          </a:p>
          <a:p>
            <a:pPr lvl="1">
              <a:spcAft>
                <a:spcPts val="600"/>
              </a:spcAft>
            </a:pPr>
            <a:r>
              <a:rPr lang="en-US" altLang="en-US" sz="2200" smtClean="0"/>
              <a:t>Google’s advertising service that makes your website appears on top of Google Search results.</a:t>
            </a:r>
          </a:p>
          <a:p>
            <a:pPr>
              <a:spcAft>
                <a:spcPts val="600"/>
              </a:spcAft>
            </a:pPr>
            <a:endParaRPr lang="en-US" altLang="en-US" smtClean="0"/>
          </a:p>
        </p:txBody>
      </p:sp>
      <p:sp>
        <p:nvSpPr>
          <p:cNvPr id="25604"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D60CE14-1A1B-4696-9034-BA8EA3BD3274}" type="slidenum">
              <a:rPr lang="en-US" altLang="en-US" sz="2000">
                <a:solidFill>
                  <a:srgbClr val="898989"/>
                </a:solidFill>
              </a:rPr>
              <a:pPr algn="r" eaLnBrk="1" hangingPunct="1">
                <a:spcBef>
                  <a:spcPct val="0"/>
                </a:spcBef>
                <a:buFontTx/>
                <a:buNone/>
              </a:pPr>
              <a:t>25</a:t>
            </a:fld>
            <a:endParaRPr lang="en-US" altLang="en-US" sz="2000">
              <a:solidFill>
                <a:srgbClr val="898989"/>
              </a:solidFill>
            </a:endParaRPr>
          </a:p>
        </p:txBody>
      </p:sp>
      <p:pic>
        <p:nvPicPr>
          <p:cNvPr id="2560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18013"/>
            <a:ext cx="4495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66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altLang="en-US" sz="4000" dirty="0" smtClean="0"/>
              <a:t>Technologies &amp; business functions (cont.)</a:t>
            </a:r>
          </a:p>
        </p:txBody>
      </p:sp>
      <p:sp>
        <p:nvSpPr>
          <p:cNvPr id="26627"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AA42F0E-25D4-4561-8462-9BE7732FF260}" type="slidenum">
              <a:rPr lang="en-US" altLang="en-US" sz="2000">
                <a:solidFill>
                  <a:srgbClr val="898989"/>
                </a:solidFill>
              </a:rPr>
              <a:pPr algn="r" eaLnBrk="1" hangingPunct="1">
                <a:spcBef>
                  <a:spcPct val="0"/>
                </a:spcBef>
                <a:buFontTx/>
                <a:buNone/>
              </a:pPr>
              <a:t>26</a:t>
            </a:fld>
            <a:endParaRPr lang="en-US" altLang="en-US" sz="2000">
              <a:solidFill>
                <a:srgbClr val="898989"/>
              </a:solidFill>
            </a:endParaRPr>
          </a:p>
        </p:txBody>
      </p:sp>
      <p:graphicFrame>
        <p:nvGraphicFramePr>
          <p:cNvPr id="73855" name="Group 127"/>
          <p:cNvGraphicFramePr>
            <a:graphicFrameLocks noGrp="1"/>
          </p:cNvGraphicFramePr>
          <p:nvPr/>
        </p:nvGraphicFramePr>
        <p:xfrm>
          <a:off x="152400" y="1752600"/>
          <a:ext cx="8686800" cy="4316414"/>
        </p:xfrm>
        <a:graphic>
          <a:graphicData uri="http://schemas.openxmlformats.org/drawingml/2006/table">
            <a:tbl>
              <a:tblPr/>
              <a:tblGrid>
                <a:gridCol w="1323975"/>
                <a:gridCol w="7362825"/>
              </a:tblGrid>
              <a:tr h="35051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pitchFamily="18" charset="0"/>
                          <a:cs typeface="Times New Roman" pitchFamily="18" charset="0"/>
                        </a:rPr>
                        <a:t>Finance, Accounting, ERP software</a:t>
                      </a:r>
                      <a:endParaRPr kumimoji="0" lang="en-US" sz="24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r>
              <a:tr h="1492064">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Open Source</a:t>
                      </a:r>
                      <a:endParaRPr kumimoji="0" lang="en-US" sz="24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charset="0"/>
                      </a:endParaRPr>
                    </a:p>
                  </a:txBody>
                  <a:tcPr marT="45715" marB="45715"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8889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Freeware</a:t>
                      </a:r>
                      <a:endParaRPr kumimoji="0" lang="en-US" sz="24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BIG4books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Office Accounting Express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Outright.com</a:t>
                      </a:r>
                      <a:endParaRPr kumimoji="0" lang="en-US" sz="20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58495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Retail</a:t>
                      </a:r>
                      <a:endParaRPr kumimoji="0" lang="en-US" sz="24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Advanced</a:t>
                      </a:r>
                      <a:r>
                        <a:rPr kumimoji="0" lang="en-US" sz="1400" b="0" i="0" u="sng" strike="noStrike" cap="none" normalizeH="0" baseline="0" smtClean="0">
                          <a:ln>
                            <a:noFill/>
                          </a:ln>
                          <a:solidFill>
                            <a:srgbClr val="0000FF"/>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Business</a:t>
                      </a:r>
                      <a:r>
                        <a:rPr kumimoji="0" lang="en-US" sz="1400" b="0" i="0" u="sng" strike="noStrike" cap="none" normalizeH="0" baseline="0" smtClean="0">
                          <a:ln>
                            <a:noFill/>
                          </a:ln>
                          <a:solidFill>
                            <a:srgbClr val="0000FF"/>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Solutions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AME</a:t>
                      </a:r>
                      <a:r>
                        <a:rPr kumimoji="0" lang="en-US" sz="1400" b="0" i="0" u="sng" strike="noStrike" cap="none" normalizeH="0" baseline="0" smtClean="0">
                          <a:ln>
                            <a:noFill/>
                          </a:ln>
                          <a:solidFill>
                            <a:srgbClr val="0000FF"/>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Accounting Software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CGram Software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Fortora Fresh Finance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iBank</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Intacct </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IRIS Software </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Dynamics AX</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Dynamics GP</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Dynamics NAV</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Dynamics SL</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Money</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Microsoft Office Accounting Professional</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Microsoft Small Business Financials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Moneydance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NetSuite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NewViews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NOSA XP</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Open Systems Accounting Software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Pastel Accounting</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Peachtree Accounting</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QuickBooks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Quicken</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SAP Business One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TRAVERSE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Xero Accounting Software</a:t>
                      </a:r>
                      <a:endParaRPr kumimoji="0" lang="en-US" sz="2000" b="0" i="0" u="none" strike="noStrike" cap="none" normalizeH="0" baseline="0" smtClean="0">
                        <a:ln>
                          <a:noFill/>
                        </a:ln>
                        <a:solidFill>
                          <a:schemeClr val="tx1"/>
                        </a:solidFill>
                        <a:effectLst/>
                        <a:latin typeface="Arial" charset="0"/>
                      </a:endParaRPr>
                    </a:p>
                  </a:txBody>
                  <a:tcPr marT="45715" marB="4571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3842" name="Group 114"/>
          <p:cNvGraphicFramePr>
            <a:graphicFrameLocks noGrp="1"/>
          </p:cNvGraphicFramePr>
          <p:nvPr/>
        </p:nvGraphicFramePr>
        <p:xfrm>
          <a:off x="1524000" y="2133600"/>
          <a:ext cx="7239000" cy="1371600"/>
        </p:xfrm>
        <a:graphic>
          <a:graphicData uri="http://schemas.openxmlformats.org/drawingml/2006/table">
            <a:tbl>
              <a:tblPr/>
              <a:tblGrid>
                <a:gridCol w="927100"/>
                <a:gridCol w="6311900"/>
              </a:tblGrid>
              <a:tr h="6858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Non-web</a:t>
                      </a:r>
                      <a:endParaRPr kumimoji="0" lang="en-US" sz="2000" b="0" i="0" u="none" strike="noStrike" cap="none" normalizeH="0" baseline="0" smtClean="0">
                        <a:ln>
                          <a:noFill/>
                        </a:ln>
                        <a:solidFill>
                          <a:schemeClr val="tx1"/>
                        </a:solidFill>
                        <a:effectLst/>
                        <a:latin typeface="Arial" charset="0"/>
                      </a:endParaRPr>
                    </a:p>
                  </a:txBody>
                  <a:tcPr anchor="ctr" horzOverflow="overflow">
                    <a:lnL cap="flat">
                      <a:noFill/>
                    </a:lnL>
                    <a:lnR w="25400" cap="flat" cmpd="sng" algn="ctr">
                      <a:solidFill>
                        <a:srgbClr val="000000"/>
                      </a:solidFill>
                      <a:prstDash val="solid"/>
                      <a:round/>
                      <a:headEnd type="none" w="med" len="med"/>
                      <a:tailEnd type="none" w="med" len="med"/>
                    </a:lnR>
                    <a:lnT cap="flat">
                      <a:noFill/>
                    </a:lnT>
                    <a:lnB>
                      <a:noFill/>
                    </a:lnB>
                    <a:lnTlToBr>
                      <a:noFill/>
                    </a:lnTlToBr>
                    <a:lnBlToTr>
                      <a:noFill/>
                    </a:lnBlToTr>
                    <a:solidFill>
                      <a:srgbClr val="DDDD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GnuCash</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Grisbi</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HomeBank</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KMyMoney</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OpenERP</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RCA Open-Source Application</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Tryton</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TurboCASH</a:t>
                      </a:r>
                      <a:endParaRPr kumimoji="0" lang="en-US" sz="20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tr>
              <a:tr h="6858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Web-based</a:t>
                      </a:r>
                      <a:endParaRPr kumimoji="0" lang="en-US" sz="2000" b="0" i="0" u="none" strike="noStrike" cap="none" normalizeH="0" baseline="0" smtClean="0">
                        <a:ln>
                          <a:noFill/>
                        </a:ln>
                        <a:solidFill>
                          <a:schemeClr val="tx1"/>
                        </a:solidFill>
                        <a:effectLst/>
                        <a:latin typeface="Arial" charset="0"/>
                      </a:endParaRPr>
                    </a:p>
                  </a:txBody>
                  <a:tcPr anchor="ctr" horzOverflow="overflow">
                    <a:lnL cap="flat">
                      <a:noFill/>
                    </a:lnL>
                    <a:lnR w="254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DDDD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Adempiere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BlueErp</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Compiere</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Dolibarr</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FrontAccounting</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IntarS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LedgerSMB</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Openbravo</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OpenERP</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opentaps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PhreeBooks</a:t>
                      </a:r>
                      <a:r>
                        <a:rPr kumimoji="0" lang="en-US" sz="1400" b="0" i="0" u="none" strike="noStrike" cap="none" normalizeH="0" baseline="0" smtClean="0">
                          <a:ln>
                            <a:noFill/>
                          </a:ln>
                          <a:solidFill>
                            <a:schemeClr val="tx1"/>
                          </a:solidFill>
                          <a:effectLst/>
                          <a:latin typeface="Arial"/>
                          <a:cs typeface="Times New Roman" pitchFamily="18" charset="0"/>
                        </a:rPr>
                        <a:t> </a:t>
                      </a:r>
                      <a:r>
                        <a:rPr kumimoji="0" lang="en-US" sz="1400" b="1" i="0" u="none" strike="noStrike" cap="none" normalizeH="0" baseline="0" smtClean="0">
                          <a:ln>
                            <a:noFill/>
                          </a:ln>
                          <a:solidFill>
                            <a:schemeClr val="tx1"/>
                          </a:solidFill>
                          <a:effectLst/>
                          <a:latin typeface="Arial"/>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sng" strike="noStrike" cap="none" normalizeH="0" baseline="0" smtClean="0">
                          <a:ln>
                            <a:noFill/>
                          </a:ln>
                          <a:solidFill>
                            <a:schemeClr val="tx1"/>
                          </a:solidFill>
                          <a:effectLst/>
                          <a:latin typeface="Times New Roman" pitchFamily="18" charset="0"/>
                          <a:cs typeface="Times New Roman" pitchFamily="18" charset="0"/>
                        </a:rPr>
                        <a:t>webERP</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38031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altLang="en-US" sz="4000" dirty="0" smtClean="0"/>
              <a:t>Technologies &amp; business functions (cont.)</a:t>
            </a:r>
          </a:p>
        </p:txBody>
      </p:sp>
      <p:sp>
        <p:nvSpPr>
          <p:cNvPr id="27651" name="Rectangle 3"/>
          <p:cNvSpPr>
            <a:spLocks noGrp="1"/>
          </p:cNvSpPr>
          <p:nvPr>
            <p:ph type="body" sz="half" idx="4294967295"/>
          </p:nvPr>
        </p:nvSpPr>
        <p:spPr>
          <a:xfrm>
            <a:off x="457200" y="1600200"/>
            <a:ext cx="8229600" cy="685800"/>
          </a:xfrm>
        </p:spPr>
        <p:txBody>
          <a:bodyPr/>
          <a:lstStyle/>
          <a:p>
            <a:r>
              <a:rPr lang="en-US" altLang="en-US" sz="2800" smtClean="0"/>
              <a:t>Hepling customers find best deals</a:t>
            </a:r>
          </a:p>
        </p:txBody>
      </p:sp>
      <p:sp>
        <p:nvSpPr>
          <p:cNvPr id="27652"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D8890A6-5ECA-4199-A90E-D39A45E87B89}" type="slidenum">
              <a:rPr lang="en-US" altLang="en-US" sz="2000">
                <a:solidFill>
                  <a:srgbClr val="898989"/>
                </a:solidFill>
              </a:rPr>
              <a:pPr algn="r" eaLnBrk="1" hangingPunct="1">
                <a:spcBef>
                  <a:spcPct val="0"/>
                </a:spcBef>
                <a:buFontTx/>
                <a:buNone/>
              </a:pPr>
              <a:t>27</a:t>
            </a:fld>
            <a:endParaRPr lang="en-US" altLang="en-US" sz="2000">
              <a:solidFill>
                <a:srgbClr val="898989"/>
              </a:solidFill>
            </a:endParaRPr>
          </a:p>
        </p:txBody>
      </p:sp>
      <p:graphicFrame>
        <p:nvGraphicFramePr>
          <p:cNvPr id="59441" name="Group 49"/>
          <p:cNvGraphicFramePr>
            <a:graphicFrameLocks noGrp="1"/>
          </p:cNvGraphicFramePr>
          <p:nvPr>
            <p:ph sz="half" idx="4294967295"/>
          </p:nvPr>
        </p:nvGraphicFramePr>
        <p:xfrm>
          <a:off x="228600" y="2362200"/>
          <a:ext cx="8686800" cy="2530474"/>
        </p:xfrm>
        <a:graphic>
          <a:graphicData uri="http://schemas.openxmlformats.org/drawingml/2006/table">
            <a:tbl>
              <a:tblPr/>
              <a:tblGrid>
                <a:gridCol w="2326821"/>
                <a:gridCol w="6359979"/>
              </a:tblGrid>
              <a:tr h="51821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charset="0"/>
                        </a:rPr>
                        <a:t>Web sites</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F418"/>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charset="0"/>
                        </a:rPr>
                        <a:t>Mobile apps</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F418"/>
                    </a:solidFill>
                  </a:tcPr>
                </a:tc>
              </a:tr>
              <a:tr h="39626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GasBuddy.com</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GasBuddy for smartphone</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Pricewatch.com</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iGas for iPhone</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PriceGrabber.com</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PriceGrabber</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21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charset="0"/>
                        </a:rPr>
                        <a:t>Mygroceryspy.com</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err="1" smtClean="0">
                          <a:ln>
                            <a:noFill/>
                          </a:ln>
                          <a:solidFill>
                            <a:schemeClr val="tx1"/>
                          </a:solidFill>
                          <a:effectLst/>
                          <a:latin typeface="Calibri" charset="0"/>
                        </a:rPr>
                        <a:t>RedLaser</a:t>
                      </a:r>
                      <a:r>
                        <a:rPr kumimoji="0" lang="en-US" sz="2000" b="0" i="0" u="none" strike="noStrike" cap="none" normalizeH="0" baseline="0" dirty="0" smtClean="0">
                          <a:ln>
                            <a:noFill/>
                          </a:ln>
                          <a:solidFill>
                            <a:schemeClr val="tx1"/>
                          </a:solidFill>
                          <a:effectLst/>
                          <a:latin typeface="Calibri" charset="0"/>
                        </a:rPr>
                        <a:t> – Reads bar code &amp; searches the net for best deal</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charset="0"/>
                        </a:rPr>
                        <a:t>Nexag.com</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err="1" smtClean="0">
                          <a:ln>
                            <a:noFill/>
                          </a:ln>
                          <a:solidFill>
                            <a:schemeClr val="tx1"/>
                          </a:solidFill>
                          <a:effectLst/>
                          <a:latin typeface="Calibri" charset="0"/>
                        </a:rPr>
                        <a:t>GoogleShopper</a:t>
                      </a:r>
                      <a:endParaRPr kumimoji="0" lang="en-US" sz="2000" b="0" i="0" u="none" strike="noStrike" cap="none" normalizeH="0" baseline="0" dirty="0" smtClean="0">
                        <a:ln>
                          <a:noFill/>
                        </a:ln>
                        <a:solidFill>
                          <a:schemeClr val="tx1"/>
                        </a:solidFill>
                        <a:effectLst/>
                        <a:latin typeface="Calibri" charset="0"/>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6" name="Text Box 6"/>
          <p:cNvSpPr txBox="1">
            <a:spLocks noChangeArrowheads="1"/>
          </p:cNvSpPr>
          <p:nvPr/>
        </p:nvSpPr>
        <p:spPr bwMode="auto">
          <a:xfrm>
            <a:off x="685800" y="6019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a:latin typeface="Arial" panose="020B0604020202020204" pitchFamily="34" charset="0"/>
              </a:rPr>
              <a:t>Do In-Class Exercise 1: Technologies supporting business functions</a:t>
            </a:r>
          </a:p>
        </p:txBody>
      </p:sp>
    </p:spTree>
    <p:extLst>
      <p:ext uri="{BB962C8B-B14F-4D97-AF65-F5344CB8AC3E}">
        <p14:creationId xmlns:p14="http://schemas.microsoft.com/office/powerpoint/2010/main" val="75693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en-US" b="1" dirty="0" smtClean="0"/>
              <a:t>SUMMARY QUESTIONS</a:t>
            </a:r>
          </a:p>
        </p:txBody>
      </p:sp>
      <p:sp>
        <p:nvSpPr>
          <p:cNvPr id="43011" name="Rectangle 3"/>
          <p:cNvSpPr>
            <a:spLocks noGrp="1"/>
          </p:cNvSpPr>
          <p:nvPr>
            <p:ph type="body" idx="4294967295"/>
          </p:nvPr>
        </p:nvSpPr>
        <p:spPr>
          <a:xfrm>
            <a:off x="457200" y="2819400"/>
            <a:ext cx="8229600" cy="914400"/>
          </a:xfrm>
        </p:spPr>
        <p:txBody>
          <a:bodyPr/>
          <a:lstStyle/>
          <a:p>
            <a:pPr>
              <a:buFont typeface="Arial" panose="020B0604020202020204" pitchFamily="34" charset="0"/>
              <a:buNone/>
            </a:pPr>
            <a:r>
              <a:rPr lang="en-US" altLang="en-US" sz="2800" smtClean="0"/>
              <a:t>See Summary Questions 1 posted to the class web 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n-US" sz="3600" b="1" dirty="0" smtClean="0"/>
              <a:t>WHY SHOULD BUSINESS PEOPLE LEARN ABOUT TECHNOLOGY?</a:t>
            </a:r>
          </a:p>
        </p:txBody>
      </p:sp>
      <p:sp>
        <p:nvSpPr>
          <p:cNvPr id="10243" name="Rectangle 3"/>
          <p:cNvSpPr>
            <a:spLocks noGrp="1" noChangeArrowheads="1"/>
          </p:cNvSpPr>
          <p:nvPr>
            <p:ph idx="1"/>
          </p:nvPr>
        </p:nvSpPr>
        <p:spPr>
          <a:xfrm>
            <a:off x="304800" y="1295400"/>
            <a:ext cx="8686800" cy="5029200"/>
          </a:xfrm>
        </p:spPr>
        <p:txBody>
          <a:bodyPr/>
          <a:lstStyle/>
          <a:p>
            <a:pPr eaLnBrk="1" hangingPunct="1"/>
            <a:r>
              <a:rPr lang="en-US" altLang="en-US" sz="2800" dirty="0" smtClean="0"/>
              <a:t>Information technology is everywhere in business</a:t>
            </a:r>
          </a:p>
          <a:p>
            <a:pPr eaLnBrk="1" hangingPunct="1"/>
            <a:r>
              <a:rPr lang="en-US" altLang="en-US" sz="2800" dirty="0" smtClean="0"/>
              <a:t>IT is key to business operations efficiency.</a:t>
            </a:r>
          </a:p>
          <a:p>
            <a:pPr eaLnBrk="1" hangingPunct="1"/>
            <a:endParaRPr lang="en-US" altLang="en-US" sz="2800" dirty="0" smtClean="0"/>
          </a:p>
          <a:p>
            <a:pPr eaLnBrk="1" hangingPunct="1"/>
            <a:endParaRPr lang="en-US" altLang="en-US" dirty="0" smtClean="0"/>
          </a:p>
        </p:txBody>
      </p:sp>
      <p:pic>
        <p:nvPicPr>
          <p:cNvPr id="10244" name="Picture 4" descr="Ch 01 Custo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44800"/>
            <a:ext cx="5943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B08AECD-5B5E-468A-B09F-D19308E3C093}" type="slidenum">
              <a:rPr lang="en-US" altLang="en-US" sz="2000">
                <a:solidFill>
                  <a:srgbClr val="898989"/>
                </a:solidFill>
              </a:rPr>
              <a:pPr algn="r" eaLnBrk="1" hangingPunct="1">
                <a:spcBef>
                  <a:spcPct val="0"/>
                </a:spcBef>
                <a:buFontTx/>
                <a:buNone/>
              </a:pPr>
              <a:t>3</a:t>
            </a:fld>
            <a:endParaRPr lang="en-US" altLang="en-US" sz="2000">
              <a:solidFill>
                <a:srgbClr val="898989"/>
              </a:solidFill>
            </a:endParaRPr>
          </a:p>
        </p:txBody>
      </p:sp>
    </p:spTree>
    <p:extLst>
      <p:ext uri="{BB962C8B-B14F-4D97-AF65-F5344CB8AC3E}">
        <p14:creationId xmlns:p14="http://schemas.microsoft.com/office/powerpoint/2010/main" val="19663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t>Information Technology’s Impact on Business Operations</a:t>
            </a:r>
          </a:p>
        </p:txBody>
      </p:sp>
      <p:pic>
        <p:nvPicPr>
          <p:cNvPr id="12291" name="Picture 6" descr="haa23684_0102"/>
          <p:cNvPicPr>
            <a:picLocks noChangeAspect="1" noChangeArrowheads="1"/>
          </p:cNvPicPr>
          <p:nvPr/>
        </p:nvPicPr>
        <p:blipFill>
          <a:blip r:embed="rId3">
            <a:extLst>
              <a:ext uri="{28A0092B-C50C-407E-A947-70E740481C1C}">
                <a14:useLocalDpi xmlns:a14="http://schemas.microsoft.com/office/drawing/2010/main" val="0"/>
              </a:ext>
            </a:extLst>
          </a:blip>
          <a:srcRect b="47832"/>
          <a:stretch>
            <a:fillRect/>
          </a:stretch>
        </p:blipFill>
        <p:spPr bwMode="auto">
          <a:xfrm>
            <a:off x="762000" y="1824038"/>
            <a:ext cx="77724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2362200" y="12954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dirty="0" smtClean="0">
                <a:latin typeface="Arial" panose="020B0604020202020204" pitchFamily="34" charset="0"/>
              </a:rPr>
              <a:t>Source: </a:t>
            </a:r>
            <a:r>
              <a:rPr lang="en-US" altLang="en-US" sz="1800" dirty="0">
                <a:latin typeface="Arial" panose="020B0604020202020204" pitchFamily="34" charset="0"/>
              </a:rPr>
              <a:t>CIO </a:t>
            </a:r>
            <a:r>
              <a:rPr lang="en-US" altLang="en-US" sz="1800" dirty="0" smtClean="0">
                <a:latin typeface="Arial" panose="020B0604020202020204" pitchFamily="34" charset="0"/>
              </a:rPr>
              <a:t>Magazine</a:t>
            </a:r>
            <a:endParaRPr lang="en-US" altLang="en-US" sz="1800" dirty="0">
              <a:latin typeface="Arial" panose="020B0604020202020204" pitchFamily="34" charset="0"/>
            </a:endParaRPr>
          </a:p>
        </p:txBody>
      </p:sp>
      <p:sp>
        <p:nvSpPr>
          <p:cNvPr id="12293"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2F3CCBD-7E73-4A1A-9444-1DB3E91E0E76}" type="slidenum">
              <a:rPr lang="en-US" altLang="en-US" sz="2000">
                <a:solidFill>
                  <a:srgbClr val="898989"/>
                </a:solidFill>
              </a:rPr>
              <a:pPr algn="r" eaLnBrk="1" hangingPunct="1">
                <a:spcBef>
                  <a:spcPct val="0"/>
                </a:spcBef>
                <a:buFontTx/>
                <a:buNone/>
              </a:pPr>
              <a:t>4</a:t>
            </a:fld>
            <a:endParaRPr lang="en-US" altLang="en-US" sz="2000">
              <a:solidFill>
                <a:srgbClr val="898989"/>
              </a:solidFill>
            </a:endParaRPr>
          </a:p>
        </p:txBody>
      </p:sp>
    </p:spTree>
    <p:extLst>
      <p:ext uri="{BB962C8B-B14F-4D97-AF65-F5344CB8AC3E}">
        <p14:creationId xmlns:p14="http://schemas.microsoft.com/office/powerpoint/2010/main" val="3492563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381000"/>
          </a:xfrm>
        </p:spPr>
        <p:txBody>
          <a:bodyPr/>
          <a:lstStyle/>
          <a:p>
            <a:pPr eaLnBrk="1" hangingPunct="1">
              <a:lnSpc>
                <a:spcPct val="75000"/>
              </a:lnSpc>
            </a:pPr>
            <a:r>
              <a:rPr lang="en-US" altLang="en-US" sz="4000" smtClean="0"/>
              <a:t>PTP</a:t>
            </a:r>
          </a:p>
        </p:txBody>
      </p:sp>
      <p:sp>
        <p:nvSpPr>
          <p:cNvPr id="9219" name="Rectangle 3"/>
          <p:cNvSpPr>
            <a:spLocks noGrp="1" noChangeArrowheads="1"/>
          </p:cNvSpPr>
          <p:nvPr>
            <p:ph idx="4294967295"/>
          </p:nvPr>
        </p:nvSpPr>
        <p:spPr>
          <a:xfrm>
            <a:off x="266700" y="717550"/>
            <a:ext cx="8610600" cy="6003925"/>
          </a:xfrm>
        </p:spPr>
        <p:txBody>
          <a:bodyPr/>
          <a:lstStyle/>
          <a:p>
            <a:pPr marL="609600" indent="-609600" eaLnBrk="1" hangingPunct="1">
              <a:lnSpc>
                <a:spcPct val="80000"/>
              </a:lnSpc>
              <a:buFont typeface="Wingdings" pitchFamily="2" charset="2"/>
              <a:buChar char="q"/>
              <a:defRPr/>
            </a:pPr>
            <a:r>
              <a:rPr lang="en-US" sz="2800" dirty="0" smtClean="0"/>
              <a:t>People</a:t>
            </a:r>
          </a:p>
          <a:p>
            <a:pPr lvl="1" eaLnBrk="1" hangingPunct="1">
              <a:lnSpc>
                <a:spcPct val="80000"/>
              </a:lnSpc>
              <a:buFont typeface="Wingdings" panose="05000000000000000000" pitchFamily="2" charset="2"/>
              <a:buChar char="§"/>
              <a:defRPr/>
            </a:pPr>
            <a:r>
              <a:rPr lang="en-US" sz="2400" dirty="0" smtClean="0"/>
              <a:t> </a:t>
            </a:r>
          </a:p>
          <a:p>
            <a:pPr lvl="1" eaLnBrk="1" hangingPunct="1">
              <a:lnSpc>
                <a:spcPct val="80000"/>
              </a:lnSpc>
              <a:buFont typeface="Wingdings" panose="05000000000000000000" pitchFamily="2" charset="2"/>
              <a:buChar char="§"/>
              <a:defRPr/>
            </a:pPr>
            <a:r>
              <a:rPr lang="en-US" sz="2400" dirty="0"/>
              <a:t> </a:t>
            </a:r>
            <a:endParaRPr lang="en-US" sz="2400" dirty="0" smtClean="0"/>
          </a:p>
          <a:p>
            <a:pPr lvl="1" eaLnBrk="1" hangingPunct="1">
              <a:lnSpc>
                <a:spcPct val="80000"/>
              </a:lnSpc>
              <a:buFont typeface="Wingdings" panose="05000000000000000000" pitchFamily="2" charset="2"/>
              <a:buChar char="§"/>
              <a:defRPr/>
            </a:pPr>
            <a:r>
              <a:rPr lang="en-US" sz="2400" dirty="0"/>
              <a:t> </a:t>
            </a:r>
            <a:endParaRPr lang="en-US" sz="2400" dirty="0" smtClean="0"/>
          </a:p>
          <a:p>
            <a:pPr lvl="1" eaLnBrk="1" hangingPunct="1">
              <a:lnSpc>
                <a:spcPct val="80000"/>
              </a:lnSpc>
              <a:buFont typeface="Wingdings" panose="05000000000000000000" pitchFamily="2" charset="2"/>
              <a:buChar char="§"/>
              <a:defRPr/>
            </a:pPr>
            <a:r>
              <a:rPr lang="en-US" sz="2400" dirty="0"/>
              <a:t> </a:t>
            </a:r>
            <a:endParaRPr lang="en-US" sz="2400" dirty="0" smtClean="0"/>
          </a:p>
          <a:p>
            <a:pPr lvl="1" eaLnBrk="1" hangingPunct="1">
              <a:lnSpc>
                <a:spcPct val="80000"/>
              </a:lnSpc>
              <a:buFont typeface="Wingdings" panose="05000000000000000000" pitchFamily="2" charset="2"/>
              <a:buChar char="§"/>
              <a:defRPr/>
            </a:pPr>
            <a:r>
              <a:rPr lang="en-US" sz="2400" dirty="0"/>
              <a:t> </a:t>
            </a:r>
            <a:endParaRPr lang="en-US" dirty="0"/>
          </a:p>
          <a:p>
            <a:pPr marL="609600" indent="-609600" eaLnBrk="1" hangingPunct="1">
              <a:lnSpc>
                <a:spcPct val="80000"/>
              </a:lnSpc>
              <a:buFont typeface="Wingdings" pitchFamily="2" charset="2"/>
              <a:buChar char="q"/>
              <a:defRPr/>
            </a:pPr>
            <a:r>
              <a:rPr lang="en-US" sz="2800" dirty="0" smtClean="0"/>
              <a:t>Technology</a:t>
            </a:r>
          </a:p>
          <a:p>
            <a:pPr marL="1009650" lvl="1" indent="-609600" eaLnBrk="1" hangingPunct="1">
              <a:lnSpc>
                <a:spcPct val="80000"/>
              </a:lnSpc>
              <a:buFont typeface="Wingdings" panose="05000000000000000000" pitchFamily="2" charset="2"/>
              <a:buChar char="§"/>
              <a:defRPr/>
            </a:pPr>
            <a:r>
              <a:rPr lang="en-US" sz="2400" dirty="0"/>
              <a:t> </a:t>
            </a:r>
            <a:endParaRPr lang="en-US" sz="2400" dirty="0" smtClean="0"/>
          </a:p>
          <a:p>
            <a:pPr marL="1009650" lvl="1" indent="-609600" eaLnBrk="1" hangingPunct="1">
              <a:lnSpc>
                <a:spcPct val="80000"/>
              </a:lnSpc>
              <a:buFont typeface="Wingdings" panose="05000000000000000000" pitchFamily="2" charset="2"/>
              <a:buChar char="§"/>
              <a:defRPr/>
            </a:pPr>
            <a:r>
              <a:rPr lang="en-US" sz="2400" dirty="0"/>
              <a:t> </a:t>
            </a:r>
            <a:endParaRPr lang="en-US" sz="2400" dirty="0" smtClean="0"/>
          </a:p>
          <a:p>
            <a:pPr marL="1009650" lvl="1" indent="-609600" eaLnBrk="1" hangingPunct="1">
              <a:lnSpc>
                <a:spcPct val="80000"/>
              </a:lnSpc>
              <a:buFont typeface="Wingdings" panose="05000000000000000000" pitchFamily="2" charset="2"/>
              <a:buChar char="§"/>
              <a:defRPr/>
            </a:pPr>
            <a:r>
              <a:rPr lang="en-US" sz="2400" dirty="0"/>
              <a:t> </a:t>
            </a:r>
            <a:endParaRPr lang="en-US" sz="2400" dirty="0" smtClean="0"/>
          </a:p>
          <a:p>
            <a:pPr marL="1009650" lvl="1" indent="-609600" eaLnBrk="1" hangingPunct="1">
              <a:lnSpc>
                <a:spcPct val="80000"/>
              </a:lnSpc>
              <a:buFont typeface="Wingdings" panose="05000000000000000000" pitchFamily="2" charset="2"/>
              <a:buChar char="§"/>
              <a:defRPr/>
            </a:pPr>
            <a:r>
              <a:rPr lang="en-US" sz="2400" dirty="0"/>
              <a:t> </a:t>
            </a:r>
            <a:endParaRPr lang="en-US" dirty="0"/>
          </a:p>
          <a:p>
            <a:pPr marL="609600" indent="-609600" eaLnBrk="1" hangingPunct="1">
              <a:lnSpc>
                <a:spcPct val="80000"/>
              </a:lnSpc>
              <a:buFont typeface="Wingdings" pitchFamily="2" charset="2"/>
              <a:buChar char="q"/>
              <a:defRPr/>
            </a:pPr>
            <a:r>
              <a:rPr lang="en-US" sz="2800" dirty="0" smtClean="0"/>
              <a:t>Policies/Procedures/Processes</a:t>
            </a:r>
          </a:p>
          <a:p>
            <a:pPr lvl="1" eaLnBrk="1" hangingPunct="1">
              <a:lnSpc>
                <a:spcPct val="80000"/>
              </a:lnSpc>
              <a:buFont typeface="Wingdings" panose="05000000000000000000" pitchFamily="2" charset="2"/>
              <a:buChar char="§"/>
              <a:defRPr/>
            </a:pPr>
            <a:r>
              <a:rPr lang="en-US" sz="2400" dirty="0" smtClean="0"/>
              <a:t> </a:t>
            </a:r>
          </a:p>
          <a:p>
            <a:pPr lvl="1" eaLnBrk="1" hangingPunct="1">
              <a:lnSpc>
                <a:spcPct val="80000"/>
              </a:lnSpc>
              <a:buFont typeface="Wingdings" panose="05000000000000000000" pitchFamily="2" charset="2"/>
              <a:buChar char="§"/>
              <a:defRPr/>
            </a:pPr>
            <a:r>
              <a:rPr lang="en-US" sz="2400" dirty="0"/>
              <a:t> </a:t>
            </a:r>
            <a:endParaRPr lang="en-US" sz="2400" dirty="0" smtClean="0"/>
          </a:p>
          <a:p>
            <a:pPr lvl="1" eaLnBrk="1" hangingPunct="1">
              <a:lnSpc>
                <a:spcPct val="80000"/>
              </a:lnSpc>
              <a:buFont typeface="Wingdings" panose="05000000000000000000" pitchFamily="2" charset="2"/>
              <a:buChar char="§"/>
              <a:defRPr/>
            </a:pPr>
            <a:r>
              <a:rPr lang="en-US" sz="2400" dirty="0"/>
              <a:t> </a:t>
            </a:r>
            <a:endParaRPr lang="en-US" sz="2400" dirty="0" smtClean="0"/>
          </a:p>
          <a:p>
            <a:pPr lvl="1" eaLnBrk="1" hangingPunct="1">
              <a:lnSpc>
                <a:spcPct val="80000"/>
              </a:lnSpc>
              <a:buFont typeface="Wingdings" panose="05000000000000000000" pitchFamily="2" charset="2"/>
              <a:buChar char="§"/>
              <a:defRPr/>
            </a:pPr>
            <a:r>
              <a:rPr lang="en-US" sz="2400" dirty="0"/>
              <a:t> </a:t>
            </a:r>
            <a:endParaRPr lang="en-US" sz="2400" dirty="0" smtClean="0"/>
          </a:p>
        </p:txBody>
      </p:sp>
      <p:sp>
        <p:nvSpPr>
          <p:cNvPr id="14340"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D63227A-997E-44A5-9D4F-092C1CF941F5}" type="slidenum">
              <a:rPr lang="en-US" altLang="en-US" sz="2000">
                <a:solidFill>
                  <a:srgbClr val="898989"/>
                </a:solidFill>
              </a:rPr>
              <a:pPr algn="r" eaLnBrk="1" hangingPunct="1">
                <a:spcBef>
                  <a:spcPct val="0"/>
                </a:spcBef>
                <a:buFontTx/>
                <a:buNone/>
              </a:pPr>
              <a:t>5</a:t>
            </a:fld>
            <a:endParaRPr lang="en-US" altLang="en-US" sz="2000">
              <a:solidFill>
                <a:srgbClr val="898989"/>
              </a:solidFill>
            </a:endParaRPr>
          </a:p>
        </p:txBody>
      </p:sp>
    </p:spTree>
    <p:extLst>
      <p:ext uri="{BB962C8B-B14F-4D97-AF65-F5344CB8AC3E}">
        <p14:creationId xmlns:p14="http://schemas.microsoft.com/office/powerpoint/2010/main" val="168324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eaLnBrk="1" fontAlgn="auto" hangingPunct="1">
              <a:spcAft>
                <a:spcPts val="0"/>
              </a:spcAft>
              <a:defRPr/>
            </a:pPr>
            <a:r>
              <a:rPr lang="en-US" sz="4000" b="1" dirty="0" smtClean="0"/>
              <a:t>IT helps achieve </a:t>
            </a:r>
            <a:r>
              <a:rPr lang="en-US" sz="4000" b="1" dirty="0"/>
              <a:t>b</a:t>
            </a:r>
            <a:r>
              <a:rPr lang="en-US" sz="4000" b="1" dirty="0" smtClean="0"/>
              <a:t>usiness goals</a:t>
            </a:r>
          </a:p>
        </p:txBody>
      </p:sp>
      <p:pic>
        <p:nvPicPr>
          <p:cNvPr id="16387" name="Picture 5" descr="haa23684_0102"/>
          <p:cNvPicPr>
            <a:picLocks noChangeAspect="1" noChangeArrowheads="1"/>
          </p:cNvPicPr>
          <p:nvPr/>
        </p:nvPicPr>
        <p:blipFill>
          <a:blip r:embed="rId3">
            <a:extLst>
              <a:ext uri="{28A0092B-C50C-407E-A947-70E740481C1C}">
                <a14:useLocalDpi xmlns:a14="http://schemas.microsoft.com/office/drawing/2010/main" val="0"/>
              </a:ext>
            </a:extLst>
          </a:blip>
          <a:srcRect t="56505"/>
          <a:stretch>
            <a:fillRect/>
          </a:stretch>
        </p:blipFill>
        <p:spPr bwMode="auto">
          <a:xfrm>
            <a:off x="685800" y="19050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2514600" y="13716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dirty="0" smtClean="0">
                <a:latin typeface="Arial" panose="020B0604020202020204" pitchFamily="34" charset="0"/>
              </a:rPr>
              <a:t>Source: </a:t>
            </a:r>
            <a:r>
              <a:rPr lang="en-US" altLang="en-US" sz="1800" dirty="0">
                <a:latin typeface="Arial" panose="020B0604020202020204" pitchFamily="34" charset="0"/>
              </a:rPr>
              <a:t>CIO </a:t>
            </a:r>
            <a:r>
              <a:rPr lang="en-US" altLang="en-US" sz="1800" dirty="0" smtClean="0">
                <a:latin typeface="Arial" panose="020B0604020202020204" pitchFamily="34" charset="0"/>
              </a:rPr>
              <a:t>Magazine</a:t>
            </a:r>
            <a:endParaRPr lang="en-US" altLang="en-US" sz="1800" dirty="0">
              <a:latin typeface="Arial" panose="020B0604020202020204" pitchFamily="34" charset="0"/>
            </a:endParaRPr>
          </a:p>
        </p:txBody>
      </p:sp>
      <p:sp>
        <p:nvSpPr>
          <p:cNvPr id="16389"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F8B1B2F-ED34-45F1-A95F-EC6149C840B6}" type="slidenum">
              <a:rPr lang="en-US" altLang="en-US" sz="2000">
                <a:solidFill>
                  <a:srgbClr val="898989"/>
                </a:solidFill>
              </a:rPr>
              <a:pPr algn="r" eaLnBrk="1" hangingPunct="1">
                <a:spcBef>
                  <a:spcPct val="0"/>
                </a:spcBef>
                <a:buFontTx/>
                <a:buNone/>
              </a:pPr>
              <a:t>6</a:t>
            </a:fld>
            <a:endParaRPr lang="en-US" altLang="en-US" sz="2000">
              <a:solidFill>
                <a:srgbClr val="898989"/>
              </a:solidFill>
            </a:endParaRPr>
          </a:p>
        </p:txBody>
      </p:sp>
    </p:spTree>
    <p:extLst>
      <p:ext uri="{BB962C8B-B14F-4D97-AF65-F5344CB8AC3E}">
        <p14:creationId xmlns:p14="http://schemas.microsoft.com/office/powerpoint/2010/main" val="264386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28600"/>
            <a:ext cx="8229600" cy="762000"/>
          </a:xfrm>
        </p:spPr>
        <p:txBody>
          <a:bodyPr/>
          <a:lstStyle/>
          <a:p>
            <a:pPr eaLnBrk="1" hangingPunct="1">
              <a:lnSpc>
                <a:spcPct val="75000"/>
              </a:lnSpc>
            </a:pPr>
            <a:r>
              <a:rPr lang="en-US" altLang="en-US" sz="4000" dirty="0" smtClean="0"/>
              <a:t>IT and globalization</a:t>
            </a:r>
          </a:p>
        </p:txBody>
      </p:sp>
      <p:sp>
        <p:nvSpPr>
          <p:cNvPr id="9219" name="Rectangle 3"/>
          <p:cNvSpPr>
            <a:spLocks noGrp="1" noChangeArrowheads="1"/>
          </p:cNvSpPr>
          <p:nvPr>
            <p:ph idx="4294967295"/>
          </p:nvPr>
        </p:nvSpPr>
        <p:spPr>
          <a:xfrm>
            <a:off x="304800" y="1066800"/>
            <a:ext cx="8610600" cy="4953000"/>
          </a:xfrm>
        </p:spPr>
        <p:txBody>
          <a:bodyPr/>
          <a:lstStyle/>
          <a:p>
            <a:pPr marL="609600" indent="-609600" eaLnBrk="1" hangingPunct="1">
              <a:lnSpc>
                <a:spcPct val="80000"/>
              </a:lnSpc>
              <a:buFont typeface="Wingdings" pitchFamily="2" charset="2"/>
              <a:buChar char="q"/>
              <a:defRPr/>
            </a:pPr>
            <a:r>
              <a:rPr lang="en-US" sz="2700" dirty="0" smtClean="0"/>
              <a:t>Thomas Friedman’s 10 Forces That Flattened the World</a:t>
            </a:r>
          </a:p>
          <a:p>
            <a:pPr marL="990600" lvl="1" indent="-533400" eaLnBrk="1" hangingPunct="1">
              <a:lnSpc>
                <a:spcPct val="80000"/>
              </a:lnSpc>
              <a:buFontTx/>
              <a:buAutoNum type="arabicPeriod"/>
              <a:defRPr/>
            </a:pPr>
            <a:r>
              <a:rPr lang="en-US" sz="2400" dirty="0" smtClean="0"/>
              <a:t>Fall of the Berlin Wall</a:t>
            </a:r>
          </a:p>
          <a:p>
            <a:pPr marL="990600" lvl="1" indent="-533400" eaLnBrk="1" hangingPunct="1">
              <a:lnSpc>
                <a:spcPct val="80000"/>
              </a:lnSpc>
              <a:buFontTx/>
              <a:buAutoNum type="arabicPeriod"/>
              <a:defRPr/>
            </a:pPr>
            <a:r>
              <a:rPr lang="en-US" sz="2400" b="1" dirty="0" smtClean="0"/>
              <a:t>Netscape IPO</a:t>
            </a:r>
          </a:p>
          <a:p>
            <a:pPr marL="990600" lvl="1" indent="-533400" eaLnBrk="1" hangingPunct="1">
              <a:lnSpc>
                <a:spcPct val="80000"/>
              </a:lnSpc>
              <a:buFontTx/>
              <a:buAutoNum type="arabicPeriod"/>
              <a:defRPr/>
            </a:pPr>
            <a:r>
              <a:rPr lang="en-US" sz="2400" b="1" dirty="0" smtClean="0"/>
              <a:t>Workflow software</a:t>
            </a:r>
            <a:r>
              <a:rPr lang="en-US" sz="2400" dirty="0" smtClean="0"/>
              <a:t> </a:t>
            </a:r>
            <a:r>
              <a:rPr lang="en-US" sz="1800" dirty="0" smtClean="0"/>
              <a:t>(protocols SMTP, HTML, … that allow work to flow)</a:t>
            </a:r>
          </a:p>
          <a:p>
            <a:pPr marL="990600" lvl="1" indent="-533400" eaLnBrk="1" hangingPunct="1">
              <a:lnSpc>
                <a:spcPct val="80000"/>
              </a:lnSpc>
              <a:buFontTx/>
              <a:buAutoNum type="arabicPeriod"/>
              <a:defRPr/>
            </a:pPr>
            <a:r>
              <a:rPr lang="en-US" sz="2400" b="1" dirty="0" smtClean="0"/>
              <a:t>Open-sourcing</a:t>
            </a:r>
          </a:p>
          <a:p>
            <a:pPr marL="990600" lvl="1" indent="-533400" eaLnBrk="1" hangingPunct="1">
              <a:lnSpc>
                <a:spcPct val="80000"/>
              </a:lnSpc>
              <a:buFontTx/>
              <a:buAutoNum type="arabicPeriod"/>
              <a:defRPr/>
            </a:pPr>
            <a:r>
              <a:rPr lang="en-US" sz="2400" dirty="0" smtClean="0"/>
              <a:t>Outsourcing</a:t>
            </a:r>
          </a:p>
          <a:p>
            <a:pPr marL="990600" lvl="1" indent="-533400" eaLnBrk="1" hangingPunct="1">
              <a:lnSpc>
                <a:spcPct val="80000"/>
              </a:lnSpc>
              <a:buFontTx/>
              <a:buAutoNum type="arabicPeriod"/>
              <a:defRPr/>
            </a:pPr>
            <a:r>
              <a:rPr lang="en-US" sz="2400" dirty="0" smtClean="0"/>
              <a:t>Offshoring</a:t>
            </a:r>
          </a:p>
          <a:p>
            <a:pPr marL="990600" lvl="1" indent="-533400" eaLnBrk="1" hangingPunct="1">
              <a:lnSpc>
                <a:spcPct val="80000"/>
              </a:lnSpc>
              <a:buFontTx/>
              <a:buAutoNum type="arabicPeriod"/>
              <a:defRPr/>
            </a:pPr>
            <a:r>
              <a:rPr lang="en-US" sz="2400" b="1" dirty="0" smtClean="0">
                <a:solidFill>
                  <a:schemeClr val="tx1">
                    <a:lumMod val="50000"/>
                    <a:lumOff val="50000"/>
                  </a:schemeClr>
                </a:solidFill>
              </a:rPr>
              <a:t>Supply-chaining</a:t>
            </a:r>
          </a:p>
          <a:p>
            <a:pPr marL="990600" lvl="1" indent="-533400" eaLnBrk="1" hangingPunct="1">
              <a:lnSpc>
                <a:spcPct val="80000"/>
              </a:lnSpc>
              <a:buFontTx/>
              <a:buAutoNum type="arabicPeriod"/>
              <a:defRPr/>
            </a:pPr>
            <a:r>
              <a:rPr lang="en-US" sz="2400" dirty="0" smtClean="0"/>
              <a:t>Insourcing</a:t>
            </a:r>
          </a:p>
          <a:p>
            <a:pPr marL="990600" lvl="1" indent="-533400" eaLnBrk="1" hangingPunct="1">
              <a:lnSpc>
                <a:spcPct val="80000"/>
              </a:lnSpc>
              <a:buFontTx/>
              <a:buAutoNum type="arabicPeriod"/>
              <a:defRPr/>
            </a:pPr>
            <a:r>
              <a:rPr lang="en-US" sz="2400" b="1" dirty="0" smtClean="0"/>
              <a:t>Informing</a:t>
            </a:r>
          </a:p>
          <a:p>
            <a:pPr marL="990600" lvl="1" indent="-533400" eaLnBrk="1" hangingPunct="1">
              <a:lnSpc>
                <a:spcPct val="80000"/>
              </a:lnSpc>
              <a:buFontTx/>
              <a:buNone/>
              <a:defRPr/>
            </a:pPr>
            <a:r>
              <a:rPr lang="en-US" sz="1800" dirty="0" smtClean="0"/>
              <a:t>	Power searching allowed everyone to use the Internet as a “personal supply chain of knowledge”</a:t>
            </a:r>
            <a:endParaRPr lang="en-US" sz="1600" b="1" dirty="0" smtClean="0"/>
          </a:p>
          <a:p>
            <a:pPr marL="990600" lvl="1" indent="-533400" eaLnBrk="1" hangingPunct="1">
              <a:lnSpc>
                <a:spcPct val="80000"/>
              </a:lnSpc>
              <a:buFontTx/>
              <a:buAutoNum type="arabicPeriod" startAt="10"/>
              <a:defRPr/>
            </a:pPr>
            <a:r>
              <a:rPr lang="en-US" sz="2400" b="1" dirty="0" smtClean="0"/>
              <a:t>Wireless</a:t>
            </a:r>
          </a:p>
        </p:txBody>
      </p:sp>
      <p:sp>
        <p:nvSpPr>
          <p:cNvPr id="18436"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1F216ED-0A5D-450E-9458-E1C53683DC8A}" type="slidenum">
              <a:rPr lang="en-US" altLang="en-US" sz="2000">
                <a:solidFill>
                  <a:srgbClr val="898989"/>
                </a:solidFill>
              </a:rPr>
              <a:pPr algn="r" eaLnBrk="1" hangingPunct="1">
                <a:spcBef>
                  <a:spcPct val="0"/>
                </a:spcBef>
                <a:buFontTx/>
                <a:buNone/>
              </a:pPr>
              <a:t>7</a:t>
            </a:fld>
            <a:endParaRPr lang="en-US" altLang="en-US" sz="2000">
              <a:solidFill>
                <a:srgbClr val="898989"/>
              </a:solidFill>
            </a:endParaRPr>
          </a:p>
        </p:txBody>
      </p:sp>
      <p:sp>
        <p:nvSpPr>
          <p:cNvPr id="18437" name="Rectangle 1"/>
          <p:cNvSpPr>
            <a:spLocks noChangeArrowheads="1"/>
          </p:cNvSpPr>
          <p:nvPr/>
        </p:nvSpPr>
        <p:spPr bwMode="auto">
          <a:xfrm>
            <a:off x="304800" y="5822473"/>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smtClean="0">
                <a:latin typeface="Arial" panose="020B0604020202020204" pitchFamily="34" charset="0"/>
              </a:rPr>
              <a:t>Thomas Friedman’s speeches/lectures on World flatteners:</a:t>
            </a:r>
          </a:p>
          <a:p>
            <a:pPr marL="285750" indent="-285750">
              <a:spcBef>
                <a:spcPct val="0"/>
              </a:spcBef>
              <a:buFont typeface="Wingdings" panose="05000000000000000000" pitchFamily="2" charset="2"/>
              <a:buChar char="§"/>
            </a:pPr>
            <a:r>
              <a:rPr lang="en-US" altLang="en-US" sz="1400" dirty="0" smtClean="0">
                <a:latin typeface="Arial" panose="020B0604020202020204" pitchFamily="34" charset="0"/>
              </a:rPr>
              <a:t>MIT </a:t>
            </a:r>
            <a:r>
              <a:rPr lang="en-US" altLang="en-US" sz="1400" dirty="0">
                <a:latin typeface="Arial" panose="020B0604020202020204" pitchFamily="34" charset="0"/>
              </a:rPr>
              <a:t>Lecture (1:15:00) : </a:t>
            </a:r>
            <a:r>
              <a:rPr lang="en-US" altLang="en-US" sz="1400" dirty="0">
                <a:latin typeface="Arial" panose="020B0604020202020204" pitchFamily="34" charset="0"/>
                <a:hlinkClick r:id="rId3"/>
              </a:rPr>
              <a:t>http://video.mit.edu/watch/the-world-is-flat-9145</a:t>
            </a:r>
            <a:r>
              <a:rPr lang="en-US" altLang="en-US" sz="1400" dirty="0" smtClean="0">
                <a:latin typeface="Arial" panose="020B0604020202020204" pitchFamily="34" charset="0"/>
                <a:hlinkClick r:id="rId3"/>
              </a:rPr>
              <a:t>/</a:t>
            </a:r>
            <a:endParaRPr lang="en-US" altLang="en-US" sz="1400" dirty="0" smtClean="0">
              <a:latin typeface="Arial" panose="020B0604020202020204" pitchFamily="34" charset="0"/>
            </a:endParaRPr>
          </a:p>
          <a:p>
            <a:pPr marL="285750" indent="-285750">
              <a:spcBef>
                <a:spcPct val="0"/>
              </a:spcBef>
              <a:buFont typeface="Wingdings" panose="05000000000000000000" pitchFamily="2" charset="2"/>
              <a:buChar char="§"/>
            </a:pPr>
            <a:r>
              <a:rPr lang="en-US" altLang="en-US" sz="1400" dirty="0">
                <a:latin typeface="Arial" panose="020B0604020202020204" pitchFamily="34" charset="0"/>
              </a:rPr>
              <a:t>MIT Lecture (0:47:00. Start @ 0:8:00) : </a:t>
            </a:r>
            <a:r>
              <a:rPr lang="en-US" altLang="en-US" sz="1400" dirty="0">
                <a:latin typeface="Arial" panose="020B0604020202020204" pitchFamily="34" charset="0"/>
                <a:hlinkClick r:id="rId4"/>
              </a:rPr>
              <a:t>http://video.mit.edu/watch/the-world-is-flat-30-9321</a:t>
            </a:r>
            <a:r>
              <a:rPr lang="en-US" altLang="en-US" sz="1400" dirty="0" smtClean="0">
                <a:latin typeface="Arial" panose="020B0604020202020204" pitchFamily="34" charset="0"/>
                <a:hlinkClick r:id="rId4"/>
              </a:rPr>
              <a:t>/</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25710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8305800" cy="517525"/>
          </a:xfrm>
        </p:spPr>
        <p:txBody>
          <a:bodyPr/>
          <a:lstStyle/>
          <a:p>
            <a:pPr eaLnBrk="1" hangingPunct="1"/>
            <a:r>
              <a:rPr lang="en-US" altLang="en-US" sz="4000" b="1" dirty="0" smtClean="0"/>
              <a:t>IT and Business Intelligence</a:t>
            </a:r>
          </a:p>
        </p:txBody>
      </p:sp>
      <p:sp>
        <p:nvSpPr>
          <p:cNvPr id="28675" name="Rectangle 3"/>
          <p:cNvSpPr>
            <a:spLocks noGrp="1" noChangeArrowheads="1"/>
          </p:cNvSpPr>
          <p:nvPr>
            <p:ph idx="1"/>
          </p:nvPr>
        </p:nvSpPr>
        <p:spPr>
          <a:xfrm>
            <a:off x="304800" y="838200"/>
            <a:ext cx="8610600" cy="5791200"/>
          </a:xfrm>
        </p:spPr>
        <p:txBody>
          <a:bodyPr/>
          <a:lstStyle/>
          <a:p>
            <a:pPr eaLnBrk="1" hangingPunct="1">
              <a:lnSpc>
                <a:spcPct val="90000"/>
              </a:lnSpc>
            </a:pPr>
            <a:r>
              <a:rPr lang="en-US" altLang="en-US" b="1" dirty="0" smtClean="0"/>
              <a:t>Information technology (IT) refers to</a:t>
            </a:r>
          </a:p>
          <a:p>
            <a:pPr lvl="1" eaLnBrk="1" hangingPunct="1">
              <a:lnSpc>
                <a:spcPct val="90000"/>
              </a:lnSpc>
            </a:pPr>
            <a:r>
              <a:rPr lang="en-US" altLang="en-US" sz="2400" b="1" dirty="0" smtClean="0"/>
              <a:t>a field </a:t>
            </a:r>
            <a:r>
              <a:rPr lang="en-US" altLang="en-US" sz="2400" dirty="0" smtClean="0"/>
              <a:t>concerned with the use of technology in managing and processing information</a:t>
            </a:r>
          </a:p>
          <a:p>
            <a:pPr lvl="1" eaLnBrk="1" hangingPunct="1">
              <a:lnSpc>
                <a:spcPct val="90000"/>
              </a:lnSpc>
            </a:pPr>
            <a:r>
              <a:rPr lang="en-US" altLang="en-US" sz="2400" dirty="0" smtClean="0"/>
              <a:t>Computer-based </a:t>
            </a:r>
            <a:r>
              <a:rPr lang="en-US" altLang="en-US" sz="2400" b="1" dirty="0" smtClean="0"/>
              <a:t>tools</a:t>
            </a:r>
            <a:r>
              <a:rPr lang="en-US" altLang="en-US" sz="2400" dirty="0" smtClean="0"/>
              <a:t> used to capture, store, protect, process, retrieve, and transmit information</a:t>
            </a:r>
          </a:p>
          <a:p>
            <a:pPr eaLnBrk="1" hangingPunct="1">
              <a:lnSpc>
                <a:spcPct val="90000"/>
              </a:lnSpc>
            </a:pPr>
            <a:r>
              <a:rPr lang="en-US" altLang="en-US" b="1" dirty="0" smtClean="0"/>
              <a:t>IT is a main part of </a:t>
            </a:r>
            <a:r>
              <a:rPr lang="en-US" altLang="en-US" b="1" u="sng" dirty="0" smtClean="0"/>
              <a:t>Business Intelligence</a:t>
            </a:r>
          </a:p>
          <a:p>
            <a:pPr eaLnBrk="1" hangingPunct="1">
              <a:lnSpc>
                <a:spcPct val="90000"/>
              </a:lnSpc>
            </a:pPr>
            <a:r>
              <a:rPr lang="en-US" altLang="en-US" b="1" dirty="0" smtClean="0"/>
              <a:t>Business Intelligence</a:t>
            </a:r>
            <a:r>
              <a:rPr lang="en-US" altLang="en-US" dirty="0" smtClean="0"/>
              <a:t> </a:t>
            </a:r>
          </a:p>
          <a:p>
            <a:pPr lvl="1" eaLnBrk="1" hangingPunct="1">
              <a:lnSpc>
                <a:spcPct val="90000"/>
              </a:lnSpc>
            </a:pPr>
            <a:r>
              <a:rPr lang="en-US" altLang="en-US" sz="2400" dirty="0" smtClean="0"/>
              <a:t>A broad </a:t>
            </a:r>
            <a:r>
              <a:rPr lang="en-US" altLang="en-US" sz="2400" b="1" dirty="0" smtClean="0"/>
              <a:t>range of applications and technologies</a:t>
            </a:r>
            <a:r>
              <a:rPr lang="en-US" altLang="en-US" sz="2400" dirty="0" smtClean="0"/>
              <a:t> used to gather, provide access to, and analyze huge amount of data to support decision making. Its use allows discovering trends, patterns, associations, etc.</a:t>
            </a:r>
          </a:p>
          <a:p>
            <a:pPr lvl="1" eaLnBrk="1" hangingPunct="1">
              <a:lnSpc>
                <a:spcPct val="90000"/>
              </a:lnSpc>
            </a:pPr>
            <a:r>
              <a:rPr lang="en-US" altLang="en-US" sz="2400" b="1" dirty="0" smtClean="0"/>
              <a:t>Information</a:t>
            </a:r>
            <a:r>
              <a:rPr lang="en-US" altLang="en-US" sz="2400" dirty="0" smtClean="0"/>
              <a:t> collected from multiple sources (suppliers, customers, competitors, industry, internal data, etc.) that analyses patterns, trends, relationships for strategic decision making.</a:t>
            </a:r>
          </a:p>
        </p:txBody>
      </p:sp>
      <p:sp>
        <p:nvSpPr>
          <p:cNvPr id="28676"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A83F76D-4135-439F-9191-0043F0141ED1}" type="slidenum">
              <a:rPr lang="en-US" altLang="en-US" sz="2000">
                <a:solidFill>
                  <a:srgbClr val="898989"/>
                </a:solidFill>
              </a:rPr>
              <a:pPr algn="r" eaLnBrk="1" hangingPunct="1">
                <a:spcBef>
                  <a:spcPct val="0"/>
                </a:spcBef>
                <a:buFontTx/>
                <a:buNone/>
              </a:pPr>
              <a:t>8</a:t>
            </a:fld>
            <a:endParaRPr lang="en-US" altLang="en-US" sz="2000">
              <a:solidFill>
                <a:srgbClr val="898989"/>
              </a:solidFill>
            </a:endParaRPr>
          </a:p>
        </p:txBody>
      </p:sp>
    </p:spTree>
    <p:extLst>
      <p:ext uri="{BB962C8B-B14F-4D97-AF65-F5344CB8AC3E}">
        <p14:creationId xmlns:p14="http://schemas.microsoft.com/office/powerpoint/2010/main" val="323819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143000"/>
          </a:xfrm>
        </p:spPr>
        <p:txBody>
          <a:bodyPr/>
          <a:lstStyle/>
          <a:p>
            <a:pPr eaLnBrk="1" hangingPunct="1"/>
            <a:r>
              <a:rPr lang="en-US" altLang="en-US" sz="4000" b="1" dirty="0" smtClean="0"/>
              <a:t>Management Information Systems (MIS)</a:t>
            </a:r>
          </a:p>
        </p:txBody>
      </p:sp>
      <p:sp>
        <p:nvSpPr>
          <p:cNvPr id="30723" name="Rectangle 3"/>
          <p:cNvSpPr>
            <a:spLocks noGrp="1" noChangeArrowheads="1"/>
          </p:cNvSpPr>
          <p:nvPr>
            <p:ph idx="1"/>
          </p:nvPr>
        </p:nvSpPr>
        <p:spPr>
          <a:xfrm>
            <a:off x="304800" y="1447800"/>
            <a:ext cx="8610600" cy="4525963"/>
          </a:xfrm>
        </p:spPr>
        <p:txBody>
          <a:bodyPr/>
          <a:lstStyle/>
          <a:p>
            <a:pPr eaLnBrk="1" hangingPunct="1"/>
            <a:r>
              <a:rPr lang="en-US" altLang="en-US" b="1" smtClean="0"/>
              <a:t>MIS</a:t>
            </a:r>
            <a:endParaRPr lang="en-US" altLang="en-US" smtClean="0"/>
          </a:p>
          <a:p>
            <a:pPr lvl="1" eaLnBrk="1" hangingPunct="1">
              <a:buFont typeface="Wingdings" pitchFamily="2" charset="2"/>
              <a:buChar char="q"/>
            </a:pPr>
            <a:r>
              <a:rPr lang="en-US" altLang="en-US" smtClean="0"/>
              <a:t>Is a </a:t>
            </a:r>
            <a:r>
              <a:rPr lang="en-US" altLang="en-US" i="1" smtClean="0">
                <a:solidFill>
                  <a:schemeClr val="hlink"/>
                </a:solidFill>
              </a:rPr>
              <a:t>business function</a:t>
            </a:r>
            <a:r>
              <a:rPr lang="en-US" altLang="en-US" smtClean="0"/>
              <a:t> and </a:t>
            </a:r>
            <a:r>
              <a:rPr lang="en-US" altLang="en-US" i="1" smtClean="0">
                <a:solidFill>
                  <a:schemeClr val="hlink"/>
                </a:solidFill>
              </a:rPr>
              <a:t>academic discipline</a:t>
            </a:r>
            <a:r>
              <a:rPr lang="en-US" altLang="en-US" smtClean="0"/>
              <a:t> </a:t>
            </a:r>
          </a:p>
          <a:p>
            <a:pPr lvl="2" eaLnBrk="1" hangingPunct="1">
              <a:buFont typeface="Wingdings" panose="05000000000000000000" pitchFamily="2" charset="2"/>
              <a:buChar char="§"/>
            </a:pPr>
            <a:r>
              <a:rPr lang="en-US" altLang="en-US" smtClean="0"/>
              <a:t>That deals with the application of information systems  and information technology to solve business problems</a:t>
            </a:r>
          </a:p>
          <a:p>
            <a:pPr lvl="1" eaLnBrk="1" hangingPunct="1">
              <a:buFont typeface="Wingdings" pitchFamily="2" charset="2"/>
              <a:buChar char="q"/>
            </a:pPr>
            <a:r>
              <a:rPr lang="en-US" altLang="en-US" smtClean="0"/>
              <a:t>Can also be seen as a tool for generating and managing information for managers</a:t>
            </a:r>
          </a:p>
          <a:p>
            <a:pPr eaLnBrk="1" hangingPunct="1"/>
            <a:endParaRPr lang="en-US" altLang="en-US" smtClean="0"/>
          </a:p>
          <a:p>
            <a:pPr eaLnBrk="1" hangingPunct="1"/>
            <a:r>
              <a:rPr lang="en-US" altLang="en-US" smtClean="0"/>
              <a:t>MIS is a business function, similar to Accounting, Finance, Operations, and Human Resources</a:t>
            </a:r>
          </a:p>
        </p:txBody>
      </p:sp>
      <p:sp>
        <p:nvSpPr>
          <p:cNvPr id="30724" name="Slide Number Placeholder 5"/>
          <p:cNvSpPr>
            <a:spLocks/>
          </p:cNvSpPr>
          <p:nvPr/>
        </p:nvSpPr>
        <p:spPr bwMode="auto">
          <a:xfrm>
            <a:off x="7543800" y="6400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7F47029-6557-404F-8117-2B7B08B2162E}" type="slidenum">
              <a:rPr lang="en-US" altLang="en-US" sz="2000">
                <a:solidFill>
                  <a:srgbClr val="898989"/>
                </a:solidFill>
              </a:rPr>
              <a:pPr algn="r" eaLnBrk="1" hangingPunct="1">
                <a:spcBef>
                  <a:spcPct val="0"/>
                </a:spcBef>
                <a:buFontTx/>
                <a:buNone/>
              </a:pPr>
              <a:t>9</a:t>
            </a:fld>
            <a:endParaRPr lang="en-US" altLang="en-US" sz="2000">
              <a:solidFill>
                <a:srgbClr val="898989"/>
              </a:solidFill>
            </a:endParaRPr>
          </a:p>
        </p:txBody>
      </p:sp>
    </p:spTree>
    <p:extLst>
      <p:ext uri="{BB962C8B-B14F-4D97-AF65-F5344CB8AC3E}">
        <p14:creationId xmlns:p14="http://schemas.microsoft.com/office/powerpoint/2010/main" val="3538041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TotalTime>
  <Words>2828</Words>
  <Application>Microsoft Office PowerPoint</Application>
  <PresentationFormat>On-screen Show (4:3)</PresentationFormat>
  <Paragraphs>343</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Times New Roman</vt:lpstr>
      <vt:lpstr>Verdana</vt:lpstr>
      <vt:lpstr>Wingdings</vt:lpstr>
      <vt:lpstr>Office Theme</vt:lpstr>
      <vt:lpstr>Introduction to Management of Information Technologies</vt:lpstr>
      <vt:lpstr>LEARNING OUTCOMES</vt:lpstr>
      <vt:lpstr>WHY SHOULD BUSINESS PEOPLE LEARN ABOUT TECHNOLOGY?</vt:lpstr>
      <vt:lpstr>Information Technology’s Impact on Business Operations</vt:lpstr>
      <vt:lpstr>PTP</vt:lpstr>
      <vt:lpstr>IT helps achieve business goals</vt:lpstr>
      <vt:lpstr>IT and globalization</vt:lpstr>
      <vt:lpstr>IT and Business Intelligence</vt:lpstr>
      <vt:lpstr>Management Information Systems (MIS)</vt:lpstr>
      <vt:lpstr>Information Systems</vt:lpstr>
      <vt:lpstr>Data versus Information</vt:lpstr>
      <vt:lpstr>Data versus Information (cont.)</vt:lpstr>
      <vt:lpstr>The Value of Information –  Information Quality (IQ)</vt:lpstr>
      <vt:lpstr>Cost of using low quality information</vt:lpstr>
      <vt:lpstr>Benefits of high quality information</vt:lpstr>
      <vt:lpstr>Raw Data Quality: What makes raw data valuable?</vt:lpstr>
      <vt:lpstr>Information System Quality</vt:lpstr>
      <vt:lpstr>Raw data in a spreadsheet</vt:lpstr>
      <vt:lpstr>Raw data transformed into Information</vt:lpstr>
      <vt:lpstr>Technologies &amp; business functions</vt:lpstr>
      <vt:lpstr>Technologies &amp; business functions (cont.)</vt:lpstr>
      <vt:lpstr>Technologies &amp; business functions (cont.)</vt:lpstr>
      <vt:lpstr>Technologies &amp; business functions (cont.)</vt:lpstr>
      <vt:lpstr>Technologies &amp; business functions (cont.)</vt:lpstr>
      <vt:lpstr>Technologies &amp; business functions (cont.)</vt:lpstr>
      <vt:lpstr>Technologies &amp; business functions (cont.)</vt:lpstr>
      <vt:lpstr>Technologies &amp; business functions (cont.)</vt:lpstr>
      <vt:lpstr>SUMMARY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of Information Technologies</dc:title>
  <dc:creator>Abdou Illia</dc:creator>
  <cp:lastModifiedBy>Abdou Illia</cp:lastModifiedBy>
  <cp:revision>72</cp:revision>
  <cp:lastPrinted>2016-01-12T17:15:10Z</cp:lastPrinted>
  <dcterms:created xsi:type="dcterms:W3CDTF">2011-05-18T23:44:37Z</dcterms:created>
  <dcterms:modified xsi:type="dcterms:W3CDTF">2016-08-20T19:28:57Z</dcterms:modified>
</cp:coreProperties>
</file>