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8" r:id="rId3"/>
    <p:sldId id="264" r:id="rId4"/>
    <p:sldId id="266" r:id="rId5"/>
    <p:sldId id="267" r:id="rId6"/>
    <p:sldId id="256" r:id="rId7"/>
    <p:sldId id="259" r:id="rId8"/>
    <p:sldId id="261" r:id="rId9"/>
    <p:sldId id="258" r:id="rId10"/>
    <p:sldId id="257" r:id="rId11"/>
    <p:sldId id="262" r:id="rId12"/>
    <p:sldId id="269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799C4-59B9-4C8A-ACEC-A91410A81A6D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B11F1-9FAE-43FE-AAAE-1C7C5941D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417A-C2CF-461E-8208-D4062305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87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Opportunities in Graduate Education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Peter </a:t>
            </a:r>
            <a:r>
              <a:rPr lang="en-US" dirty="0" smtClean="0">
                <a:solidFill>
                  <a:schemeClr val="tx1"/>
                </a:solidFill>
              </a:rPr>
              <a:t>Ping </a:t>
            </a:r>
            <a:r>
              <a:rPr lang="en-US" dirty="0">
                <a:solidFill>
                  <a:schemeClr val="tx1"/>
                </a:solidFill>
              </a:rPr>
              <a:t>Liu, Ph D, PE, OCP, CQE and CSTM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Professor and Coordinator of Graduate Study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School of </a:t>
            </a:r>
            <a:r>
              <a:rPr lang="en-US" dirty="0" smtClean="0">
                <a:solidFill>
                  <a:schemeClr val="tx1"/>
                </a:solidFill>
              </a:rPr>
              <a:t>Technology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Center for Clean Energy Research and Education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Eastern Illinois University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EAA-1D80-46AE-8665-C66A51EC86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Courses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Science Cluster: 12 hours</a:t>
            </a:r>
            <a:br>
              <a:rPr lang="en-US" dirty="0" smtClean="0"/>
            </a:br>
            <a:r>
              <a:rPr lang="en-US" dirty="0" smtClean="0"/>
              <a:t>Bioenergy and </a:t>
            </a:r>
            <a:r>
              <a:rPr lang="en-US" dirty="0" err="1" smtClean="0"/>
              <a:t>Bioresources</a:t>
            </a:r>
            <a:r>
              <a:rPr lang="en-US" dirty="0" smtClean="0"/>
              <a:t> (Biological Sciences) (3 hours)</a:t>
            </a:r>
            <a:br>
              <a:rPr lang="en-US" dirty="0" smtClean="0"/>
            </a:br>
            <a:r>
              <a:rPr lang="en-US" dirty="0" smtClean="0"/>
              <a:t>Energy Chemistry (Chemistry) (3 hours) </a:t>
            </a:r>
            <a:br>
              <a:rPr lang="en-US" dirty="0" smtClean="0"/>
            </a:br>
            <a:r>
              <a:rPr lang="en-US" dirty="0" smtClean="0"/>
              <a:t>Energy Physics (including geothermal, solar and wind, and energy efficiency) (Physics) (3 hours) </a:t>
            </a:r>
            <a:br>
              <a:rPr lang="en-US" dirty="0" smtClean="0"/>
            </a:br>
            <a:r>
              <a:rPr lang="en-US" dirty="0" smtClean="0"/>
              <a:t>Biomass Gasification  (Technology) (3 hours)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Technology Management Cluster: ( 9 hours)</a:t>
            </a:r>
            <a:br>
              <a:rPr lang="en-US" dirty="0" smtClean="0"/>
            </a:br>
            <a:r>
              <a:rPr lang="en-US" dirty="0" smtClean="0"/>
              <a:t>TEC 5103 Leadership (Technology) (3 hours) </a:t>
            </a:r>
            <a:br>
              <a:rPr lang="en-US" dirty="0" smtClean="0"/>
            </a:br>
            <a:r>
              <a:rPr lang="en-US" dirty="0" smtClean="0"/>
              <a:t>TEC 5133 Quality Management (Technology) (3 hours) </a:t>
            </a:r>
            <a:br>
              <a:rPr lang="en-US" dirty="0" smtClean="0"/>
            </a:br>
            <a:r>
              <a:rPr lang="en-US" dirty="0" smtClean="0"/>
              <a:t>Energy Management (including supply chain) (Business) (3 hours)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Research: TEC 5143 Research (Research Methods from other departments applicable) (3 hours)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Energy and Sustainability Communication (Communication Studies/English) (3 hours)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Energy Economics and Policy (Geology &amp; Geography/Economics/Political Science) (3 hours)</a:t>
            </a:r>
          </a:p>
          <a:p>
            <a:endParaRPr lang="en-US" dirty="0" smtClean="0"/>
          </a:p>
          <a:p>
            <a:r>
              <a:rPr lang="en-US" dirty="0" smtClean="0"/>
              <a:t>Energy Practicum at Renewable Energy Center or Other Energy Facility (3 hours) ) – Graduation Requirement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Energy Research Project (3 hours) – Graduation Requirement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Diverse student body: students come from </a:t>
            </a:r>
            <a:r>
              <a:rPr lang="en-US" dirty="0" err="1" smtClean="0"/>
              <a:t>mutli</a:t>
            </a:r>
            <a:r>
              <a:rPr lang="en-US" dirty="0" smtClean="0"/>
              <a:t>-backgrounds. (No pre-requisites for any course.)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Students will be assigned a home department closest to their undergraduate degrees, unless students choose differently.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Course delivery on a set sequence.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 courses are required for graduation.  Students may start at any point.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Student research adviser: from home department.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Synergy between home degree program and this multi-disciplinary degree program: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courses for this degree may be taken by students of respective home program as either elective or required courses.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 students to complete dual degrees to make them more marketable, either concurrently or sequentially.  (Overlapped courses will double count.)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1935885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Calibri" pitchFamily="34" charset="0"/>
              </a:rPr>
              <a:t>“…The Renewable Energy Center is in operation and a formal grand opening will be held on October 7, 2011. Our efforts in sustainability and faculty leadership in related academic disciplines are leading to a minor,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Calibri" pitchFamily="34" charset="0"/>
              </a:rPr>
              <a:t>master's degree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Calibri" pitchFamily="34" charset="0"/>
              </a:rPr>
              <a:t>,and industry support for research and education.  …”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648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President Bill Perry (August 31, 2011)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EAA-1D80-46AE-8665-C66A51EC86B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PingLiu\pingliu\Proposal\biomass_energy\eiu\center_for_clean_energy\Renewable_Energy_Center\photo_8_31_2011\DSC05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7315200" cy="5486400"/>
          </a:xfrm>
          <a:prstGeom prst="rect">
            <a:avLst/>
          </a:prstGeom>
          <a:noFill/>
        </p:spPr>
      </p:pic>
      <p:pic>
        <p:nvPicPr>
          <p:cNvPr id="1027" name="Picture 3" descr="C:\PingLiu\pingliu\Proposal\biomass_energy\eiu\center_for_clean_energy\Renewable_Energy_Center\photo_8_31_2011\DSC05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52400"/>
            <a:ext cx="9652000" cy="723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609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Renewable Energy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EAA-1D80-46AE-8665-C66A51EC86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47800"/>
            <a:ext cx="70104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A call from President Perry and Provost Lord to integrate students learning with the opportunities brought with the Renewable Energy Center.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399"/>
            <a:ext cx="8229600" cy="24384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Create and provide opportunities for faculty, students and staff engaged in study of clean energy across the whole campus.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EAA-1D80-46AE-8665-C66A51EC86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Center for Clean Energy Research and Education (CENCERE)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9EAA-1D80-46AE-8665-C66A51EC86B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376"/>
            <a:ext cx="9464116" cy="6633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0" y="3048000"/>
            <a:ext cx="1143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Renewable Energy Center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400800" y="2057400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0"/>
            <a:ext cx="1981200" cy="175432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Clean Energy Incubator (including R and D, Training, and space for private companies)</a:t>
            </a:r>
          </a:p>
        </p:txBody>
      </p:sp>
      <p:cxnSp>
        <p:nvCxnSpPr>
          <p:cNvPr id="10" name="Straight Arrow Connector 9"/>
          <p:cNvCxnSpPr>
            <a:stCxn id="8" idx="3"/>
            <a:endCxn id="7" idx="1"/>
          </p:cNvCxnSpPr>
          <p:nvPr/>
        </p:nvCxnSpPr>
        <p:spPr>
          <a:xfrm flipV="1">
            <a:off x="2743200" y="2400300"/>
            <a:ext cx="3657600" cy="863"/>
          </a:xfrm>
          <a:prstGeom prst="straightConnector1">
            <a:avLst/>
          </a:prstGeom>
          <a:ln w="254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1600200"/>
            <a:ext cx="2286000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Energy Crop Plots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0"/>
            <a:ext cx="6400800" cy="923330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Energy Park at EIU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 Engine for Regional Economy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 Gateway to Communities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Center for Clean Energy Research and Education (CENCERE)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Multi-disciplinary Master of Science in Sustainable Energy</a:t>
            </a:r>
            <a:endParaRPr lang="en-US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1600200" y="3124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Program Vision: </a:t>
            </a:r>
            <a:br>
              <a:rPr lang="en-US" sz="2800" dirty="0" smtClean="0"/>
            </a:br>
            <a:r>
              <a:rPr lang="en-US" sz="2800" dirty="0" smtClean="0"/>
              <a:t>Provides Leaders for Energy Industry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1600" dirty="0" smtClean="0"/>
              <a:t>Center for Clean Energy Research and Education (CENCERE)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Multi-disciplinary Master of Science in Sustainable Energy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/>
              <a:t>Provides Leaders for Energy Industry</a:t>
            </a: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334000" y="2057400"/>
            <a:ext cx="1828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10200" y="2819400"/>
            <a:ext cx="215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 Management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371600" y="2057400"/>
            <a:ext cx="1828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0200" y="2971800"/>
            <a:ext cx="1385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Sciences</a:t>
            </a:r>
          </a:p>
        </p:txBody>
      </p:sp>
      <p:cxnSp>
        <p:nvCxnSpPr>
          <p:cNvPr id="38" name="Straight Connector 37"/>
          <p:cNvCxnSpPr>
            <a:stCxn id="23" idx="7"/>
            <a:endCxn id="14" idx="1"/>
          </p:cNvCxnSpPr>
          <p:nvPr/>
        </p:nvCxnSpPr>
        <p:spPr>
          <a:xfrm rot="5400000" flipH="1" flipV="1">
            <a:off x="4267200" y="1024077"/>
            <a:ext cx="1588" cy="2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6"/>
            <a:endCxn id="14" idx="2"/>
          </p:cNvCxnSpPr>
          <p:nvPr/>
        </p:nvCxnSpPr>
        <p:spPr>
          <a:xfrm>
            <a:off x="3200400" y="30861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5"/>
            <a:endCxn id="14" idx="3"/>
          </p:cNvCxnSpPr>
          <p:nvPr/>
        </p:nvCxnSpPr>
        <p:spPr>
          <a:xfrm rot="16200000" flipH="1">
            <a:off x="4267200" y="2478879"/>
            <a:ext cx="1588" cy="266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29000" y="198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429000" y="274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200400" y="3352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Economics and Policy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600200" y="5105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Degree Niche/Nature: </a:t>
            </a:r>
            <a:br>
              <a:rPr lang="en-US" dirty="0" smtClean="0"/>
            </a:br>
            <a:r>
              <a:rPr lang="en-US" dirty="0" smtClean="0"/>
              <a:t>Science-Based, Technology Management Focused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Center for Clean Energy Research and Education (CENCERE)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Multi-disciplinary Master of Science in Sustainable Energy</a:t>
            </a:r>
            <a:endParaRPr lang="en-US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1066800" y="1981200"/>
            <a:ext cx="7010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 Mission and Student Learning Outcome: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Students will have a solid understanding of the sciences and technology related to energy production, conversion, utilization and conservation.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Students will understand the economic, environmental and policy impact of a sustainable energy practice for a sustainable society.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Students will develop the research and communication ability to be effective leaders in the energy industry.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1600" dirty="0" smtClean="0"/>
              <a:t>Center for Clean Energy Research and Education (CENCERE)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Multi-disciplinary Master of Science in Sustainable Energy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/>
              <a:t>Provides Leaders for Energy Industry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3581400" y="2971800"/>
            <a:ext cx="20574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19050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505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CENCERE:</a:t>
            </a:r>
            <a:br>
              <a:rPr lang="en-US" dirty="0" smtClean="0"/>
            </a:br>
            <a:r>
              <a:rPr lang="en-US" dirty="0" smtClean="0"/>
              <a:t>MS in Sustainable Energy</a:t>
            </a:r>
          </a:p>
        </p:txBody>
      </p:sp>
      <p:sp>
        <p:nvSpPr>
          <p:cNvPr id="7" name="Oval 6"/>
          <p:cNvSpPr/>
          <p:nvPr/>
        </p:nvSpPr>
        <p:spPr>
          <a:xfrm>
            <a:off x="6477000" y="19050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3276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33528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5181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3733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Biological Sciences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236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Chemistry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57150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Geology/Geography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3124200" y="14478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236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657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Communication Studies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cxnSp>
        <p:nvCxnSpPr>
          <p:cNvPr id="27" name="Straight Connector 26"/>
          <p:cNvCxnSpPr>
            <a:stCxn id="7" idx="3"/>
          </p:cNvCxnSpPr>
          <p:nvPr/>
        </p:nvCxnSpPr>
        <p:spPr>
          <a:xfrm rot="5400000">
            <a:off x="5829301" y="2743993"/>
            <a:ext cx="570707" cy="1104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3771900" y="28575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67000" y="2895600"/>
            <a:ext cx="990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24200" y="47244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" idx="0"/>
          </p:cNvCxnSpPr>
          <p:nvPr/>
        </p:nvCxnSpPr>
        <p:spPr>
          <a:xfrm rot="5400000">
            <a:off x="4019550" y="4933950"/>
            <a:ext cx="304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1" idx="1"/>
          </p:cNvCxnSpPr>
          <p:nvPr/>
        </p:nvCxnSpPr>
        <p:spPr>
          <a:xfrm flipV="1">
            <a:off x="5638800" y="4026188"/>
            <a:ext cx="990600" cy="88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876800" y="14478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45720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76800" y="52578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05400" y="1905000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324600" y="4800600"/>
            <a:ext cx="12954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8768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57400" y="510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553200" y="5105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Political Science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4933950" y="2762250"/>
            <a:ext cx="3810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40386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10200" y="4572000"/>
            <a:ext cx="990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5029200" y="48768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9/19/2011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417A-C2CF-461E-8208-D40623055C4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Master of Science in Sustainable Energy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370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 Opportunities in Graduate Education</vt:lpstr>
      <vt:lpstr>Slide 2</vt:lpstr>
      <vt:lpstr>A call from President Perry and Provost Lord to integrate students learning with the opportunities brought with the Renewable Energy Center.</vt:lpstr>
      <vt:lpstr>Center for Clean Energy Research and Education (CENCERE)</vt:lpstr>
      <vt:lpstr>Slide 5</vt:lpstr>
      <vt:lpstr>Center for Clean Energy Research and Education (CENCERE) Multi-disciplinary Master of Science in Sustainable Energy</vt:lpstr>
      <vt:lpstr>Center for Clean Energy Research and Education (CENCERE) Multi-disciplinary Master of Science in Sustainable Energy Provides Leaders for Energy Industry</vt:lpstr>
      <vt:lpstr>Center for Clean Energy Research and Education (CENCERE) Multi-disciplinary Master of Science in Sustainable Energy</vt:lpstr>
      <vt:lpstr>Center for Clean Energy Research and Education (CENCERE) Multi-disciplinary Master of Science in Sustainable Energy Provides Leaders for Energy Industry</vt:lpstr>
      <vt:lpstr>Tentative Courses</vt:lpstr>
      <vt:lpstr>Things to Remember</vt:lpstr>
      <vt:lpstr>Slide 12</vt:lpstr>
    </vt:vector>
  </TitlesOfParts>
  <Company>Eastern Illinois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Interdisciplinary Master of Science in Renewable Energy Provides Leaders for Renewable Energy Sector</dc:title>
  <dc:creator>PeterPing</dc:creator>
  <cp:lastModifiedBy>PeterPing</cp:lastModifiedBy>
  <cp:revision>61</cp:revision>
  <dcterms:created xsi:type="dcterms:W3CDTF">2011-04-17T13:17:25Z</dcterms:created>
  <dcterms:modified xsi:type="dcterms:W3CDTF">2011-09-20T11:05:36Z</dcterms:modified>
</cp:coreProperties>
</file>