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4"/>
  </p:notesMasterIdLst>
  <p:sldIdLst>
    <p:sldId id="258" r:id="rId2"/>
    <p:sldId id="280" r:id="rId3"/>
    <p:sldId id="281" r:id="rId4"/>
    <p:sldId id="282" r:id="rId5"/>
    <p:sldId id="296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7" r:id="rId18"/>
    <p:sldId id="259" r:id="rId19"/>
    <p:sldId id="260" r:id="rId20"/>
    <p:sldId id="261" r:id="rId21"/>
    <p:sldId id="279" r:id="rId22"/>
    <p:sldId id="295" r:id="rId23"/>
    <p:sldId id="275" r:id="rId24"/>
    <p:sldId id="276" r:id="rId25"/>
    <p:sldId id="277" r:id="rId26"/>
    <p:sldId id="278" r:id="rId27"/>
    <p:sldId id="273" r:id="rId28"/>
    <p:sldId id="274" r:id="rId29"/>
    <p:sldId id="265" r:id="rId30"/>
    <p:sldId id="268" r:id="rId31"/>
    <p:sldId id="266" r:id="rId32"/>
    <p:sldId id="267" r:id="rId33"/>
    <p:sldId id="270" r:id="rId34"/>
    <p:sldId id="269" r:id="rId35"/>
    <p:sldId id="272" r:id="rId36"/>
    <p:sldId id="263" r:id="rId37"/>
    <p:sldId id="264" r:id="rId38"/>
    <p:sldId id="300" r:id="rId39"/>
    <p:sldId id="271" r:id="rId40"/>
    <p:sldId id="262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A625BE-6728-4747-921D-1131ED27F87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715E37E-F7CE-4E8D-A14F-6B8CE219EFAA}">
      <dgm:prSet custT="1"/>
      <dgm:spPr/>
      <dgm:t>
        <a:bodyPr/>
        <a:lstStyle/>
        <a:p>
          <a:pPr rtl="0"/>
          <a:r>
            <a:rPr lang="en-US" sz="2400" dirty="0" smtClean="0"/>
            <a:t>Thank you</a:t>
          </a:r>
          <a:endParaRPr lang="en-US" sz="2400" dirty="0"/>
        </a:p>
      </dgm:t>
    </dgm:pt>
    <dgm:pt modelId="{D3632483-4B4C-4699-873F-8208432A1F3C}" type="parTrans" cxnId="{76C6D052-7D90-42CA-8FBC-762627217F20}">
      <dgm:prSet/>
      <dgm:spPr/>
      <dgm:t>
        <a:bodyPr/>
        <a:lstStyle/>
        <a:p>
          <a:endParaRPr lang="en-US"/>
        </a:p>
      </dgm:t>
    </dgm:pt>
    <dgm:pt modelId="{949D854D-0C9B-4DD1-BA53-692CEB4D2FE2}" type="sibTrans" cxnId="{76C6D052-7D90-42CA-8FBC-762627217F20}">
      <dgm:prSet/>
      <dgm:spPr/>
      <dgm:t>
        <a:bodyPr/>
        <a:lstStyle/>
        <a:p>
          <a:endParaRPr lang="en-US"/>
        </a:p>
      </dgm:t>
    </dgm:pt>
    <dgm:pt modelId="{9F0995B5-B78C-4D33-9740-053BA3A483A1}" type="pres">
      <dgm:prSet presAssocID="{75A625BE-6728-4747-921D-1131ED27F8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4447480-533B-4281-AF38-47F0EB8A0AE7}" type="pres">
      <dgm:prSet presAssocID="{3715E37E-F7CE-4E8D-A14F-6B8CE219EFAA}" presName="hierRoot1" presStyleCnt="0"/>
      <dgm:spPr/>
    </dgm:pt>
    <dgm:pt modelId="{6D7B8051-6EB0-4463-BE3F-4C847FABC0C4}" type="pres">
      <dgm:prSet presAssocID="{3715E37E-F7CE-4E8D-A14F-6B8CE219EFAA}" presName="composite" presStyleCnt="0"/>
      <dgm:spPr/>
    </dgm:pt>
    <dgm:pt modelId="{24BCA379-E7F4-4025-AAF9-2FD531E2EA9D}" type="pres">
      <dgm:prSet presAssocID="{3715E37E-F7CE-4E8D-A14F-6B8CE219EFAA}" presName="background" presStyleLbl="node0" presStyleIdx="0" presStyleCnt="1"/>
      <dgm:spPr/>
    </dgm:pt>
    <dgm:pt modelId="{C7E56D9E-4702-4F3A-8FE4-75D83C662DC5}" type="pres">
      <dgm:prSet presAssocID="{3715E37E-F7CE-4E8D-A14F-6B8CE219EFAA}" presName="text" presStyleLbl="fgAcc0" presStyleIdx="0" presStyleCnt="1" custLinFactY="66253" custLinFactNeighborX="59333" custLinFactNeighborY="100000">
        <dgm:presLayoutVars>
          <dgm:chPref val="3"/>
        </dgm:presLayoutVars>
      </dgm:prSet>
      <dgm:spPr/>
    </dgm:pt>
    <dgm:pt modelId="{21EF0A77-627D-4FDF-8249-B419D8C24883}" type="pres">
      <dgm:prSet presAssocID="{3715E37E-F7CE-4E8D-A14F-6B8CE219EFAA}" presName="hierChild2" presStyleCnt="0"/>
      <dgm:spPr/>
    </dgm:pt>
  </dgm:ptLst>
  <dgm:cxnLst>
    <dgm:cxn modelId="{6720A8D3-163F-4207-A39F-86055A2DDCDF}" type="presOf" srcId="{3715E37E-F7CE-4E8D-A14F-6B8CE219EFAA}" destId="{C7E56D9E-4702-4F3A-8FE4-75D83C662DC5}" srcOrd="0" destOrd="0" presId="urn:microsoft.com/office/officeart/2005/8/layout/hierarchy1"/>
    <dgm:cxn modelId="{76C6D052-7D90-42CA-8FBC-762627217F20}" srcId="{75A625BE-6728-4747-921D-1131ED27F875}" destId="{3715E37E-F7CE-4E8D-A14F-6B8CE219EFAA}" srcOrd="0" destOrd="0" parTransId="{D3632483-4B4C-4699-873F-8208432A1F3C}" sibTransId="{949D854D-0C9B-4DD1-BA53-692CEB4D2FE2}"/>
    <dgm:cxn modelId="{CDCD51BF-AC71-4AC0-AD31-DDC893089ADD}" type="presOf" srcId="{75A625BE-6728-4747-921D-1131ED27F875}" destId="{9F0995B5-B78C-4D33-9740-053BA3A483A1}" srcOrd="0" destOrd="0" presId="urn:microsoft.com/office/officeart/2005/8/layout/hierarchy1"/>
    <dgm:cxn modelId="{518A94D0-70CD-4C19-ADEC-B81165E2D55D}" type="presParOf" srcId="{9F0995B5-B78C-4D33-9740-053BA3A483A1}" destId="{54447480-533B-4281-AF38-47F0EB8A0AE7}" srcOrd="0" destOrd="0" presId="urn:microsoft.com/office/officeart/2005/8/layout/hierarchy1"/>
    <dgm:cxn modelId="{432A3C8C-4BB8-495F-8EFD-B62D0CEE9680}" type="presParOf" srcId="{54447480-533B-4281-AF38-47F0EB8A0AE7}" destId="{6D7B8051-6EB0-4463-BE3F-4C847FABC0C4}" srcOrd="0" destOrd="0" presId="urn:microsoft.com/office/officeart/2005/8/layout/hierarchy1"/>
    <dgm:cxn modelId="{77591A45-120B-4AD3-9355-680DDAF98F98}" type="presParOf" srcId="{6D7B8051-6EB0-4463-BE3F-4C847FABC0C4}" destId="{24BCA379-E7F4-4025-AAF9-2FD531E2EA9D}" srcOrd="0" destOrd="0" presId="urn:microsoft.com/office/officeart/2005/8/layout/hierarchy1"/>
    <dgm:cxn modelId="{59185936-F569-485B-9D85-B05F9D7593FC}" type="presParOf" srcId="{6D7B8051-6EB0-4463-BE3F-4C847FABC0C4}" destId="{C7E56D9E-4702-4F3A-8FE4-75D83C662DC5}" srcOrd="1" destOrd="0" presId="urn:microsoft.com/office/officeart/2005/8/layout/hierarchy1"/>
    <dgm:cxn modelId="{E517BF6D-FE24-4B01-8489-8E35F98E3660}" type="presParOf" srcId="{54447480-533B-4281-AF38-47F0EB8A0AE7}" destId="{21EF0A77-627D-4FDF-8249-B419D8C24883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F5ECF-8727-4D51-9009-8AB9CBF4DA63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F07DD-ACE4-4128-BA1F-A458EC1097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F07DD-ACE4-4128-BA1F-A458EC109707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886444-C846-40C6-A0BB-20838FAF6640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5F0D9B-0E33-4867-9FD7-D92876A0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6444-C846-40C6-A0BB-20838FAF6640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0D9B-0E33-4867-9FD7-D92876A0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6444-C846-40C6-A0BB-20838FAF6640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0D9B-0E33-4867-9FD7-D92876A0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886444-C846-40C6-A0BB-20838FAF6640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5F0D9B-0E33-4867-9FD7-D92876A06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886444-C846-40C6-A0BB-20838FAF6640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5F0D9B-0E33-4867-9FD7-D92876A0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6444-C846-40C6-A0BB-20838FAF6640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0D9B-0E33-4867-9FD7-D92876A06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6444-C846-40C6-A0BB-20838FAF6640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0D9B-0E33-4867-9FD7-D92876A06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886444-C846-40C6-A0BB-20838FAF6640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5F0D9B-0E33-4867-9FD7-D92876A06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6444-C846-40C6-A0BB-20838FAF6640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F0D9B-0E33-4867-9FD7-D92876A0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886444-C846-40C6-A0BB-20838FAF6640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5F0D9B-0E33-4867-9FD7-D92876A06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886444-C846-40C6-A0BB-20838FAF6640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5F0D9B-0E33-4867-9FD7-D92876A06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886444-C846-40C6-A0BB-20838FAF6640}" type="datetimeFigureOut">
              <a:rPr lang="en-US" smtClean="0"/>
              <a:pPr/>
              <a:t>10/14/2009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5F0D9B-0E33-4867-9FD7-D92876A06B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Lm8d05D0zI&amp;feature=relate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4qkQbR3dHEU&amp;NR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UrgOkSFD78&amp;feature=related" TargetMode="External"/><Relationship Id="rId2" Type="http://schemas.openxmlformats.org/officeDocument/2006/relationships/hyperlink" Target="http://www.youtube.com/watch?v=4rTcUO4IeNg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lwPdQehYXZA&amp;feature=related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7526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1"/>
                </a:solidFill>
              </a:rPr>
              <a:t>Education and training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572000"/>
            <a:ext cx="6172200" cy="13716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>
                <a:solidFill>
                  <a:schemeClr val="accent1"/>
                </a:solidFill>
              </a:rPr>
              <a:t>By </a:t>
            </a:r>
          </a:p>
          <a:p>
            <a:pPr algn="r"/>
            <a:r>
              <a:rPr lang="en-US" sz="2000" dirty="0" smtClean="0">
                <a:solidFill>
                  <a:schemeClr val="accent1"/>
                </a:solidFill>
              </a:rPr>
              <a:t>Sri Kalynan Manam</a:t>
            </a:r>
          </a:p>
          <a:p>
            <a:pPr algn="r"/>
            <a:r>
              <a:rPr lang="en-US" sz="2000" dirty="0" smtClean="0">
                <a:solidFill>
                  <a:schemeClr val="accent1"/>
                </a:solidFill>
              </a:rPr>
              <a:t>Lakshmi Neelesh Nimmagadda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www.youtube.com/watch?v=kLm8d05D0zI&amp;feature=related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Attitudes Toward TRAINING IN United States and Other Countries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The rationale for training can be found in the following factors:</a:t>
            </a:r>
          </a:p>
          <a:p>
            <a:pPr lvl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3200" dirty="0" smtClean="0"/>
              <a:t>Quality of the existing labor pool</a:t>
            </a:r>
          </a:p>
          <a:p>
            <a:pPr lvl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3200" dirty="0" smtClean="0"/>
              <a:t>Global competition</a:t>
            </a:r>
          </a:p>
          <a:p>
            <a:pPr lvl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3200" dirty="0" smtClean="0"/>
              <a:t>Rapid and continual change</a:t>
            </a:r>
          </a:p>
          <a:p>
            <a:pPr lvl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3200" dirty="0" smtClean="0"/>
              <a:t>Technology transfer problems</a:t>
            </a:r>
          </a:p>
          <a:p>
            <a:pPr lvl="1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3200" dirty="0" smtClean="0"/>
              <a:t>Changing demographics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CULTURE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www.youtube.com/watch?v=4qkQbR3dHEU&amp;NR=1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needs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 Training  Needs </a:t>
            </a:r>
          </a:p>
          <a:p>
            <a:endParaRPr lang="en-US" dirty="0" smtClean="0"/>
          </a:p>
          <a:p>
            <a:r>
              <a:rPr lang="en-US" dirty="0" smtClean="0"/>
              <a:t>Converting Training Needs to Training Objectives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 TRAINING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approaches</a:t>
            </a:r>
          </a:p>
          <a:p>
            <a:r>
              <a:rPr lang="en-US" dirty="0" smtClean="0"/>
              <a:t> External approaches</a:t>
            </a:r>
          </a:p>
          <a:p>
            <a:r>
              <a:rPr lang="en-US" dirty="0" smtClean="0"/>
              <a:t>Evaluating approaches</a:t>
            </a:r>
          </a:p>
          <a:p>
            <a:r>
              <a:rPr lang="en-US" dirty="0" smtClean="0"/>
              <a:t>Partnership approaches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Evaluating training begins with a clear statement of purpose.  With a statement of purpose drafted, the next step is to ask the following questions:</a:t>
            </a:r>
          </a:p>
          <a:p>
            <a:pPr lvl="1">
              <a:lnSpc>
                <a:spcPct val="120000"/>
              </a:lnSpc>
              <a:buSzTx/>
              <a:buFont typeface="Wingdings" pitchFamily="2" charset="2"/>
              <a:buChar char="§"/>
            </a:pPr>
            <a:r>
              <a:rPr lang="en-US" dirty="0" smtClean="0"/>
              <a:t>Was the training valid?</a:t>
            </a:r>
          </a:p>
          <a:p>
            <a:pPr lvl="1">
              <a:lnSpc>
                <a:spcPct val="120000"/>
              </a:lnSpc>
              <a:buSzTx/>
              <a:buFont typeface="Wingdings" pitchFamily="2" charset="2"/>
              <a:buChar char="§"/>
            </a:pPr>
            <a:r>
              <a:rPr lang="en-US" dirty="0" smtClean="0"/>
              <a:t>Did the employees learn?</a:t>
            </a:r>
          </a:p>
          <a:p>
            <a:pPr lvl="1">
              <a:lnSpc>
                <a:spcPct val="120000"/>
              </a:lnSpc>
              <a:buSzTx/>
              <a:buFont typeface="Wingdings" pitchFamily="2" charset="2"/>
              <a:buChar char="§"/>
            </a:pPr>
            <a:r>
              <a:rPr lang="en-US" dirty="0" smtClean="0"/>
              <a:t>Has the training made a difference?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Managers as Trainers and trainees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Knowledge</a:t>
            </a:r>
          </a:p>
          <a:p>
            <a:r>
              <a:rPr lang="en-US" dirty="0" smtClean="0"/>
              <a:t>Willingness to teach</a:t>
            </a:r>
          </a:p>
          <a:p>
            <a:r>
              <a:rPr lang="en-US" dirty="0" smtClean="0"/>
              <a:t>Positive helpful</a:t>
            </a:r>
          </a:p>
          <a:p>
            <a:r>
              <a:rPr lang="en-US" dirty="0" smtClean="0"/>
              <a:t>Cooperative attitude</a:t>
            </a:r>
          </a:p>
          <a:p>
            <a:r>
              <a:rPr lang="en-US" dirty="0" smtClean="0"/>
              <a:t>Leadership abilities</a:t>
            </a:r>
          </a:p>
          <a:p>
            <a:r>
              <a:rPr lang="en-US" dirty="0" smtClean="0"/>
              <a:t>Professional attitude and approach</a:t>
            </a:r>
          </a:p>
          <a:p>
            <a:r>
              <a:rPr lang="en-US" dirty="0" smtClean="0"/>
              <a:t>Exemplary behavior that sets positive example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Peoples learns best when they ready to learn</a:t>
            </a:r>
          </a:p>
          <a:p>
            <a:r>
              <a:rPr lang="en-US" dirty="0" smtClean="0"/>
              <a:t>People learn more easily when what they are learning can be related to some thing they already know</a:t>
            </a:r>
          </a:p>
          <a:p>
            <a:r>
              <a:rPr lang="en-US" dirty="0" smtClean="0"/>
              <a:t>People learns best in step by step manner</a:t>
            </a:r>
          </a:p>
          <a:p>
            <a:r>
              <a:rPr lang="en-US" dirty="0" smtClean="0"/>
              <a:t>People learning by doing</a:t>
            </a:r>
          </a:p>
          <a:p>
            <a:r>
              <a:rPr lang="en-US" dirty="0" smtClean="0"/>
              <a:t>The more often people use what they are learning, the better they will remember and understand it.</a:t>
            </a:r>
          </a:p>
          <a:p>
            <a:r>
              <a:rPr lang="en-US" dirty="0" smtClean="0"/>
              <a:t>Success in learning tends to stimulate additional learning </a:t>
            </a:r>
          </a:p>
          <a:p>
            <a:r>
              <a:rPr lang="en-US" dirty="0" smtClean="0"/>
              <a:t>People need immediate and continual feedback to know if they have learned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Education and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MAJOR TOPICS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Overview of Education, Training, and Learning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Rationale for Training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Training Needs Assessment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Providing Training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Evaluating Training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Managers as Trainers and Trainees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Workforce Literacy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Four-step teaching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</a:p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Application</a:t>
            </a:r>
          </a:p>
          <a:p>
            <a:r>
              <a:rPr lang="en-US" dirty="0" smtClean="0"/>
              <a:t>Evaluation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Managers as trainees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Quality basics</a:t>
            </a:r>
          </a:p>
          <a:p>
            <a:r>
              <a:rPr lang="en-US" dirty="0" smtClean="0"/>
              <a:t>Strategic quality management</a:t>
            </a:r>
          </a:p>
          <a:p>
            <a:r>
              <a:rPr lang="en-US" dirty="0" smtClean="0"/>
              <a:t>Quality planning</a:t>
            </a:r>
          </a:p>
          <a:p>
            <a:r>
              <a:rPr lang="en-US" dirty="0" smtClean="0"/>
              <a:t>Quality improvement</a:t>
            </a:r>
          </a:p>
          <a:p>
            <a:r>
              <a:rPr lang="en-US" dirty="0" smtClean="0"/>
              <a:t>Quality control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Managers prefers training sessions that enroll only managers</a:t>
            </a:r>
          </a:p>
          <a:p>
            <a:r>
              <a:rPr lang="en-US" dirty="0" smtClean="0"/>
              <a:t>Managers are uncomfortable bring trained by subordinates</a:t>
            </a:r>
          </a:p>
          <a:p>
            <a:r>
              <a:rPr lang="en-US" dirty="0" smtClean="0"/>
              <a:t>Managers prefer to be trained by well-known outsiders</a:t>
            </a:r>
          </a:p>
          <a:p>
            <a:r>
              <a:rPr lang="en-US" dirty="0" smtClean="0"/>
              <a:t>Managers enjoy learning of the experiences of other managers from well-managed companies</a:t>
            </a:r>
          </a:p>
          <a:p>
            <a:r>
              <a:rPr lang="en-US" dirty="0" smtClean="0"/>
              <a:t>Managers prefer off-site training</a:t>
            </a:r>
          </a:p>
          <a:p>
            <a:r>
              <a:rPr lang="en-US" dirty="0" smtClean="0"/>
              <a:t>Managers enjoy visiting companies that have reputations for excellence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force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Basic skill requirements are being increased by technological advances and the need to compete in international market place</a:t>
            </a:r>
          </a:p>
          <a:p>
            <a:r>
              <a:rPr lang="en-US" dirty="0" smtClean="0"/>
              <a:t>Broader definition of literacy go beyond just reading and writing to include speaking listening and mathematics</a:t>
            </a:r>
          </a:p>
          <a:p>
            <a:r>
              <a:rPr lang="en-US" dirty="0" smtClean="0"/>
              <a:t>Old views of what constitutes literacy no longer apply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illiteracy on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Difficult in filling high skill jobs</a:t>
            </a:r>
          </a:p>
          <a:p>
            <a:r>
              <a:rPr lang="en-US" dirty="0" smtClean="0"/>
              <a:t>Lower levels of productivity and as a result a lower level of competitiveness</a:t>
            </a:r>
          </a:p>
          <a:p>
            <a:r>
              <a:rPr lang="en-US" dirty="0" smtClean="0"/>
              <a:t>Higher level waste</a:t>
            </a:r>
          </a:p>
          <a:p>
            <a:r>
              <a:rPr lang="en-US" dirty="0" smtClean="0"/>
              <a:t>Higher potential for damage to sophisticated technological systems</a:t>
            </a:r>
          </a:p>
          <a:p>
            <a:r>
              <a:rPr lang="en-US" dirty="0" smtClean="0"/>
              <a:t>Greater number of dissatisfied employees in workplace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industries can </a:t>
            </a:r>
            <a:r>
              <a:rPr lang="en-US" dirty="0" smtClean="0"/>
              <a:t>do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Learn to make a schedule and stick to it</a:t>
            </a:r>
          </a:p>
          <a:p>
            <a:r>
              <a:rPr lang="en-US" dirty="0" smtClean="0"/>
              <a:t>Have a special place to study</a:t>
            </a:r>
          </a:p>
          <a:p>
            <a:r>
              <a:rPr lang="en-US" dirty="0" smtClean="0"/>
              <a:t>Listen and take notes</a:t>
            </a:r>
          </a:p>
          <a:p>
            <a:r>
              <a:rPr lang="en-US" dirty="0" smtClean="0"/>
              <a:t>Read assertively</a:t>
            </a:r>
          </a:p>
          <a:p>
            <a:r>
              <a:rPr lang="en-US" dirty="0" smtClean="0"/>
              <a:t>Study regularly instead of cramming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training fail at any moment…?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so what is the reason…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 training fail at some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Lack of participation in planning by management</a:t>
            </a:r>
          </a:p>
          <a:p>
            <a:r>
              <a:rPr lang="en-US" dirty="0" smtClean="0"/>
              <a:t>To narrow in 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training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Quality planning training</a:t>
            </a:r>
          </a:p>
          <a:p>
            <a:r>
              <a:rPr lang="en-US" dirty="0" smtClean="0"/>
              <a:t>Quality control training</a:t>
            </a:r>
          </a:p>
          <a:p>
            <a:r>
              <a:rPr lang="en-US" dirty="0" smtClean="0"/>
              <a:t>Quality improvement training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Learning</a:t>
            </a:r>
          </a:p>
          <a:p>
            <a:r>
              <a:rPr lang="en-US" dirty="0" smtClean="0"/>
              <a:t>Why Training Sometimes Fails</a:t>
            </a:r>
          </a:p>
          <a:p>
            <a:r>
              <a:rPr lang="en-US" dirty="0" smtClean="0"/>
              <a:t>Quality Training Curriculum</a:t>
            </a:r>
          </a:p>
          <a:p>
            <a:r>
              <a:rPr lang="en-US" dirty="0" smtClean="0"/>
              <a:t>Orientation Training</a:t>
            </a:r>
          </a:p>
          <a:p>
            <a:r>
              <a:rPr lang="en-US" dirty="0" smtClean="0"/>
              <a:t>Customer Training</a:t>
            </a:r>
          </a:p>
          <a:p>
            <a:r>
              <a:rPr lang="en-US" dirty="0" smtClean="0"/>
              <a:t>Ethics Training</a:t>
            </a:r>
          </a:p>
          <a:p>
            <a:r>
              <a:rPr lang="en-US" dirty="0" smtClean="0"/>
              <a:t>Making E-Learning Work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planning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Strategic management for quality</a:t>
            </a:r>
          </a:p>
          <a:p>
            <a:r>
              <a:rPr lang="en-US" dirty="0" smtClean="0"/>
              <a:t>Quality policies and their deployment</a:t>
            </a:r>
          </a:p>
          <a:p>
            <a:r>
              <a:rPr lang="en-US" dirty="0" smtClean="0"/>
              <a:t>Strategic quality and their deployment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Juran</a:t>
            </a:r>
            <a:r>
              <a:rPr lang="en-US" dirty="0" smtClean="0"/>
              <a:t> </a:t>
            </a:r>
            <a:r>
              <a:rPr lang="en-US" dirty="0" err="1" smtClean="0"/>
              <a:t>Triology</a:t>
            </a:r>
            <a:endParaRPr lang="en-US" dirty="0" smtClean="0"/>
          </a:p>
          <a:p>
            <a:r>
              <a:rPr lang="en-US" dirty="0" smtClean="0"/>
              <a:t>Big Q little Q</a:t>
            </a:r>
          </a:p>
          <a:p>
            <a:r>
              <a:rPr lang="en-US" dirty="0" smtClean="0"/>
              <a:t>Triple role concept</a:t>
            </a:r>
          </a:p>
          <a:p>
            <a:r>
              <a:rPr lang="en-US" dirty="0" smtClean="0"/>
              <a:t>Quality planning road map</a:t>
            </a:r>
          </a:p>
          <a:p>
            <a:r>
              <a:rPr lang="en-US" dirty="0" smtClean="0"/>
              <a:t>Internal external customers</a:t>
            </a:r>
          </a:p>
          <a:p>
            <a:r>
              <a:rPr lang="en-US" dirty="0" smtClean="0"/>
              <a:t>How to identify customers</a:t>
            </a:r>
          </a:p>
          <a:p>
            <a:r>
              <a:rPr lang="en-US" dirty="0" smtClean="0"/>
              <a:t>Planning micro process</a:t>
            </a:r>
          </a:p>
          <a:p>
            <a:r>
              <a:rPr lang="en-US" dirty="0" smtClean="0"/>
              <a:t>Planning macro process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planning training</a:t>
            </a:r>
            <a:br>
              <a:rPr lang="en-US" dirty="0" smtClean="0"/>
            </a:br>
            <a:r>
              <a:rPr lang="en-US" dirty="0" smtClean="0"/>
              <a:t>                                                </a:t>
            </a:r>
            <a:r>
              <a:rPr lang="en-US" dirty="0" err="1" smtClean="0"/>
              <a:t>condt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Product design</a:t>
            </a:r>
          </a:p>
          <a:p>
            <a:r>
              <a:rPr lang="en-US" dirty="0" smtClean="0"/>
              <a:t>Planning for process control</a:t>
            </a:r>
          </a:p>
          <a:p>
            <a:r>
              <a:rPr lang="en-US" dirty="0" smtClean="0"/>
              <a:t>Transfer to operations</a:t>
            </a:r>
          </a:p>
          <a:p>
            <a:r>
              <a:rPr lang="en-US" dirty="0" smtClean="0"/>
              <a:t>Santayana review</a:t>
            </a:r>
          </a:p>
          <a:p>
            <a:r>
              <a:rPr lang="en-US" dirty="0" smtClean="0"/>
              <a:t>Planning tools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Strategic management for quality</a:t>
            </a:r>
          </a:p>
          <a:p>
            <a:r>
              <a:rPr lang="en-US" dirty="0" smtClean="0"/>
              <a:t>The feedback loop in quality control</a:t>
            </a:r>
          </a:p>
          <a:p>
            <a:r>
              <a:rPr lang="en-US" dirty="0" smtClean="0"/>
              <a:t>Controllability</a:t>
            </a:r>
          </a:p>
          <a:p>
            <a:r>
              <a:rPr lang="en-US" dirty="0" smtClean="0"/>
              <a:t>Planning for control</a:t>
            </a:r>
          </a:p>
          <a:p>
            <a:r>
              <a:rPr lang="en-US" dirty="0" smtClean="0"/>
              <a:t>Control subjects</a:t>
            </a:r>
          </a:p>
          <a:p>
            <a:r>
              <a:rPr lang="en-US" dirty="0" smtClean="0"/>
              <a:t>Responsibilities for control</a:t>
            </a:r>
          </a:p>
          <a:p>
            <a:r>
              <a:rPr lang="en-US" dirty="0" smtClean="0"/>
              <a:t>How to evaluate performance</a:t>
            </a:r>
          </a:p>
          <a:p>
            <a:r>
              <a:rPr lang="en-US" dirty="0" smtClean="0"/>
              <a:t>Interpretation of statistical and economic data for significance</a:t>
            </a:r>
          </a:p>
          <a:p>
            <a:r>
              <a:rPr lang="en-US" dirty="0" smtClean="0"/>
              <a:t>Decision making</a:t>
            </a:r>
          </a:p>
          <a:p>
            <a:r>
              <a:rPr lang="en-US" dirty="0" smtClean="0"/>
              <a:t>Corrective action</a:t>
            </a:r>
          </a:p>
          <a:p>
            <a:r>
              <a:rPr lang="en-US" dirty="0" smtClean="0"/>
              <a:t>Quality assurance audits</a:t>
            </a:r>
          </a:p>
          <a:p>
            <a:r>
              <a:rPr lang="en-US" dirty="0" smtClean="0"/>
              <a:t>Control tools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Insufficient information</a:t>
            </a:r>
          </a:p>
          <a:p>
            <a:r>
              <a:rPr lang="en-US" dirty="0" smtClean="0"/>
              <a:t>Too much information</a:t>
            </a:r>
          </a:p>
          <a:p>
            <a:r>
              <a:rPr lang="en-US" dirty="0" smtClean="0"/>
              <a:t>Conflicting information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improvement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Strategic management for quality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Juran</a:t>
            </a:r>
            <a:r>
              <a:rPr lang="en-US" dirty="0" smtClean="0"/>
              <a:t> </a:t>
            </a:r>
            <a:r>
              <a:rPr lang="en-US" dirty="0" err="1" smtClean="0"/>
              <a:t>Triology</a:t>
            </a:r>
            <a:endParaRPr lang="en-US" dirty="0" smtClean="0"/>
          </a:p>
          <a:p>
            <a:r>
              <a:rPr lang="en-US" dirty="0" smtClean="0"/>
              <a:t>Quality control and its responsibilities</a:t>
            </a:r>
          </a:p>
          <a:p>
            <a:r>
              <a:rPr lang="en-US" dirty="0" smtClean="0"/>
              <a:t>Cost of poor quality: how to estimate it</a:t>
            </a:r>
          </a:p>
          <a:p>
            <a:r>
              <a:rPr lang="en-US" dirty="0" smtClean="0"/>
              <a:t>Project-by-project concept</a:t>
            </a:r>
          </a:p>
          <a:p>
            <a:r>
              <a:rPr lang="en-US" dirty="0" smtClean="0"/>
              <a:t>Estimating return on investment</a:t>
            </a:r>
          </a:p>
          <a:p>
            <a:r>
              <a:rPr lang="en-US" dirty="0" smtClean="0"/>
              <a:t>Nominating, screening and selecting projects</a:t>
            </a:r>
          </a:p>
          <a:p>
            <a:r>
              <a:rPr lang="en-US" dirty="0" smtClean="0"/>
              <a:t>Infrastructure for quality improvement</a:t>
            </a:r>
          </a:p>
          <a:p>
            <a:r>
              <a:rPr lang="en-US" dirty="0" smtClean="0"/>
              <a:t>Macro process improvement</a:t>
            </a:r>
          </a:p>
          <a:p>
            <a:r>
              <a:rPr lang="en-US" dirty="0" smtClean="0"/>
              <a:t>Diagnostic journey</a:t>
            </a:r>
          </a:p>
          <a:p>
            <a:r>
              <a:rPr lang="en-US" dirty="0" smtClean="0"/>
              <a:t>Remedial journey</a:t>
            </a:r>
          </a:p>
          <a:p>
            <a:r>
              <a:rPr lang="en-US" dirty="0" smtClean="0"/>
              <a:t>Progress review</a:t>
            </a:r>
          </a:p>
          <a:p>
            <a:r>
              <a:rPr lang="en-US" dirty="0" smtClean="0"/>
              <a:t>Using recognition and reward to motivate</a:t>
            </a:r>
          </a:p>
          <a:p>
            <a:r>
              <a:rPr lang="en-US" dirty="0" smtClean="0"/>
              <a:t>Quality improvement tools ant </a:t>
            </a:r>
            <a:r>
              <a:rPr lang="en-US" dirty="0" err="1" smtClean="0"/>
              <a:t>tecniques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www.youtube.com/watch?v=4rTcUO4IeNg&amp;feature=related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www.youtube.com/watch?v=FUrgOkSFD78&amp;feature=related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www.youtube.com/watch?v=lwPdQehYXZA&amp;feature=related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Drugs and alcohol abuse</a:t>
            </a:r>
          </a:p>
          <a:p>
            <a:r>
              <a:rPr lang="en-US" dirty="0" smtClean="0"/>
              <a:t>Employee theft</a:t>
            </a:r>
          </a:p>
          <a:p>
            <a:r>
              <a:rPr lang="en-US" dirty="0" smtClean="0"/>
              <a:t>Conflicts of interest</a:t>
            </a:r>
          </a:p>
          <a:p>
            <a:r>
              <a:rPr lang="en-US" dirty="0" smtClean="0"/>
              <a:t>Sexual harassment</a:t>
            </a:r>
          </a:p>
          <a:p>
            <a:r>
              <a:rPr lang="en-US" dirty="0" smtClean="0"/>
              <a:t>Corporate social responsibility</a:t>
            </a:r>
          </a:p>
          <a:p>
            <a:r>
              <a:rPr lang="en-US" dirty="0" smtClean="0"/>
              <a:t>Quality control</a:t>
            </a:r>
          </a:p>
          <a:p>
            <a:r>
              <a:rPr lang="en-US" dirty="0" smtClean="0"/>
              <a:t>Abuse of expense accounts</a:t>
            </a:r>
          </a:p>
          <a:p>
            <a:r>
              <a:rPr lang="en-US" dirty="0" smtClean="0"/>
              <a:t>Misuse of company property</a:t>
            </a:r>
          </a:p>
          <a:p>
            <a:r>
              <a:rPr lang="en-US" dirty="0" smtClean="0"/>
              <a:t>Environmental pollution</a:t>
            </a:r>
          </a:p>
          <a:p>
            <a:r>
              <a:rPr lang="en-US" dirty="0" smtClean="0"/>
              <a:t>Methods of gathering competitors information</a:t>
            </a:r>
          </a:p>
          <a:p>
            <a:r>
              <a:rPr lang="en-US" dirty="0" smtClean="0"/>
              <a:t>Inaccuracy of books and records</a:t>
            </a:r>
          </a:p>
          <a:p>
            <a:r>
              <a:rPr lang="en-US" dirty="0" smtClean="0"/>
              <a:t>Receiving excessive gifts and entertainment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training       </a:t>
            </a:r>
            <a:br>
              <a:rPr lang="en-US" dirty="0" smtClean="0"/>
            </a:br>
            <a:r>
              <a:rPr lang="en-US" dirty="0" smtClean="0"/>
              <a:t>                             </a:t>
            </a:r>
            <a:r>
              <a:rPr lang="en-US" dirty="0" err="1" smtClean="0"/>
              <a:t>condt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False or misleading advertising </a:t>
            </a:r>
          </a:p>
          <a:p>
            <a:r>
              <a:rPr lang="en-US" dirty="0" smtClean="0"/>
              <a:t>Giving excessive gifts and entertainment</a:t>
            </a:r>
          </a:p>
          <a:p>
            <a:r>
              <a:rPr lang="en-US" dirty="0" smtClean="0"/>
              <a:t>Kickbacks</a:t>
            </a:r>
          </a:p>
          <a:p>
            <a:r>
              <a:rPr lang="en-US" dirty="0" smtClean="0"/>
              <a:t>Insider trading</a:t>
            </a:r>
          </a:p>
          <a:p>
            <a:r>
              <a:rPr lang="en-US" dirty="0" smtClean="0"/>
              <a:t>Antitrust issues</a:t>
            </a:r>
          </a:p>
          <a:p>
            <a:r>
              <a:rPr lang="en-US" dirty="0" smtClean="0"/>
              <a:t>Bribery</a:t>
            </a:r>
          </a:p>
          <a:p>
            <a:r>
              <a:rPr lang="en-US" dirty="0" smtClean="0"/>
              <a:t>Political contribution and activities</a:t>
            </a:r>
          </a:p>
          <a:p>
            <a:r>
              <a:rPr lang="en-US" dirty="0" smtClean="0"/>
              <a:t>Improper relation with local state and federal government officials</a:t>
            </a:r>
          </a:p>
          <a:p>
            <a:r>
              <a:rPr lang="en-US" dirty="0" smtClean="0"/>
              <a:t>Inaccurate time charging to government and private entities</a:t>
            </a:r>
          </a:p>
          <a:p>
            <a:r>
              <a:rPr lang="en-US" dirty="0" smtClean="0"/>
              <a:t>Improper relation with foreign officials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Insufficient information</a:t>
            </a:r>
          </a:p>
          <a:p>
            <a:r>
              <a:rPr lang="en-US" dirty="0" smtClean="0"/>
              <a:t>Too much information</a:t>
            </a:r>
          </a:p>
          <a:p>
            <a:r>
              <a:rPr lang="en-US" dirty="0" smtClean="0"/>
              <a:t>Conflicting information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training</a:t>
            </a:r>
            <a:br>
              <a:rPr lang="en-US" dirty="0" smtClean="0"/>
            </a:br>
            <a:r>
              <a:rPr lang="en-US" dirty="0" smtClean="0"/>
              <a:t>                                       </a:t>
            </a:r>
            <a:r>
              <a:rPr lang="en-US" dirty="0" err="1" smtClean="0"/>
              <a:t>condt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Base orientation topics on a needs assessment</a:t>
            </a:r>
          </a:p>
          <a:p>
            <a:r>
              <a:rPr lang="en-US" dirty="0" smtClean="0"/>
              <a:t>Establish an organizing framework</a:t>
            </a:r>
          </a:p>
          <a:p>
            <a:r>
              <a:rPr lang="en-US" dirty="0" smtClean="0"/>
              <a:t>Establish learner control</a:t>
            </a:r>
          </a:p>
          <a:p>
            <a:r>
              <a:rPr lang="en-US" dirty="0" smtClean="0"/>
              <a:t>Make orientation process</a:t>
            </a:r>
          </a:p>
          <a:p>
            <a:r>
              <a:rPr lang="en-US" dirty="0" smtClean="0"/>
              <a:t>Allow people and personalities to emerge</a:t>
            </a:r>
          </a:p>
          <a:p>
            <a:r>
              <a:rPr lang="en-US" dirty="0" smtClean="0"/>
              <a:t>Reflect the organization </a:t>
            </a:r>
          </a:p>
          <a:p>
            <a:r>
              <a:rPr lang="en-US" dirty="0" smtClean="0"/>
              <a:t>Have a system to improving updating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of Education, Training, and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Relation between Education, Training, and Learning????</a:t>
            </a:r>
          </a:p>
          <a:p>
            <a:r>
              <a:rPr lang="en-US" dirty="0" smtClean="0">
                <a:latin typeface="+mj-lt"/>
              </a:rPr>
              <a:t>Training?</a:t>
            </a:r>
          </a:p>
          <a:p>
            <a:r>
              <a:rPr lang="en-US" dirty="0" smtClean="0">
                <a:latin typeface="+mj-lt"/>
              </a:rPr>
              <a:t>Education?</a:t>
            </a:r>
          </a:p>
          <a:p>
            <a:r>
              <a:rPr lang="en-US" dirty="0" smtClean="0">
                <a:latin typeface="+mj-lt"/>
              </a:rPr>
              <a:t>Same  or different?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e-learning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Understand that one of the strengths of e-learning is scalability</a:t>
            </a:r>
          </a:p>
          <a:p>
            <a:r>
              <a:rPr lang="en-US" dirty="0" smtClean="0"/>
              <a:t>Don’t try to provide e-learning opportunities without support</a:t>
            </a:r>
          </a:p>
          <a:p>
            <a:r>
              <a:rPr lang="en-US" dirty="0" smtClean="0"/>
              <a:t>Blend e-learning and classroom instruction</a:t>
            </a:r>
          </a:p>
          <a:p>
            <a:r>
              <a:rPr lang="en-US" dirty="0" smtClean="0"/>
              <a:t>Design student assessment of online learning</a:t>
            </a:r>
          </a:p>
          <a:p>
            <a:r>
              <a:rPr lang="en-US" dirty="0" smtClean="0"/>
              <a:t>Don’t force employees to make a quick switch from class instruction to online instruction</a:t>
            </a:r>
          </a:p>
          <a:p>
            <a:r>
              <a:rPr lang="en-US" dirty="0" smtClean="0"/>
              <a:t>It is a tool not a </a:t>
            </a:r>
            <a:r>
              <a:rPr lang="en-US" dirty="0" smtClean="0"/>
              <a:t>strategy</a:t>
            </a:r>
          </a:p>
          <a:p>
            <a:endParaRPr lang="en-US" dirty="0" smtClean="0"/>
          </a:p>
          <a:p>
            <a:r>
              <a:rPr lang="en-US" dirty="0" smtClean="0"/>
              <a:t>Note: E-learning is catching on but slowly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191000" y="4724400"/>
          <a:ext cx="3438762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test\Desktop\EdPic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152400"/>
            <a:ext cx="5737959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est\Desktop\MPj03900830000[1]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066800"/>
            <a:ext cx="2819400" cy="3951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training in the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you think United States spending more money on training?</a:t>
            </a:r>
          </a:p>
          <a:p>
            <a:endParaRPr lang="en-US" dirty="0" smtClean="0"/>
          </a:p>
          <a:p>
            <a:r>
              <a:rPr lang="en-US" dirty="0" smtClean="0"/>
              <a:t>Spending wisely or not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status by job category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Managers</a:t>
            </a:r>
          </a:p>
          <a:p>
            <a:r>
              <a:rPr lang="en-US" dirty="0" smtClean="0"/>
              <a:t> customer service Reps </a:t>
            </a:r>
          </a:p>
          <a:p>
            <a:r>
              <a:rPr lang="en-US" dirty="0" smtClean="0"/>
              <a:t>Production personnel</a:t>
            </a:r>
          </a:p>
          <a:p>
            <a:r>
              <a:rPr lang="en-US" dirty="0" smtClean="0"/>
              <a:t> supervisors</a:t>
            </a:r>
          </a:p>
          <a:p>
            <a:r>
              <a:rPr lang="en-US" dirty="0" smtClean="0"/>
              <a:t>Sales Reps</a:t>
            </a:r>
          </a:p>
          <a:p>
            <a:endParaRPr lang="en-US" dirty="0" smtClean="0"/>
          </a:p>
          <a:p>
            <a:r>
              <a:rPr lang="en-US" dirty="0" smtClean="0"/>
              <a:t>Among these categories  who should get more training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Concentrating on Quality or not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Quality or just sell harder?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</a:t>
            </a:r>
            <a:r>
              <a:rPr lang="en-US" dirty="0" smtClean="0"/>
              <a:t>Training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External </a:t>
            </a:r>
            <a:r>
              <a:rPr lang="en-US" dirty="0" smtClean="0"/>
              <a:t>Training</a:t>
            </a:r>
          </a:p>
          <a:p>
            <a:endParaRPr lang="en-US" dirty="0" smtClean="0"/>
          </a:p>
          <a:p>
            <a:r>
              <a:rPr lang="en-US" dirty="0" smtClean="0"/>
              <a:t>In- </a:t>
            </a:r>
            <a:r>
              <a:rPr lang="en-US" dirty="0" smtClean="0"/>
              <a:t>house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Instructional methods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Types of Training by industry</a:t>
            </a:r>
          </a:p>
          <a:p>
            <a:pPr>
              <a:buNone/>
            </a:pPr>
            <a:r>
              <a:rPr lang="en-US" dirty="0" smtClean="0"/>
              <a:t> Communication </a:t>
            </a:r>
          </a:p>
          <a:p>
            <a:pPr>
              <a:buNone/>
            </a:pPr>
            <a:r>
              <a:rPr lang="en-US" dirty="0" smtClean="0"/>
              <a:t>customer relations</a:t>
            </a:r>
          </a:p>
          <a:p>
            <a:pPr>
              <a:buNone/>
            </a:pPr>
            <a:r>
              <a:rPr lang="en-US" dirty="0" smtClean="0"/>
              <a:t>Technical skills  ……………….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355</TotalTime>
  <Words>1006</Words>
  <Application>Microsoft Office PowerPoint</Application>
  <PresentationFormat>On-screen Show (4:3)</PresentationFormat>
  <Paragraphs>252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Oriel</vt:lpstr>
      <vt:lpstr>Education and training</vt:lpstr>
      <vt:lpstr> Education and Training</vt:lpstr>
      <vt:lpstr>Condt…</vt:lpstr>
      <vt:lpstr>Overview of Education, Training, and Learning</vt:lpstr>
      <vt:lpstr>Corporate training in the united states</vt:lpstr>
      <vt:lpstr>Training status by job category </vt:lpstr>
      <vt:lpstr>Condt…</vt:lpstr>
      <vt:lpstr>Sources of Training</vt:lpstr>
      <vt:lpstr>Condt…</vt:lpstr>
      <vt:lpstr>Communication problem</vt:lpstr>
      <vt:lpstr>Attitudes Toward TRAINING IN United States and Other Countries  </vt:lpstr>
      <vt:lpstr>Rationale for training</vt:lpstr>
      <vt:lpstr>Cross CULTURE </vt:lpstr>
      <vt:lpstr>Training needs Assessment</vt:lpstr>
      <vt:lpstr>PROVIDE TRAINING </vt:lpstr>
      <vt:lpstr>Evaluating training</vt:lpstr>
      <vt:lpstr>Activity</vt:lpstr>
      <vt:lpstr>Managers as Trainers and trainees</vt:lpstr>
      <vt:lpstr>Principles of learning</vt:lpstr>
      <vt:lpstr>Four-step teaching method</vt:lpstr>
      <vt:lpstr>Managers as trainees</vt:lpstr>
      <vt:lpstr>Condt…</vt:lpstr>
      <vt:lpstr>Work force literacy</vt:lpstr>
      <vt:lpstr>Impact of illiteracy on industry</vt:lpstr>
      <vt:lpstr>What industries can do ?</vt:lpstr>
      <vt:lpstr>Improving learning</vt:lpstr>
      <vt:lpstr>Does training fail at any moment…?</vt:lpstr>
      <vt:lpstr>yes training fail at some time </vt:lpstr>
      <vt:lpstr>Quality training curriculum</vt:lpstr>
      <vt:lpstr>Quality planning training</vt:lpstr>
      <vt:lpstr>Quality planning training                                                 condt…</vt:lpstr>
      <vt:lpstr>Quality control training</vt:lpstr>
      <vt:lpstr>Orientation training</vt:lpstr>
      <vt:lpstr>Quality improvement training</vt:lpstr>
      <vt:lpstr>Customer training</vt:lpstr>
      <vt:lpstr>Ethics training</vt:lpstr>
      <vt:lpstr>Ethics training                                     condt…</vt:lpstr>
      <vt:lpstr>Orientation training</vt:lpstr>
      <vt:lpstr>Orientation training                                        condt…</vt:lpstr>
      <vt:lpstr>Making e-learning work</vt:lpstr>
      <vt:lpstr>Slide 41</vt:lpstr>
      <vt:lpstr>Slide 42</vt:lpstr>
    </vt:vector>
  </TitlesOfParts>
  <Company>Oklahoma City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and training</dc:title>
  <dc:creator>test</dc:creator>
  <cp:lastModifiedBy>test</cp:lastModifiedBy>
  <cp:revision>32</cp:revision>
  <dcterms:created xsi:type="dcterms:W3CDTF">2009-10-14T06:51:15Z</dcterms:created>
  <dcterms:modified xsi:type="dcterms:W3CDTF">2009-10-14T21:25:51Z</dcterms:modified>
</cp:coreProperties>
</file>