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8" r:id="rId2"/>
    <p:sldId id="259" r:id="rId3"/>
    <p:sldId id="289" r:id="rId4"/>
    <p:sldId id="273" r:id="rId5"/>
    <p:sldId id="271" r:id="rId6"/>
    <p:sldId id="276" r:id="rId7"/>
    <p:sldId id="290" r:id="rId8"/>
    <p:sldId id="29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snapToObjects="1">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37571-47AF-7248-B974-393B2DAF7913}" type="datetimeFigureOut">
              <a:rPr lang="en-US" smtClean="0"/>
              <a:t>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096A2-E31D-7C4D-B480-BB320DDDA3E2}" type="slidenum">
              <a:rPr lang="en-US" smtClean="0"/>
              <a:t>‹#›</a:t>
            </a:fld>
            <a:endParaRPr lang="en-US"/>
          </a:p>
        </p:txBody>
      </p:sp>
    </p:spTree>
    <p:extLst>
      <p:ext uri="{BB962C8B-B14F-4D97-AF65-F5344CB8AC3E}">
        <p14:creationId xmlns:p14="http://schemas.microsoft.com/office/powerpoint/2010/main" val="3352811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the notebooks.</a:t>
            </a:r>
            <a:endParaRPr lang="en-US" dirty="0"/>
          </a:p>
        </p:txBody>
      </p:sp>
      <p:sp>
        <p:nvSpPr>
          <p:cNvPr id="4" name="Slide Number Placeholder 3"/>
          <p:cNvSpPr>
            <a:spLocks noGrp="1"/>
          </p:cNvSpPr>
          <p:nvPr>
            <p:ph type="sldNum" sz="quarter" idx="10"/>
          </p:nvPr>
        </p:nvSpPr>
        <p:spPr/>
        <p:txBody>
          <a:bodyPr/>
          <a:lstStyle/>
          <a:p>
            <a:fld id="{FD3096A2-E31D-7C4D-B480-BB320DDDA3E2}" type="slidenum">
              <a:rPr lang="en-US" smtClean="0"/>
              <a:t>4</a:t>
            </a:fld>
            <a:endParaRPr lang="en-US"/>
          </a:p>
        </p:txBody>
      </p:sp>
    </p:spTree>
    <p:extLst>
      <p:ext uri="{BB962C8B-B14F-4D97-AF65-F5344CB8AC3E}">
        <p14:creationId xmlns:p14="http://schemas.microsoft.com/office/powerpoint/2010/main" val="91076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documents stress the importance of engaging students in learning experiences in which they investigate the world as scientists would to gain scientific knowledge. Designed to build integrated units.</a:t>
            </a:r>
            <a:endParaRPr lang="en-US" dirty="0"/>
          </a:p>
        </p:txBody>
      </p:sp>
      <p:sp>
        <p:nvSpPr>
          <p:cNvPr id="4" name="Slide Number Placeholder 3"/>
          <p:cNvSpPr>
            <a:spLocks noGrp="1"/>
          </p:cNvSpPr>
          <p:nvPr>
            <p:ph type="sldNum" sz="quarter" idx="10"/>
          </p:nvPr>
        </p:nvSpPr>
        <p:spPr/>
        <p:txBody>
          <a:bodyPr/>
          <a:lstStyle/>
          <a:p>
            <a:fld id="{FD3096A2-E31D-7C4D-B480-BB320DDDA3E2}" type="slidenum">
              <a:rPr lang="en-US" smtClean="0"/>
              <a:t>8</a:t>
            </a:fld>
            <a:endParaRPr lang="en-US"/>
          </a:p>
        </p:txBody>
      </p:sp>
    </p:spTree>
    <p:extLst>
      <p:ext uri="{BB962C8B-B14F-4D97-AF65-F5344CB8AC3E}">
        <p14:creationId xmlns:p14="http://schemas.microsoft.com/office/powerpoint/2010/main" val="213312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AF664-4546-F841-9668-015DDBB32F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368113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F664-4546-F841-9668-015DDBB32F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180245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F664-4546-F841-9668-015DDBB32F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11006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F664-4546-F841-9668-015DDBB32F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7079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AF664-4546-F841-9668-015DDBB32F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50233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AF664-4546-F841-9668-015DDBB32F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26393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AF664-4546-F841-9668-015DDBB32FFF}"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26299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AF664-4546-F841-9668-015DDBB32FFF}"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427581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F664-4546-F841-9668-015DDBB32FFF}"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26531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AF664-4546-F841-9668-015DDBB32F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34659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AF664-4546-F841-9668-015DDBB32F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82F94-DC02-6845-8528-6D66B0BFCEF2}" type="slidenum">
              <a:rPr lang="en-US" smtClean="0"/>
              <a:t>‹#›</a:t>
            </a:fld>
            <a:endParaRPr lang="en-US"/>
          </a:p>
        </p:txBody>
      </p:sp>
    </p:spTree>
    <p:extLst>
      <p:ext uri="{BB962C8B-B14F-4D97-AF65-F5344CB8AC3E}">
        <p14:creationId xmlns:p14="http://schemas.microsoft.com/office/powerpoint/2010/main" val="315459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AF664-4546-F841-9668-015DDBB32FFF}"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82F94-DC02-6845-8528-6D66B0BFCEF2}" type="slidenum">
              <a:rPr lang="en-US" smtClean="0"/>
              <a:t>‹#›</a:t>
            </a:fld>
            <a:endParaRPr lang="en-US"/>
          </a:p>
        </p:txBody>
      </p:sp>
    </p:spTree>
    <p:extLst>
      <p:ext uri="{BB962C8B-B14F-4D97-AF65-F5344CB8AC3E}">
        <p14:creationId xmlns:p14="http://schemas.microsoft.com/office/powerpoint/2010/main" val="375237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45168"/>
            <a:ext cx="7772400" cy="1470025"/>
          </a:xfrm>
        </p:spPr>
        <p:txBody>
          <a:bodyPr/>
          <a:lstStyle/>
          <a:p>
            <a:r>
              <a:rPr lang="en-US" dirty="0" smtClean="0"/>
              <a:t>Interactive Notebooks</a:t>
            </a:r>
            <a:endParaRPr lang="en-US" dirty="0"/>
          </a:p>
        </p:txBody>
      </p:sp>
      <p:sp>
        <p:nvSpPr>
          <p:cNvPr id="5" name="Subtitle 4"/>
          <p:cNvSpPr>
            <a:spLocks noGrp="1"/>
          </p:cNvSpPr>
          <p:nvPr>
            <p:ph type="subTitle" idx="1"/>
          </p:nvPr>
        </p:nvSpPr>
        <p:spPr>
          <a:xfrm>
            <a:off x="1371600" y="5042807"/>
            <a:ext cx="6400800" cy="1752600"/>
          </a:xfrm>
        </p:spPr>
        <p:txBody>
          <a:bodyPr/>
          <a:lstStyle/>
          <a:p>
            <a:r>
              <a:rPr lang="en-US" dirty="0" smtClean="0"/>
              <a:t>Student Reading Council</a:t>
            </a:r>
          </a:p>
          <a:p>
            <a:r>
              <a:rPr lang="en-US" dirty="0" smtClean="0"/>
              <a:t>2/28/2018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319" y="1815193"/>
            <a:ext cx="4510338" cy="3135440"/>
          </a:xfrm>
          <a:prstGeom prst="rect">
            <a:avLst/>
          </a:prstGeom>
        </p:spPr>
      </p:pic>
    </p:spTree>
    <p:extLst>
      <p:ext uri="{BB962C8B-B14F-4D97-AF65-F5344CB8AC3E}">
        <p14:creationId xmlns:p14="http://schemas.microsoft.com/office/powerpoint/2010/main" val="142335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Started—Planning </a:t>
            </a:r>
            <a:endParaRPr lang="en-US" dirty="0"/>
          </a:p>
        </p:txBody>
      </p:sp>
      <p:sp>
        <p:nvSpPr>
          <p:cNvPr id="3" name="Content Placeholder 2"/>
          <p:cNvSpPr>
            <a:spLocks noGrp="1"/>
          </p:cNvSpPr>
          <p:nvPr>
            <p:ph idx="1"/>
          </p:nvPr>
        </p:nvSpPr>
        <p:spPr/>
        <p:txBody>
          <a:bodyPr>
            <a:normAutofit lnSpcReduction="10000"/>
          </a:bodyPr>
          <a:lstStyle/>
          <a:p>
            <a:r>
              <a:rPr lang="en-US" dirty="0" smtClean="0"/>
              <a:t>What type of notebook should be used?</a:t>
            </a:r>
          </a:p>
          <a:p>
            <a:r>
              <a:rPr lang="en-US" dirty="0" smtClean="0"/>
              <a:t>What should be included on every entry?</a:t>
            </a:r>
          </a:p>
          <a:p>
            <a:r>
              <a:rPr lang="en-US" dirty="0" smtClean="0"/>
              <a:t>What types of organizational tools will students need? (scaffolds)</a:t>
            </a:r>
          </a:p>
          <a:p>
            <a:r>
              <a:rPr lang="en-US" dirty="0" smtClean="0"/>
              <a:t>What types of investigations will help students develop content understanding, organization skills, literacy development?</a:t>
            </a:r>
          </a:p>
          <a:p>
            <a:r>
              <a:rPr lang="en-US" dirty="0" smtClean="0"/>
              <a:t>How will students use the data in their notebooks?</a:t>
            </a:r>
          </a:p>
        </p:txBody>
      </p:sp>
    </p:spTree>
    <p:extLst>
      <p:ext uri="{BB962C8B-B14F-4D97-AF65-F5344CB8AC3E}">
        <p14:creationId xmlns:p14="http://schemas.microsoft.com/office/powerpoint/2010/main" val="5890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Reading/Language Arts Notebooks</a:t>
            </a:r>
            <a:endParaRPr lang="en-US" dirty="0"/>
          </a:p>
        </p:txBody>
      </p:sp>
      <p:sp>
        <p:nvSpPr>
          <p:cNvPr id="3" name="Content Placeholder 2"/>
          <p:cNvSpPr>
            <a:spLocks noGrp="1"/>
          </p:cNvSpPr>
          <p:nvPr>
            <p:ph sz="half" idx="1"/>
          </p:nvPr>
        </p:nvSpPr>
        <p:spPr/>
        <p:txBody>
          <a:bodyPr/>
          <a:lstStyle/>
          <a:p>
            <a:r>
              <a:rPr lang="en-US" dirty="0" smtClean="0"/>
              <a:t>Reading Goals</a:t>
            </a:r>
          </a:p>
          <a:p>
            <a:r>
              <a:rPr lang="en-US" dirty="0" smtClean="0"/>
              <a:t>Reading Wish Lists</a:t>
            </a:r>
          </a:p>
          <a:p>
            <a:r>
              <a:rPr lang="en-US" dirty="0" smtClean="0"/>
              <a:t>100 Things About Me as a Reader</a:t>
            </a:r>
          </a:p>
          <a:p>
            <a:r>
              <a:rPr lang="en-US" dirty="0" smtClean="0"/>
              <a:t>List of Books Read</a:t>
            </a:r>
          </a:p>
          <a:p>
            <a:r>
              <a:rPr lang="en-US" dirty="0" smtClean="0"/>
              <a:t>Reference Sheets</a:t>
            </a:r>
          </a:p>
          <a:p>
            <a:r>
              <a:rPr lang="en-US" dirty="0" smtClean="0"/>
              <a:t>Annotating</a:t>
            </a:r>
          </a:p>
          <a:p>
            <a:endParaRPr lang="en-US" dirty="0" smtClean="0"/>
          </a:p>
          <a:p>
            <a:endParaRPr lang="en-US" dirty="0" smtClean="0"/>
          </a:p>
        </p:txBody>
      </p:sp>
      <p:sp>
        <p:nvSpPr>
          <p:cNvPr id="4" name="Content Placeholder 3"/>
          <p:cNvSpPr>
            <a:spLocks noGrp="1"/>
          </p:cNvSpPr>
          <p:nvPr>
            <p:ph sz="half" idx="2"/>
          </p:nvPr>
        </p:nvSpPr>
        <p:spPr/>
        <p:txBody>
          <a:bodyPr/>
          <a:lstStyle/>
          <a:p>
            <a:r>
              <a:rPr lang="en-US" dirty="0"/>
              <a:t>Lifting a Line</a:t>
            </a:r>
          </a:p>
          <a:p>
            <a:r>
              <a:rPr lang="en-US" dirty="0" smtClean="0"/>
              <a:t>Drop in and Give Advice</a:t>
            </a:r>
          </a:p>
          <a:p>
            <a:r>
              <a:rPr lang="en-US" dirty="0" smtClean="0"/>
              <a:t>Character Connections</a:t>
            </a:r>
          </a:p>
          <a:p>
            <a:r>
              <a:rPr lang="en-US" dirty="0" smtClean="0"/>
              <a:t>What did I learn from the Characters?</a:t>
            </a:r>
          </a:p>
          <a:p>
            <a:r>
              <a:rPr lang="en-US" dirty="0" smtClean="0"/>
              <a:t>Sketch to Stretch</a:t>
            </a:r>
          </a:p>
          <a:p>
            <a:r>
              <a:rPr lang="en-US" dirty="0" smtClean="0"/>
              <a:t>Jot Thoughts</a:t>
            </a:r>
            <a:endParaRPr lang="en-US" dirty="0"/>
          </a:p>
          <a:p>
            <a:endParaRPr lang="en-US" dirty="0"/>
          </a:p>
        </p:txBody>
      </p:sp>
    </p:spTree>
    <p:extLst>
      <p:ext uri="{BB962C8B-B14F-4D97-AF65-F5344CB8AC3E}">
        <p14:creationId xmlns:p14="http://schemas.microsoft.com/office/powerpoint/2010/main" val="141265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Notebook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Decorate the cover to make it your own!</a:t>
            </a:r>
          </a:p>
          <a:p>
            <a:r>
              <a:rPr lang="en-US" dirty="0" smtClean="0"/>
              <a:t>Use the front and back of every page. </a:t>
            </a:r>
          </a:p>
          <a:p>
            <a:r>
              <a:rPr lang="en-US" dirty="0" smtClean="0"/>
              <a:t>Use pencils, ballpoint pens, crayons, colored pencils, not markers.</a:t>
            </a:r>
          </a:p>
          <a:p>
            <a:r>
              <a:rPr lang="en-US" dirty="0" smtClean="0"/>
              <a:t>Number your pages.</a:t>
            </a:r>
          </a:p>
          <a:p>
            <a:r>
              <a:rPr lang="en-US" dirty="0" smtClean="0"/>
              <a:t>Include a title of the entry on your table of contents.</a:t>
            </a:r>
          </a:p>
          <a:p>
            <a:r>
              <a:rPr lang="en-US" dirty="0" smtClean="0"/>
              <a:t>Include observations, drawings with labels, measurements, data, charts, etc.</a:t>
            </a:r>
            <a:endParaRPr lang="en-US" dirty="0"/>
          </a:p>
        </p:txBody>
      </p:sp>
    </p:spTree>
    <p:extLst>
      <p:ext uri="{BB962C8B-B14F-4D97-AF65-F5344CB8AC3E}">
        <p14:creationId xmlns:p14="http://schemas.microsoft.com/office/powerpoint/2010/main" val="402522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We define the formative assessment process as one in which the teacher determines goals, implements the lesson, reviews student work, gains insight into student understanding, uses that information to inform instruction, provides students with feedback, and allows time for revision. </a:t>
            </a:r>
          </a:p>
          <a:p>
            <a:pPr marL="0" indent="0">
              <a:buNone/>
            </a:pPr>
            <a:endParaRPr lang="en-US" dirty="0"/>
          </a:p>
          <a:p>
            <a:pPr marL="0" indent="0" algn="r">
              <a:buNone/>
            </a:pPr>
            <a:r>
              <a:rPr lang="en-US" dirty="0" smtClean="0"/>
              <a:t>(Fulton &amp; Campbell, 2014, 62)</a:t>
            </a:r>
            <a:endParaRPr lang="en-US" dirty="0"/>
          </a:p>
        </p:txBody>
      </p:sp>
    </p:spTree>
    <p:extLst>
      <p:ext uri="{BB962C8B-B14F-4D97-AF65-F5344CB8AC3E}">
        <p14:creationId xmlns:p14="http://schemas.microsoft.com/office/powerpoint/2010/main" val="2794104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marL="0" indent="0">
              <a:buNone/>
            </a:pPr>
            <a:r>
              <a:rPr lang="en-US" dirty="0" smtClean="0"/>
              <a:t>Examine science notebooks to understand student thinking.</a:t>
            </a:r>
          </a:p>
          <a:p>
            <a:r>
              <a:rPr lang="en-US" dirty="0" smtClean="0"/>
              <a:t>Identify science misconceptions or incomplete ideas</a:t>
            </a:r>
          </a:p>
          <a:p>
            <a:r>
              <a:rPr lang="en-US" dirty="0" smtClean="0"/>
              <a:t>Use information to plan instruction</a:t>
            </a:r>
          </a:p>
          <a:p>
            <a:r>
              <a:rPr lang="en-US" dirty="0" smtClean="0"/>
              <a:t>Give students specific feedback</a:t>
            </a:r>
          </a:p>
          <a:p>
            <a:r>
              <a:rPr lang="en-US" dirty="0" smtClean="0"/>
              <a:t>Provide opportunities for self-assessment</a:t>
            </a:r>
          </a:p>
          <a:p>
            <a:endParaRPr lang="en-US" dirty="0"/>
          </a:p>
        </p:txBody>
      </p:sp>
    </p:spTree>
    <p:extLst>
      <p:ext uri="{BB962C8B-B14F-4D97-AF65-F5344CB8AC3E}">
        <p14:creationId xmlns:p14="http://schemas.microsoft.com/office/powerpoint/2010/main" val="138452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51757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8915400" cy="668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9176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TotalTime>
  <Words>242</Words>
  <Application>Microsoft Office PowerPoint</Application>
  <PresentationFormat>On-screen Show (4:3)</PresentationFormat>
  <Paragraphs>43</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Interactive Notebooks</vt:lpstr>
      <vt:lpstr>Getting Started—Planning </vt:lpstr>
      <vt:lpstr>Reading/Language Arts Notebooks</vt:lpstr>
      <vt:lpstr>Possible Notebook Guidelines</vt:lpstr>
      <vt:lpstr>Formative Assessment</vt:lpstr>
      <vt:lpstr>Assessment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Notebook: A Magnificent Instructional Tool for Thinking, Reading, Writing, and Speaking</dc:title>
  <dc:creator>Denise Reid</dc:creator>
  <cp:lastModifiedBy>Denise E Reid</cp:lastModifiedBy>
  <cp:revision>33</cp:revision>
  <dcterms:created xsi:type="dcterms:W3CDTF">2015-09-30T03:55:38Z</dcterms:created>
  <dcterms:modified xsi:type="dcterms:W3CDTF">2018-02-28T17:19:19Z</dcterms:modified>
</cp:coreProperties>
</file>