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1" r:id="rId8"/>
    <p:sldId id="264" r:id="rId9"/>
    <p:sldId id="266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E6F0F9-861B-C99F-4014-FA3E974D16D4}" v="1" dt="2019-03-04T03:15:37.581"/>
    <p1510:client id="{5E10FB6D-DB56-B5A6-67D6-C1109578245A}" v="8" dt="2019-03-04T04:01:29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6419D-EF2A-4E78-85EB-1DA3E3161404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27119E3-BB9F-418B-A2F7-0C7D86DCC83B}">
      <dgm:prSet/>
      <dgm:spPr/>
      <dgm:t>
        <a:bodyPr/>
        <a:lstStyle/>
        <a:p>
          <a:r>
            <a:rPr lang="en-US"/>
            <a:t>Free to sign up for website</a:t>
          </a:r>
        </a:p>
      </dgm:t>
    </dgm:pt>
    <dgm:pt modelId="{88768838-5516-4F2D-AE36-8059B4183A90}" type="parTrans" cxnId="{B4A9FCD6-8C8F-4163-A458-962AC03E1AE1}">
      <dgm:prSet/>
      <dgm:spPr/>
      <dgm:t>
        <a:bodyPr/>
        <a:lstStyle/>
        <a:p>
          <a:endParaRPr lang="en-US"/>
        </a:p>
      </dgm:t>
    </dgm:pt>
    <dgm:pt modelId="{E9B407E2-722C-4773-9B65-E644BC599D08}" type="sibTrans" cxnId="{B4A9FCD6-8C8F-4163-A458-962AC03E1AE1}">
      <dgm:prSet/>
      <dgm:spPr/>
      <dgm:t>
        <a:bodyPr/>
        <a:lstStyle/>
        <a:p>
          <a:endParaRPr lang="en-US"/>
        </a:p>
      </dgm:t>
    </dgm:pt>
    <dgm:pt modelId="{3DA87731-340E-403F-B19A-649A92BEE2CE}">
      <dgm:prSet/>
      <dgm:spPr/>
      <dgm:t>
        <a:bodyPr/>
        <a:lstStyle/>
        <a:p>
          <a:r>
            <a:rPr lang="en-US"/>
            <a:t>Differentiation done for you</a:t>
          </a:r>
        </a:p>
      </dgm:t>
    </dgm:pt>
    <dgm:pt modelId="{DE98E869-90EF-414D-99EF-E59B3E5FEF1E}" type="parTrans" cxnId="{D7B008DA-C717-454D-BA96-1186BB208C03}">
      <dgm:prSet/>
      <dgm:spPr/>
      <dgm:t>
        <a:bodyPr/>
        <a:lstStyle/>
        <a:p>
          <a:endParaRPr lang="en-US"/>
        </a:p>
      </dgm:t>
    </dgm:pt>
    <dgm:pt modelId="{3EA36901-3499-47D0-A184-0FEB85C7A757}" type="sibTrans" cxnId="{D7B008DA-C717-454D-BA96-1186BB208C03}">
      <dgm:prSet/>
      <dgm:spPr/>
      <dgm:t>
        <a:bodyPr/>
        <a:lstStyle/>
        <a:p>
          <a:endParaRPr lang="en-US"/>
        </a:p>
      </dgm:t>
    </dgm:pt>
    <dgm:pt modelId="{9006B94D-5F8C-45F0-83B7-E5634319C034}">
      <dgm:prSet/>
      <dgm:spPr/>
      <dgm:t>
        <a:bodyPr/>
        <a:lstStyle/>
        <a:p>
          <a:r>
            <a:rPr lang="en-US"/>
            <a:t>Aligned to the standards </a:t>
          </a:r>
        </a:p>
      </dgm:t>
    </dgm:pt>
    <dgm:pt modelId="{78CB420E-2754-4E42-BB7C-623FF18180DC}" type="parTrans" cxnId="{2321F206-CE39-4495-91D3-B5469B6F345C}">
      <dgm:prSet/>
      <dgm:spPr/>
      <dgm:t>
        <a:bodyPr/>
        <a:lstStyle/>
        <a:p>
          <a:endParaRPr lang="en-US"/>
        </a:p>
      </dgm:t>
    </dgm:pt>
    <dgm:pt modelId="{20FF75E3-1722-4CB8-A71D-614F88D7E8B9}" type="sibTrans" cxnId="{2321F206-CE39-4495-91D3-B5469B6F345C}">
      <dgm:prSet/>
      <dgm:spPr/>
      <dgm:t>
        <a:bodyPr/>
        <a:lstStyle/>
        <a:p>
          <a:endParaRPr lang="en-US"/>
        </a:p>
      </dgm:t>
    </dgm:pt>
    <dgm:pt modelId="{67CE093F-6B2B-426F-BC0F-D226E58B7ADF}" type="pres">
      <dgm:prSet presAssocID="{7A16419D-EF2A-4E78-85EB-1DA3E316140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747534-9628-49A4-BE3D-D45B7D2D0F0C}" type="pres">
      <dgm:prSet presAssocID="{227119E3-BB9F-418B-A2F7-0C7D86DCC83B}" presName="thickLine" presStyleLbl="alignNode1" presStyleIdx="0" presStyleCnt="3"/>
      <dgm:spPr/>
    </dgm:pt>
    <dgm:pt modelId="{1BE6B0ED-486F-4D49-A214-40C3B8773E3D}" type="pres">
      <dgm:prSet presAssocID="{227119E3-BB9F-418B-A2F7-0C7D86DCC83B}" presName="horz1" presStyleCnt="0"/>
      <dgm:spPr/>
    </dgm:pt>
    <dgm:pt modelId="{F620E930-240F-42D4-AC99-B062A906C119}" type="pres">
      <dgm:prSet presAssocID="{227119E3-BB9F-418B-A2F7-0C7D86DCC83B}" presName="tx1" presStyleLbl="revTx" presStyleIdx="0" presStyleCnt="3"/>
      <dgm:spPr/>
      <dgm:t>
        <a:bodyPr/>
        <a:lstStyle/>
        <a:p>
          <a:endParaRPr lang="en-US"/>
        </a:p>
      </dgm:t>
    </dgm:pt>
    <dgm:pt modelId="{FB88417F-C5AE-41A5-806F-B7C833D64728}" type="pres">
      <dgm:prSet presAssocID="{227119E3-BB9F-418B-A2F7-0C7D86DCC83B}" presName="vert1" presStyleCnt="0"/>
      <dgm:spPr/>
    </dgm:pt>
    <dgm:pt modelId="{8BC9B165-CDBA-4B99-BE02-63392EF823BB}" type="pres">
      <dgm:prSet presAssocID="{3DA87731-340E-403F-B19A-649A92BEE2CE}" presName="thickLine" presStyleLbl="alignNode1" presStyleIdx="1" presStyleCnt="3"/>
      <dgm:spPr/>
    </dgm:pt>
    <dgm:pt modelId="{259D6CA6-51C0-4234-938D-4B13FB606FA1}" type="pres">
      <dgm:prSet presAssocID="{3DA87731-340E-403F-B19A-649A92BEE2CE}" presName="horz1" presStyleCnt="0"/>
      <dgm:spPr/>
    </dgm:pt>
    <dgm:pt modelId="{38110CDB-AE20-47B9-B438-3EC713F71947}" type="pres">
      <dgm:prSet presAssocID="{3DA87731-340E-403F-B19A-649A92BEE2CE}" presName="tx1" presStyleLbl="revTx" presStyleIdx="1" presStyleCnt="3"/>
      <dgm:spPr/>
      <dgm:t>
        <a:bodyPr/>
        <a:lstStyle/>
        <a:p>
          <a:endParaRPr lang="en-US"/>
        </a:p>
      </dgm:t>
    </dgm:pt>
    <dgm:pt modelId="{F78D3EA1-33FA-48C4-BDC9-32254DD20342}" type="pres">
      <dgm:prSet presAssocID="{3DA87731-340E-403F-B19A-649A92BEE2CE}" presName="vert1" presStyleCnt="0"/>
      <dgm:spPr/>
    </dgm:pt>
    <dgm:pt modelId="{288935A9-3A82-423B-B169-FEC67E1FF02C}" type="pres">
      <dgm:prSet presAssocID="{9006B94D-5F8C-45F0-83B7-E5634319C034}" presName="thickLine" presStyleLbl="alignNode1" presStyleIdx="2" presStyleCnt="3"/>
      <dgm:spPr/>
    </dgm:pt>
    <dgm:pt modelId="{23189FCD-1F92-4EF6-9215-8AF2D045995C}" type="pres">
      <dgm:prSet presAssocID="{9006B94D-5F8C-45F0-83B7-E5634319C034}" presName="horz1" presStyleCnt="0"/>
      <dgm:spPr/>
    </dgm:pt>
    <dgm:pt modelId="{DB06321B-2CAE-4AE2-87E1-9BC11A461AFF}" type="pres">
      <dgm:prSet presAssocID="{9006B94D-5F8C-45F0-83B7-E5634319C034}" presName="tx1" presStyleLbl="revTx" presStyleIdx="2" presStyleCnt="3"/>
      <dgm:spPr/>
      <dgm:t>
        <a:bodyPr/>
        <a:lstStyle/>
        <a:p>
          <a:endParaRPr lang="en-US"/>
        </a:p>
      </dgm:t>
    </dgm:pt>
    <dgm:pt modelId="{73B7A52F-C2A4-4D80-842C-06220FBD74C9}" type="pres">
      <dgm:prSet presAssocID="{9006B94D-5F8C-45F0-83B7-E5634319C034}" presName="vert1" presStyleCnt="0"/>
      <dgm:spPr/>
    </dgm:pt>
  </dgm:ptLst>
  <dgm:cxnLst>
    <dgm:cxn modelId="{D7B008DA-C717-454D-BA96-1186BB208C03}" srcId="{7A16419D-EF2A-4E78-85EB-1DA3E3161404}" destId="{3DA87731-340E-403F-B19A-649A92BEE2CE}" srcOrd="1" destOrd="0" parTransId="{DE98E869-90EF-414D-99EF-E59B3E5FEF1E}" sibTransId="{3EA36901-3499-47D0-A184-0FEB85C7A757}"/>
    <dgm:cxn modelId="{DEBE62F0-809A-4F62-9C22-221EF8F17BD9}" type="presOf" srcId="{7A16419D-EF2A-4E78-85EB-1DA3E3161404}" destId="{67CE093F-6B2B-426F-BC0F-D226E58B7ADF}" srcOrd="0" destOrd="0" presId="urn:microsoft.com/office/officeart/2008/layout/LinedList"/>
    <dgm:cxn modelId="{2321F206-CE39-4495-91D3-B5469B6F345C}" srcId="{7A16419D-EF2A-4E78-85EB-1DA3E3161404}" destId="{9006B94D-5F8C-45F0-83B7-E5634319C034}" srcOrd="2" destOrd="0" parTransId="{78CB420E-2754-4E42-BB7C-623FF18180DC}" sibTransId="{20FF75E3-1722-4CB8-A71D-614F88D7E8B9}"/>
    <dgm:cxn modelId="{B4A9FCD6-8C8F-4163-A458-962AC03E1AE1}" srcId="{7A16419D-EF2A-4E78-85EB-1DA3E3161404}" destId="{227119E3-BB9F-418B-A2F7-0C7D86DCC83B}" srcOrd="0" destOrd="0" parTransId="{88768838-5516-4F2D-AE36-8059B4183A90}" sibTransId="{E9B407E2-722C-4773-9B65-E644BC599D08}"/>
    <dgm:cxn modelId="{7EB25F54-9EEF-4512-9411-86645E1FDF48}" type="presOf" srcId="{9006B94D-5F8C-45F0-83B7-E5634319C034}" destId="{DB06321B-2CAE-4AE2-87E1-9BC11A461AFF}" srcOrd="0" destOrd="0" presId="urn:microsoft.com/office/officeart/2008/layout/LinedList"/>
    <dgm:cxn modelId="{D22E233C-4A46-4CF2-9B59-46875A6A1A47}" type="presOf" srcId="{3DA87731-340E-403F-B19A-649A92BEE2CE}" destId="{38110CDB-AE20-47B9-B438-3EC713F71947}" srcOrd="0" destOrd="0" presId="urn:microsoft.com/office/officeart/2008/layout/LinedList"/>
    <dgm:cxn modelId="{1AE13F4E-92AB-4DE8-81C6-6A18A7E860C3}" type="presOf" srcId="{227119E3-BB9F-418B-A2F7-0C7D86DCC83B}" destId="{F620E930-240F-42D4-AC99-B062A906C119}" srcOrd="0" destOrd="0" presId="urn:microsoft.com/office/officeart/2008/layout/LinedList"/>
    <dgm:cxn modelId="{FE1C7DA1-7696-4728-BAAE-6541046F9148}" type="presParOf" srcId="{67CE093F-6B2B-426F-BC0F-D226E58B7ADF}" destId="{CD747534-9628-49A4-BE3D-D45B7D2D0F0C}" srcOrd="0" destOrd="0" presId="urn:microsoft.com/office/officeart/2008/layout/LinedList"/>
    <dgm:cxn modelId="{9C560C8F-8364-41CC-B098-6B5C69A2F35D}" type="presParOf" srcId="{67CE093F-6B2B-426F-BC0F-D226E58B7ADF}" destId="{1BE6B0ED-486F-4D49-A214-40C3B8773E3D}" srcOrd="1" destOrd="0" presId="urn:microsoft.com/office/officeart/2008/layout/LinedList"/>
    <dgm:cxn modelId="{7904646A-EC6A-4CDF-9410-593B34585F0D}" type="presParOf" srcId="{1BE6B0ED-486F-4D49-A214-40C3B8773E3D}" destId="{F620E930-240F-42D4-AC99-B062A906C119}" srcOrd="0" destOrd="0" presId="urn:microsoft.com/office/officeart/2008/layout/LinedList"/>
    <dgm:cxn modelId="{3B609C02-0DEC-440A-A52C-45234A149700}" type="presParOf" srcId="{1BE6B0ED-486F-4D49-A214-40C3B8773E3D}" destId="{FB88417F-C5AE-41A5-806F-B7C833D64728}" srcOrd="1" destOrd="0" presId="urn:microsoft.com/office/officeart/2008/layout/LinedList"/>
    <dgm:cxn modelId="{3FFAC855-83B6-467D-86B3-872374C67EBC}" type="presParOf" srcId="{67CE093F-6B2B-426F-BC0F-D226E58B7ADF}" destId="{8BC9B165-CDBA-4B99-BE02-63392EF823BB}" srcOrd="2" destOrd="0" presId="urn:microsoft.com/office/officeart/2008/layout/LinedList"/>
    <dgm:cxn modelId="{A3506141-E90E-4D63-82CB-71EEF6F38F21}" type="presParOf" srcId="{67CE093F-6B2B-426F-BC0F-D226E58B7ADF}" destId="{259D6CA6-51C0-4234-938D-4B13FB606FA1}" srcOrd="3" destOrd="0" presId="urn:microsoft.com/office/officeart/2008/layout/LinedList"/>
    <dgm:cxn modelId="{B5663286-2FDD-4C1E-95DA-E010B078BB0A}" type="presParOf" srcId="{259D6CA6-51C0-4234-938D-4B13FB606FA1}" destId="{38110CDB-AE20-47B9-B438-3EC713F71947}" srcOrd="0" destOrd="0" presId="urn:microsoft.com/office/officeart/2008/layout/LinedList"/>
    <dgm:cxn modelId="{F1622387-1AF2-4F10-ACAE-68E8B91D156B}" type="presParOf" srcId="{259D6CA6-51C0-4234-938D-4B13FB606FA1}" destId="{F78D3EA1-33FA-48C4-BDC9-32254DD20342}" srcOrd="1" destOrd="0" presId="urn:microsoft.com/office/officeart/2008/layout/LinedList"/>
    <dgm:cxn modelId="{B797AAF3-1D4D-466C-8505-BDB1ECCEF660}" type="presParOf" srcId="{67CE093F-6B2B-426F-BC0F-D226E58B7ADF}" destId="{288935A9-3A82-423B-B169-FEC67E1FF02C}" srcOrd="4" destOrd="0" presId="urn:microsoft.com/office/officeart/2008/layout/LinedList"/>
    <dgm:cxn modelId="{FD931EEF-E662-46D3-846C-B251F8E0B978}" type="presParOf" srcId="{67CE093F-6B2B-426F-BC0F-D226E58B7ADF}" destId="{23189FCD-1F92-4EF6-9215-8AF2D045995C}" srcOrd="5" destOrd="0" presId="urn:microsoft.com/office/officeart/2008/layout/LinedList"/>
    <dgm:cxn modelId="{8F9BFC47-9C55-45E8-9568-3FB8157A5478}" type="presParOf" srcId="{23189FCD-1F92-4EF6-9215-8AF2D045995C}" destId="{DB06321B-2CAE-4AE2-87E1-9BC11A461AFF}" srcOrd="0" destOrd="0" presId="urn:microsoft.com/office/officeart/2008/layout/LinedList"/>
    <dgm:cxn modelId="{BD72043F-AD40-41E2-B9AF-1125EC1E28B8}" type="presParOf" srcId="{23189FCD-1F92-4EF6-9215-8AF2D045995C}" destId="{73B7A52F-C2A4-4D80-842C-06220FBD74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47534-9628-49A4-BE3D-D45B7D2D0F0C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20E930-240F-42D4-AC99-B062A906C119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Free to sign up for website</a:t>
          </a:r>
        </a:p>
      </dsp:txBody>
      <dsp:txXfrm>
        <a:off x="0" y="2124"/>
        <a:ext cx="10515600" cy="1449029"/>
      </dsp:txXfrm>
    </dsp:sp>
    <dsp:sp modelId="{8BC9B165-CDBA-4B99-BE02-63392EF823BB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110CDB-AE20-47B9-B438-3EC713F71947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Differentiation done for you</a:t>
          </a:r>
        </a:p>
      </dsp:txBody>
      <dsp:txXfrm>
        <a:off x="0" y="1451154"/>
        <a:ext cx="10515600" cy="1449029"/>
      </dsp:txXfrm>
    </dsp:sp>
    <dsp:sp modelId="{288935A9-3A82-423B-B169-FEC67E1FF02C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06321B-2CAE-4AE2-87E1-9BC11A461AFF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Aligned to the standards </a:t>
          </a:r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C8A9-1F67-4ACF-ACCD-D29517BC188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99D5-B891-4E30-ACE5-9D2AD702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0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C8A9-1F67-4ACF-ACCD-D29517BC188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99D5-B891-4E30-ACE5-9D2AD702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C8A9-1F67-4ACF-ACCD-D29517BC188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99D5-B891-4E30-ACE5-9D2AD702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4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C8A9-1F67-4ACF-ACCD-D29517BC188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99D5-B891-4E30-ACE5-9D2AD702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5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C8A9-1F67-4ACF-ACCD-D29517BC188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99D5-B891-4E30-ACE5-9D2AD702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C8A9-1F67-4ACF-ACCD-D29517BC188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99D5-B891-4E30-ACE5-9D2AD702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6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C8A9-1F67-4ACF-ACCD-D29517BC188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99D5-B891-4E30-ACE5-9D2AD702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C8A9-1F67-4ACF-ACCD-D29517BC188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99D5-B891-4E30-ACE5-9D2AD702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0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C8A9-1F67-4ACF-ACCD-D29517BC188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99D5-B891-4E30-ACE5-9D2AD702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C8A9-1F67-4ACF-ACCD-D29517BC188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99D5-B891-4E30-ACE5-9D2AD702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9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C8A9-1F67-4ACF-ACCD-D29517BC188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99D5-B891-4E30-ACE5-9D2AD702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9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C8A9-1F67-4ACF-ACCD-D29517BC188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99D5-B891-4E30-ACE5-9D2AD702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9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.readworks.org/article-a-day-routine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bout.readworks.org/how-to-use-readworks-digitally.html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readworks.org/find-content#!q:/g:/t:/pt:/features: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bout.readworks.org/teacher-guide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newsela.com/text-sets/38117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2">
            <a:extLst>
              <a:ext uri="{FF2B5EF4-FFF2-40B4-BE49-F238E27FC236}">
                <a16:creationId xmlns:a16="http://schemas.microsoft.com/office/drawing/2014/main" id="{217BE31F-A129-45DD-8071-A63EC47D9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A163AC-F477-454A-9FB4-81324C004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609D7097-03A6-4239-A2E0-784E82C236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813887E5-2F5F-4C9D-92F5-F80D937A8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57A4F98D-BAD2-4F7F-93D3-FD86C479A9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BA2120E-6E1E-4A2B-9CD8-94C39AD806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264DA4AC-C3A7-46CE-96BA-018B8FCFEF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A73A5202-BD67-46B2-9FAB-C1B28AB42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01E70EE5-EE26-44BD-A18E-777A1A3D52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504A980C-59CB-46F2-A571-87612CDD22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B353B73E-7D3C-4184-87FD-295B6B341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2EF8F173-9834-4DD9-B995-3F8DAAAE7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8A9567B5-6E50-4B28-8AC5-CDC159A89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F98F9214-A978-485D-814B-5FE3EC570B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80A8AB3C-056D-4907-ACF6-ABD5BA9052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CF51BEC3-1414-4B86-B1E1-0051FF1819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F69D94F0-358D-4931-B5CA-5A223180DE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5CFB12DB-F2CC-466C-828B-009EA7B57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43D8F6E9-0540-4297-A310-D7C9FA65A0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077E47D8-A4D7-46C2-9EF0-AF1C777C28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F1D21ED2-F5A9-4411-934F-B972429F4C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E2EDE38A-AE13-4408-9B8B-EE6F62C910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3630CEB6-A7D8-45A1-AC44-147C2AF130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3118EC2-A2C7-4CDB-887C-21E0B0C437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7D642C1-20ED-4515-B19F-47B6CC8341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22">
              <a:extLst>
                <a:ext uri="{FF2B5EF4-FFF2-40B4-BE49-F238E27FC236}">
                  <a16:creationId xmlns:a16="http://schemas.microsoft.com/office/drawing/2014/main" id="{0E5C6FE8-B8C9-4163-830B-3F8E408EA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3A09EDA-AF27-4D31-8A57-4407E0574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631" y="2358391"/>
            <a:ext cx="3498979" cy="24536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Getting the Most Out of </a:t>
            </a:r>
            <a:r>
              <a:rPr lang="en-US" sz="4100" dirty="0" err="1">
                <a:solidFill>
                  <a:srgbClr val="FFFFFF"/>
                </a:solidFill>
              </a:rPr>
              <a:t>NewsELA</a:t>
            </a:r>
            <a:r>
              <a:rPr lang="en-US" sz="4100" dirty="0">
                <a:solidFill>
                  <a:srgbClr val="FFFFFF"/>
                </a:solidFill>
              </a:rPr>
              <a:t> &amp; </a:t>
            </a:r>
            <a:r>
              <a:rPr lang="en-US" sz="4100" dirty="0" err="1">
                <a:solidFill>
                  <a:srgbClr val="FFFFFF"/>
                </a:solidFill>
              </a:rPr>
              <a:t>ReadWorks</a:t>
            </a:r>
          </a:p>
        </p:txBody>
      </p:sp>
      <p:pic>
        <p:nvPicPr>
          <p:cNvPr id="9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5013325-24A1-4F4C-907A-7259AD58B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67" b="-3"/>
          <a:stretch/>
        </p:blipFill>
        <p:spPr>
          <a:xfrm>
            <a:off x="5115908" y="804036"/>
            <a:ext cx="6274561" cy="297746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13" name="Subtitle 12">
            <a:extLst>
              <a:ext uri="{FF2B5EF4-FFF2-40B4-BE49-F238E27FC236}">
                <a16:creationId xmlns:a16="http://schemas.microsoft.com/office/drawing/2014/main" id="{2CB1481B-BC8C-4FB1-9D31-BCD83C76D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447" y="4267830"/>
            <a:ext cx="6281873" cy="1783977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algn="l"/>
            <a:r>
              <a:rPr lang="en-US" sz="2800" b="1" dirty="0"/>
              <a:t>Monday, March 4, 2019</a:t>
            </a:r>
            <a:endParaRPr lang="en-US" sz="2800" b="1">
              <a:cs typeface="Calibri" panose="020F0502020204030204"/>
            </a:endParaRPr>
          </a:p>
          <a:p>
            <a:pPr algn="l"/>
            <a:r>
              <a:rPr lang="en-US" sz="2800" b="1" dirty="0"/>
              <a:t>Lauren Covington &amp;</a:t>
            </a:r>
            <a:endParaRPr lang="en-US" sz="2800" b="1">
              <a:cs typeface="Calibri" panose="020F0502020204030204"/>
            </a:endParaRPr>
          </a:p>
          <a:p>
            <a:pPr algn="l"/>
            <a:r>
              <a:rPr lang="en-US" sz="2800" b="1" dirty="0"/>
              <a:t>Denise Reid</a:t>
            </a:r>
            <a:endParaRPr lang="en-US" sz="2800" b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49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05F9249-B0D8-41C4-8C6F-10230993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2" y="552667"/>
            <a:ext cx="12016597" cy="56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8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2324324-AAEE-4865-BBCD-7D622F632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80" y="1697958"/>
            <a:ext cx="10905066" cy="50435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6DB342D-477F-439F-9E0D-A5FD11DD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6" y="106332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  <a:hlinkClick r:id="rId3"/>
              </a:rPr>
              <a:t>ReadWorks Article-A-Day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F60B-205D-4503-B383-1E3546FA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445251"/>
            <a:ext cx="10901471" cy="135071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hlinkClick r:id="rId2"/>
              </a:rPr>
              <a:t>Using ReadWorks Digitally</a:t>
            </a:r>
            <a:endParaRPr lang="en-US" sz="6000"/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283A93BD-A469-4D4C-8A1F-5668AE9758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8565" y="503573"/>
            <a:ext cx="7134870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9CB51E3-FF0C-4389-85FE-D8F0A8B2EC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83" b="1"/>
          <a:stretch/>
        </p:blipFill>
        <p:spPr>
          <a:xfrm>
            <a:off x="2694432" y="666497"/>
            <a:ext cx="6803136" cy="32735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6880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3E8C3-24B7-4E56-8182-9979B394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Calibri Light"/>
                <a:hlinkClick r:id="rId2"/>
              </a:rPr>
              <a:t>Searching the Features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109AD64-9C2C-4770-A6AA-284D45AFD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10" y="1560209"/>
            <a:ext cx="10780554" cy="49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74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282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90441AC-5A6A-4FE1-88C4-40AEE73C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dirty="0">
                <a:solidFill>
                  <a:srgbClr val="282B4C"/>
                </a:solidFill>
                <a:hlinkClick r:id="rId2"/>
              </a:rPr>
              <a:t>Teacher Guide</a:t>
            </a:r>
            <a:endParaRPr lang="en-US" sz="5800">
              <a:solidFill>
                <a:srgbClr val="282B4C"/>
              </a:solidFill>
            </a:endParaRPr>
          </a:p>
        </p:txBody>
      </p:sp>
      <p:pic>
        <p:nvPicPr>
          <p:cNvPr id="3" name="Picture 3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A3E82BAB-BA9B-47EE-8431-D8AD3F353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79" r="1" b="14800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5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Importance of Nonfiction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Common Core expectations 50/50</a:t>
            </a:r>
          </a:p>
          <a:p>
            <a:endParaRPr lang="en-US" sz="2000"/>
          </a:p>
          <a:p>
            <a:r>
              <a:rPr lang="en-US" sz="2000"/>
              <a:t>Essential questions or student-based questions drive instruction</a:t>
            </a:r>
            <a:endParaRPr lang="en-US" sz="2000">
              <a:cs typeface="Calibri"/>
            </a:endParaRPr>
          </a:p>
          <a:p>
            <a:endParaRPr lang="en-US" sz="2000"/>
          </a:p>
          <a:p>
            <a:r>
              <a:rPr lang="en-US" sz="2000"/>
              <a:t>Build basic knowledge of events and facts</a:t>
            </a:r>
          </a:p>
          <a:p>
            <a:pPr marL="0" indent="0">
              <a:buNone/>
            </a:pPr>
            <a:endParaRPr lang="en-US" sz="2000">
              <a:cs typeface="Calibri" panose="020F0502020204030204"/>
            </a:endParaRPr>
          </a:p>
          <a:p>
            <a:r>
              <a:rPr lang="en-US" sz="2000"/>
              <a:t>Provide opportunities for </a:t>
            </a:r>
            <a:r>
              <a:rPr lang="en-US" sz="2000" u="sng"/>
              <a:t>meaningful</a:t>
            </a:r>
            <a:r>
              <a:rPr lang="en-US" sz="2000"/>
              <a:t> connections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7852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NewsELA 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C8467683-5399-4344-B64A-0E00FEDC1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8012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79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1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NewsELA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r>
              <a:rPr lang="en-US" sz="2000"/>
              <a:t>Search by category (Example: health, sports, science, etc. )</a:t>
            </a:r>
          </a:p>
          <a:p>
            <a:endParaRPr lang="en-US" sz="2000"/>
          </a:p>
          <a:p>
            <a:r>
              <a:rPr lang="en-US" sz="2000"/>
              <a:t>Search by topic (Example: refugees)</a:t>
            </a:r>
          </a:p>
          <a:p>
            <a:endParaRPr lang="en-US" sz="2000"/>
          </a:p>
          <a:p>
            <a:r>
              <a:rPr lang="en-US" sz="2000"/>
              <a:t>Search articles by grade level or standard  (Example: Standard 8)</a:t>
            </a:r>
          </a:p>
          <a:p>
            <a:endParaRPr lang="en-US" sz="2000"/>
          </a:p>
          <a:p>
            <a:r>
              <a:rPr lang="en-US" sz="2000"/>
              <a:t>Articles can be saved on NewsELA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7467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NewsELA Text Sets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7079" t="17947" r="7584" b="5259"/>
          <a:stretch/>
        </p:blipFill>
        <p:spPr>
          <a:xfrm>
            <a:off x="1755524" y="1675227"/>
            <a:ext cx="868095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4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Article of the Week </a:t>
            </a:r>
          </a:p>
        </p:txBody>
      </p:sp>
      <p:sp>
        <p:nvSpPr>
          <p:cNvPr id="2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Graphic 13" descr="Pencil">
            <a:extLst>
              <a:ext uri="{FF2B5EF4-FFF2-40B4-BE49-F238E27FC236}">
                <a16:creationId xmlns:a16="http://schemas.microsoft.com/office/drawing/2014/main" id="{5D5BCF62-6B09-4ED3-BBEF-EF214B854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Idea from Kelly Gallagher and David Stuart Jr. </a:t>
            </a:r>
          </a:p>
          <a:p>
            <a:pPr lvl="1"/>
            <a:r>
              <a:rPr lang="en-US" sz="1900">
                <a:solidFill>
                  <a:srgbClr val="000000"/>
                </a:solidFill>
              </a:rPr>
              <a:t>Used to build student prior knowledge</a:t>
            </a:r>
          </a:p>
          <a:p>
            <a:pPr lvl="1"/>
            <a:r>
              <a:rPr lang="en-US" sz="1900">
                <a:solidFill>
                  <a:srgbClr val="000000"/>
                </a:solidFill>
              </a:rPr>
              <a:t>Students read and annotate</a:t>
            </a:r>
          </a:p>
          <a:p>
            <a:pPr lvl="1"/>
            <a:r>
              <a:rPr lang="en-US" sz="1900">
                <a:solidFill>
                  <a:srgbClr val="000000"/>
                </a:solidFill>
              </a:rPr>
              <a:t>Write a summary</a:t>
            </a:r>
          </a:p>
          <a:p>
            <a:pPr lvl="1"/>
            <a:r>
              <a:rPr lang="en-US" sz="1900">
                <a:solidFill>
                  <a:srgbClr val="000000"/>
                </a:solidFill>
              </a:rPr>
              <a:t>Answer a text-based question or give evidence-based opinion</a:t>
            </a:r>
            <a:endParaRPr lang="en-US" sz="1900">
              <a:solidFill>
                <a:srgbClr val="000000"/>
              </a:solidFill>
              <a:cs typeface="Calibri"/>
            </a:endParaRPr>
          </a:p>
          <a:p>
            <a:pPr marL="457200" lvl="1" indent="0">
              <a:buNone/>
            </a:pPr>
            <a:endParaRPr lang="en-US" sz="1900">
              <a:solidFill>
                <a:srgbClr val="000000"/>
              </a:solidFill>
            </a:endParaRPr>
          </a:p>
          <a:p>
            <a:r>
              <a:rPr lang="en-US" sz="1900">
                <a:solidFill>
                  <a:srgbClr val="000000"/>
                </a:solidFill>
              </a:rPr>
              <a:t>Students work on reading and writing skills</a:t>
            </a:r>
          </a:p>
          <a:p>
            <a:r>
              <a:rPr lang="en-US" sz="1900">
                <a:solidFill>
                  <a:srgbClr val="000000"/>
                </a:solidFill>
              </a:rPr>
              <a:t>Build background knowledge of events and information </a:t>
            </a:r>
          </a:p>
        </p:txBody>
      </p:sp>
    </p:spTree>
    <p:extLst>
      <p:ext uri="{BB962C8B-B14F-4D97-AF65-F5344CB8AC3E}">
        <p14:creationId xmlns:p14="http://schemas.microsoft.com/office/powerpoint/2010/main" val="161156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Student Sample of Annotations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430" t="45082" r="7237" b="29464"/>
          <a:stretch/>
        </p:blipFill>
        <p:spPr>
          <a:xfrm>
            <a:off x="481946" y="759911"/>
            <a:ext cx="3529109" cy="3208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69714" r="27058"/>
          <a:stretch/>
        </p:blipFill>
        <p:spPr>
          <a:xfrm>
            <a:off x="4332788" y="1200752"/>
            <a:ext cx="3526424" cy="2326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6161" r="1238" b="1671"/>
          <a:stretch/>
        </p:blipFill>
        <p:spPr>
          <a:xfrm>
            <a:off x="8153400" y="1352417"/>
            <a:ext cx="3553968" cy="20232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35E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64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Student Writing Sample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5" t="7619" r="10296" b="43238"/>
          <a:stretch/>
        </p:blipFill>
        <p:spPr>
          <a:xfrm>
            <a:off x="719812" y="2426818"/>
            <a:ext cx="4679427" cy="39976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55238" r="16137" b="16952"/>
          <a:stretch/>
        </p:blipFill>
        <p:spPr>
          <a:xfrm>
            <a:off x="6445073" y="2916953"/>
            <a:ext cx="5455917" cy="30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3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BC501-AD67-4189-AA24-CD8CBB52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Readworks.org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54F0052-FA91-4A11-9593-D29315AA4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681" y="2509911"/>
            <a:ext cx="8643539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0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172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Getting the Most Out of NewsELA &amp; ReadWorks</vt:lpstr>
      <vt:lpstr>Importance of Nonfiction</vt:lpstr>
      <vt:lpstr>NewsELA </vt:lpstr>
      <vt:lpstr>NewsELA</vt:lpstr>
      <vt:lpstr>NewsELA Text Sets</vt:lpstr>
      <vt:lpstr>Article of the Week </vt:lpstr>
      <vt:lpstr>Student Sample of Annotations</vt:lpstr>
      <vt:lpstr>Student Writing Sample</vt:lpstr>
      <vt:lpstr>Readworks.org</vt:lpstr>
      <vt:lpstr>PowerPoint Presentation</vt:lpstr>
      <vt:lpstr>ReadWorks Article-A-Day</vt:lpstr>
      <vt:lpstr>Using ReadWorks Digitally</vt:lpstr>
      <vt:lpstr>Searching the Features</vt:lpstr>
      <vt:lpstr>Teacher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Most Out of NewsELA &amp; Read Works</dc:title>
  <dc:creator>Windows User</dc:creator>
  <cp:lastModifiedBy>Denise E Reid</cp:lastModifiedBy>
  <cp:revision>191</cp:revision>
  <dcterms:created xsi:type="dcterms:W3CDTF">2019-02-28T21:56:05Z</dcterms:created>
  <dcterms:modified xsi:type="dcterms:W3CDTF">2019-03-04T21:42:05Z</dcterms:modified>
</cp:coreProperties>
</file>