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C0C0C0"/>
    <a:srgbClr val="5F5F5F"/>
    <a:srgbClr val="969696"/>
    <a:srgbClr val="000000"/>
    <a:srgbClr val="C65D2E"/>
    <a:srgbClr val="2516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D6D02-8801-436F-A274-6459AD57D204}" type="datetimeFigureOut">
              <a:rPr lang="en-US" smtClean="0"/>
              <a:pPr/>
              <a:t>3/30/2011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3E630-7C96-483E-B264-0797F61A95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03E630-7C96-483E-B264-0797F61A954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04800" y="4953000"/>
            <a:ext cx="8686800" cy="947738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810250"/>
            <a:ext cx="8686800" cy="89535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B43257-7446-4B2D-BA33-41AD761D25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3F2B9-23D6-43C5-BA1D-CB34DEE95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7400" y="188913"/>
            <a:ext cx="1768475" cy="6480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188913"/>
            <a:ext cx="5156200" cy="6480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7D68C-FF26-462A-B81A-2481DCEB54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23695-2659-416D-AF55-A8B708EC7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9D58-ADED-430C-BB3C-A92B8CF6AA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1593850"/>
            <a:ext cx="3462338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3538" y="1593850"/>
            <a:ext cx="3462337" cy="5075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90087-C767-4AF0-8EA4-BB769459C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8EF59E-CBFA-4EF3-ABBA-BB2EFC54E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00DAE-6754-47A2-A876-84F795E419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20A79-B4E3-4715-BB58-13F9DEA0B1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35AC-D308-457C-93AA-A0409D576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6889B5-37CC-4338-8DC2-D6CA37CD4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8913"/>
            <a:ext cx="7077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white">
          <a:xfrm>
            <a:off x="1828800" y="1593850"/>
            <a:ext cx="7077075" cy="507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78" name="Rectangle 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5E7754-CED8-4F6A-9A9B-DE8CAA6609A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F5F5F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i5_MqicxS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 Taking	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EIU 1111:  University </a:t>
            </a:r>
            <a:r>
              <a:rPr lang="en-US" dirty="0" smtClean="0"/>
              <a:t>Foundations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Cornell Method</a:t>
            </a:r>
            <a:endParaRPr lang="en-US" dirty="0"/>
          </a:p>
        </p:txBody>
      </p:sp>
      <p:graphicFrame>
        <p:nvGraphicFramePr>
          <p:cNvPr id="4" name="Group 31"/>
          <p:cNvGraphicFramePr>
            <a:graphicFrameLocks noGrp="1"/>
          </p:cNvGraphicFramePr>
          <p:nvPr>
            <p:ph idx="1"/>
          </p:nvPr>
        </p:nvGraphicFramePr>
        <p:xfrm>
          <a:off x="2362200" y="1828800"/>
          <a:ext cx="4572000" cy="4530408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Note Taking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What is my best style?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Line 32"/>
          <p:cNvSpPr>
            <a:spLocks noChangeShapeType="1"/>
          </p:cNvSpPr>
          <p:nvPr/>
        </p:nvSpPr>
        <p:spPr bwMode="auto">
          <a:xfrm flipV="1">
            <a:off x="3048000" y="1828800"/>
            <a:ext cx="0" cy="449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Oval 33"/>
          <p:cNvSpPr>
            <a:spLocks noChangeArrowheads="1"/>
          </p:cNvSpPr>
          <p:nvPr/>
        </p:nvSpPr>
        <p:spPr bwMode="auto">
          <a:xfrm>
            <a:off x="2590800" y="2438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4"/>
          <p:cNvSpPr>
            <a:spLocks noChangeArrowheads="1"/>
          </p:cNvSpPr>
          <p:nvPr/>
        </p:nvSpPr>
        <p:spPr bwMode="auto">
          <a:xfrm>
            <a:off x="2514600" y="60960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 rot="5400000">
            <a:off x="1943100" y="3924300"/>
            <a:ext cx="4038600" cy="0"/>
          </a:xfrm>
          <a:prstGeom prst="line">
            <a:avLst/>
          </a:prstGeom>
          <a:ln>
            <a:headEnd type="stealth" w="med" len="med"/>
            <a:tailEnd type="stealth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2590800" y="5867400"/>
            <a:ext cx="41910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1905000"/>
            <a:ext cx="281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Taking Styles:</a:t>
            </a:r>
          </a:p>
          <a:p>
            <a:r>
              <a:rPr lang="en-US" dirty="0" smtClean="0"/>
              <a:t>Different styles a person can use based upon learning styles:</a:t>
            </a:r>
          </a:p>
          <a:p>
            <a:pPr>
              <a:buFontTx/>
              <a:buChar char="-"/>
            </a:pPr>
            <a:r>
              <a:rPr lang="en-US" dirty="0" smtClean="0"/>
              <a:t>Summary</a:t>
            </a:r>
          </a:p>
          <a:p>
            <a:pPr>
              <a:buFontTx/>
              <a:buChar char="-"/>
            </a:pPr>
            <a:r>
              <a:rPr lang="en-US" dirty="0" smtClean="0"/>
              <a:t>Outline</a:t>
            </a:r>
          </a:p>
          <a:p>
            <a:pPr>
              <a:buFontTx/>
              <a:buChar char="-"/>
            </a:pPr>
            <a:r>
              <a:rPr lang="en-US" dirty="0" smtClean="0"/>
              <a:t>Cornell</a:t>
            </a:r>
          </a:p>
          <a:p>
            <a:pPr>
              <a:buFontTx/>
              <a:buChar char="-"/>
            </a:pPr>
            <a:r>
              <a:rPr lang="en-US" dirty="0" smtClean="0"/>
              <a:t>Question</a:t>
            </a:r>
          </a:p>
          <a:p>
            <a:pPr>
              <a:buFontTx/>
              <a:buChar char="-"/>
            </a:pPr>
            <a:r>
              <a:rPr lang="en-US" dirty="0" smtClean="0"/>
              <a:t>Concept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the Cornell Method</a:t>
            </a:r>
          </a:p>
          <a:p>
            <a:r>
              <a:rPr lang="en-US" dirty="0" smtClean="0"/>
              <a:t>Questions, instead of key phrases</a:t>
            </a:r>
          </a:p>
          <a:p>
            <a:r>
              <a:rPr lang="en-US" dirty="0" smtClean="0"/>
              <a:t>Prep for Test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Tool</a:t>
            </a:r>
          </a:p>
          <a:p>
            <a:pPr lvl="1"/>
            <a:r>
              <a:rPr lang="en-US" dirty="0" smtClean="0"/>
              <a:t>Used during or after lectures</a:t>
            </a:r>
          </a:p>
          <a:p>
            <a:pPr lvl="1"/>
            <a:r>
              <a:rPr lang="en-US" dirty="0" smtClean="0"/>
              <a:t>For visual learning</a:t>
            </a:r>
          </a:p>
          <a:p>
            <a:pPr lvl="1"/>
            <a:r>
              <a:rPr lang="en-US" dirty="0" smtClean="0"/>
              <a:t>Don’t spend too much time on being creative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3200400" y="2362200"/>
            <a:ext cx="1447800" cy="1524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Good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Listener in lecture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5562600" y="1828800"/>
            <a:ext cx="990600" cy="1143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Get rest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5791200" y="3657600"/>
            <a:ext cx="1981200" cy="12192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Avoid Distractions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447800" y="4191000"/>
            <a:ext cx="1752600" cy="13716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Take notes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38100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Legible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55626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48006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Listen for test possibilities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6019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Summarize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200400" y="5029200"/>
            <a:ext cx="762000" cy="228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 rot="16200000" flipH="1">
            <a:off x="2324100" y="5829300"/>
            <a:ext cx="609600" cy="76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 bwMode="auto">
          <a:xfrm rot="10800000">
            <a:off x="1371600" y="4114800"/>
            <a:ext cx="457200" cy="152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 bwMode="auto">
          <a:xfrm rot="5400000">
            <a:off x="990600" y="5181600"/>
            <a:ext cx="533400" cy="5334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4" idx="3"/>
          </p:cNvCxnSpPr>
          <p:nvPr/>
        </p:nvCxnSpPr>
        <p:spPr bwMode="auto">
          <a:xfrm rot="5400000">
            <a:off x="2775721" y="3630495"/>
            <a:ext cx="604184" cy="66922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5" idx="2"/>
          </p:cNvCxnSpPr>
          <p:nvPr/>
        </p:nvCxnSpPr>
        <p:spPr bwMode="auto">
          <a:xfrm flipV="1">
            <a:off x="4555426" y="2400300"/>
            <a:ext cx="1007174" cy="419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 bwMode="auto">
          <a:xfrm>
            <a:off x="4555426" y="3505200"/>
            <a:ext cx="1311974" cy="4572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10400" y="16002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Regular Sleep</a:t>
            </a:r>
            <a:endParaRPr lang="en-US" sz="1800" dirty="0"/>
          </a:p>
        </p:txBody>
      </p:sp>
      <p:sp>
        <p:nvSpPr>
          <p:cNvPr id="29" name="TextBox 28"/>
          <p:cNvSpPr txBox="1"/>
          <p:nvPr/>
        </p:nvSpPr>
        <p:spPr>
          <a:xfrm>
            <a:off x="3733800" y="1600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Naps</a:t>
            </a:r>
            <a:endParaRPr lang="en-US" sz="1800" dirty="0"/>
          </a:p>
        </p:txBody>
      </p:sp>
      <p:sp>
        <p:nvSpPr>
          <p:cNvPr id="30" name="TextBox 29"/>
          <p:cNvSpPr txBox="1"/>
          <p:nvPr/>
        </p:nvSpPr>
        <p:spPr>
          <a:xfrm>
            <a:off x="7467600" y="2819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Shut out noise</a:t>
            </a:r>
            <a:endParaRPr lang="en-US" sz="1800" dirty="0"/>
          </a:p>
        </p:txBody>
      </p:sp>
      <p:sp>
        <p:nvSpPr>
          <p:cNvPr id="31" name="TextBox 30"/>
          <p:cNvSpPr txBox="1"/>
          <p:nvPr/>
        </p:nvSpPr>
        <p:spPr>
          <a:xfrm>
            <a:off x="7467600" y="502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Sit near Front</a:t>
            </a:r>
            <a:endParaRPr lang="en-US" sz="1800" dirty="0"/>
          </a:p>
        </p:txBody>
      </p:sp>
      <p:sp>
        <p:nvSpPr>
          <p:cNvPr id="32" name="TextBox 31"/>
          <p:cNvSpPr txBox="1"/>
          <p:nvPr/>
        </p:nvSpPr>
        <p:spPr>
          <a:xfrm>
            <a:off x="5943600" y="5562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Eat Breakfast</a:t>
            </a:r>
            <a:endParaRPr lang="en-US" sz="1800" dirty="0"/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6553200" y="1905000"/>
            <a:ext cx="762000" cy="2667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 rot="10800000">
            <a:off x="4724400" y="1905000"/>
            <a:ext cx="838200" cy="3048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 bwMode="auto">
          <a:xfrm flipV="1">
            <a:off x="6858000" y="3200400"/>
            <a:ext cx="1007174" cy="419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1" idx="0"/>
          </p:cNvCxnSpPr>
          <p:nvPr/>
        </p:nvCxnSpPr>
        <p:spPr bwMode="auto">
          <a:xfrm rot="16200000" flipH="1">
            <a:off x="7581900" y="4419600"/>
            <a:ext cx="800100" cy="419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endCxn id="32" idx="0"/>
          </p:cNvCxnSpPr>
          <p:nvPr/>
        </p:nvCxnSpPr>
        <p:spPr bwMode="auto">
          <a:xfrm rot="16200000" flipH="1">
            <a:off x="6286500" y="5181600"/>
            <a:ext cx="723900" cy="381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Note-Taking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Clearly Identify the Class</a:t>
            </a:r>
          </a:p>
          <a:p>
            <a:r>
              <a:rPr lang="en-US" dirty="0" smtClean="0"/>
              <a:t>Reduce to Key Ideas</a:t>
            </a:r>
          </a:p>
          <a:p>
            <a:r>
              <a:rPr lang="en-US" dirty="0" smtClean="0"/>
              <a:t>Take Notes from all Relevant Input</a:t>
            </a:r>
          </a:p>
          <a:p>
            <a:r>
              <a:rPr lang="en-US" dirty="0" smtClean="0"/>
              <a:t>Don’t Erase Mistakes</a:t>
            </a:r>
          </a:p>
          <a:p>
            <a:r>
              <a:rPr lang="en-US" dirty="0" smtClean="0"/>
              <a:t>Abbreviate</a:t>
            </a:r>
          </a:p>
          <a:p>
            <a:r>
              <a:rPr lang="en-US" dirty="0" smtClean="0"/>
              <a:t>Review Notes Often</a:t>
            </a:r>
          </a:p>
          <a:p>
            <a:r>
              <a:rPr lang="en-US" dirty="0" smtClean="0"/>
              <a:t>Tape Lectures Selectively</a:t>
            </a:r>
          </a:p>
          <a:p>
            <a:r>
              <a:rPr lang="en-US" dirty="0" smtClean="0"/>
              <a:t>Organize</a:t>
            </a:r>
          </a:p>
          <a:p>
            <a:r>
              <a:rPr lang="en-US" dirty="0" smtClean="0"/>
              <a:t>Request Feedback about your Notes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93850"/>
            <a:ext cx="8524875" cy="1835150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hlinkClick r:id="rId2"/>
              </a:rPr>
              <a:t>http://www.youtube.com/watch?v=ji5_MqicxSo</a:t>
            </a:r>
            <a:endParaRPr lang="en-US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the most of Lectures</a:t>
            </a:r>
          </a:p>
          <a:p>
            <a:r>
              <a:rPr lang="en-US" dirty="0" smtClean="0"/>
              <a:t>Taking Notes</a:t>
            </a:r>
          </a:p>
          <a:p>
            <a:r>
              <a:rPr lang="en-US" dirty="0" smtClean="0"/>
              <a:t>Practicing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 to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Anticipate</a:t>
            </a:r>
          </a:p>
          <a:p>
            <a:r>
              <a:rPr lang="en-US" dirty="0" smtClean="0"/>
              <a:t>Be on Time</a:t>
            </a:r>
          </a:p>
          <a:p>
            <a:r>
              <a:rPr lang="en-US" dirty="0" smtClean="0"/>
              <a:t>Don’t Miss Classes</a:t>
            </a:r>
          </a:p>
          <a:p>
            <a:r>
              <a:rPr lang="en-US" dirty="0" smtClean="0"/>
              <a:t>Do the Assignments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Minimize Distractions</a:t>
            </a:r>
          </a:p>
          <a:p>
            <a:r>
              <a:rPr lang="en-US" dirty="0" smtClean="0"/>
              <a:t>Listen Actively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Ideas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Paraphrase what you hear</a:t>
            </a:r>
          </a:p>
          <a:p>
            <a:r>
              <a:rPr lang="en-US" dirty="0" smtClean="0"/>
              <a:t>Relate key ideas to what you already know</a:t>
            </a:r>
          </a:p>
          <a:p>
            <a:r>
              <a:rPr lang="en-US" dirty="0" smtClean="0"/>
              <a:t>Make a note of unknown words</a:t>
            </a:r>
          </a:p>
          <a:p>
            <a:r>
              <a:rPr lang="en-US" dirty="0" smtClean="0"/>
              <a:t>Own your confusion</a:t>
            </a:r>
          </a:p>
          <a:p>
            <a:r>
              <a:rPr lang="en-US" dirty="0" smtClean="0"/>
              <a:t>Get involved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YOUR style</a:t>
            </a:r>
          </a:p>
          <a:p>
            <a:r>
              <a:rPr lang="en-US" dirty="0" smtClean="0"/>
              <a:t>Choose the best method</a:t>
            </a:r>
          </a:p>
          <a:p>
            <a:pPr lvl="1"/>
            <a:r>
              <a:rPr lang="en-US" dirty="0" smtClean="0"/>
              <a:t>Summary Method</a:t>
            </a:r>
          </a:p>
          <a:p>
            <a:pPr lvl="1"/>
            <a:r>
              <a:rPr lang="en-US" dirty="0" smtClean="0"/>
              <a:t>Outline Method</a:t>
            </a:r>
          </a:p>
          <a:p>
            <a:pPr lvl="1"/>
            <a:r>
              <a:rPr lang="en-US" dirty="0" smtClean="0"/>
              <a:t>Cornell Method</a:t>
            </a:r>
          </a:p>
          <a:p>
            <a:pPr lvl="1"/>
            <a:r>
              <a:rPr lang="en-US" dirty="0" smtClean="0"/>
              <a:t>Question Technique</a:t>
            </a:r>
          </a:p>
          <a:p>
            <a:pPr lvl="1"/>
            <a:r>
              <a:rPr lang="en-US" dirty="0" smtClean="0"/>
              <a:t>Concept Maps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the lecture</a:t>
            </a:r>
          </a:p>
          <a:p>
            <a:r>
              <a:rPr lang="en-US" dirty="0" smtClean="0"/>
              <a:t>Summarize what is said</a:t>
            </a:r>
          </a:p>
          <a:p>
            <a:r>
              <a:rPr lang="en-US" dirty="0" smtClean="0"/>
              <a:t>Translate </a:t>
            </a:r>
          </a:p>
          <a:p>
            <a:r>
              <a:rPr lang="en-US" dirty="0" smtClean="0"/>
              <a:t>Time consuming</a:t>
            </a:r>
          </a:p>
          <a:p>
            <a:r>
              <a:rPr lang="en-US" dirty="0" smtClean="0"/>
              <a:t>Auditory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Summarizes Key Point (headings)</a:t>
            </a:r>
          </a:p>
          <a:p>
            <a:pPr lvl="1"/>
            <a:r>
              <a:rPr lang="en-US" dirty="0" smtClean="0"/>
              <a:t>Don’t have to follow standard outline formulas – don’t get distracted</a:t>
            </a:r>
          </a:p>
          <a:p>
            <a:pPr lvl="1"/>
            <a:r>
              <a:rPr lang="en-US" dirty="0" smtClean="0"/>
              <a:t>Shows relationships</a:t>
            </a:r>
          </a:p>
          <a:p>
            <a:pPr lvl="1"/>
            <a:r>
              <a:rPr lang="en-US" dirty="0" smtClean="0"/>
              <a:t>Great study prep tool</a:t>
            </a:r>
          </a:p>
          <a:p>
            <a:r>
              <a:rPr lang="en-US" dirty="0" smtClean="0"/>
              <a:t>Analysis and Critical Thinking Learners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Cornell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Divide paper into 3 sections</a:t>
            </a:r>
          </a:p>
          <a:p>
            <a:pPr lvl="1"/>
            <a:r>
              <a:rPr lang="en-US" dirty="0" smtClean="0"/>
              <a:t>Right side – notes during class</a:t>
            </a:r>
          </a:p>
          <a:p>
            <a:pPr lvl="1"/>
            <a:r>
              <a:rPr lang="en-US" dirty="0" smtClean="0"/>
              <a:t>Left side – Heading/questions – after class</a:t>
            </a:r>
          </a:p>
          <a:p>
            <a:pPr lvl="1"/>
            <a:r>
              <a:rPr lang="en-US" dirty="0" smtClean="0"/>
              <a:t>Bottom – summary/questions/comments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140842">
  <a:themeElements>
    <a:clrScheme name="Default Design 1">
      <a:dk1>
        <a:srgbClr val="080808"/>
      </a:dk1>
      <a:lt1>
        <a:srgbClr val="74C8E6"/>
      </a:lt1>
      <a:dk2>
        <a:srgbClr val="000000"/>
      </a:dk2>
      <a:lt2>
        <a:srgbClr val="080808"/>
      </a:lt2>
      <a:accent1>
        <a:srgbClr val="68A2B6"/>
      </a:accent1>
      <a:accent2>
        <a:srgbClr val="4192BF"/>
      </a:accent2>
      <a:accent3>
        <a:srgbClr val="BCE0F0"/>
      </a:accent3>
      <a:accent4>
        <a:srgbClr val="060606"/>
      </a:accent4>
      <a:accent5>
        <a:srgbClr val="B9CED7"/>
      </a:accent5>
      <a:accent6>
        <a:srgbClr val="3A84AD"/>
      </a:accent6>
      <a:hlink>
        <a:srgbClr val="3963AF"/>
      </a:hlink>
      <a:folHlink>
        <a:srgbClr val="000066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80808"/>
        </a:dk1>
        <a:lt1>
          <a:srgbClr val="74C8E6"/>
        </a:lt1>
        <a:dk2>
          <a:srgbClr val="000000"/>
        </a:dk2>
        <a:lt2>
          <a:srgbClr val="080808"/>
        </a:lt2>
        <a:accent1>
          <a:srgbClr val="68A2B6"/>
        </a:accent1>
        <a:accent2>
          <a:srgbClr val="4192BF"/>
        </a:accent2>
        <a:accent3>
          <a:srgbClr val="BCE0F0"/>
        </a:accent3>
        <a:accent4>
          <a:srgbClr val="060606"/>
        </a:accent4>
        <a:accent5>
          <a:srgbClr val="B9CED7"/>
        </a:accent5>
        <a:accent6>
          <a:srgbClr val="3A84AD"/>
        </a:accent6>
        <a:hlink>
          <a:srgbClr val="3963AF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01140842</Template>
  <TotalTime>66</TotalTime>
  <Words>294</Words>
  <Application>Microsoft Office PowerPoint</Application>
  <PresentationFormat>On-screen Show (4:3)</PresentationFormat>
  <Paragraphs>103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01140842</vt:lpstr>
      <vt:lpstr>Note Taking </vt:lpstr>
      <vt:lpstr>Agenda </vt:lpstr>
      <vt:lpstr>Commit to Class</vt:lpstr>
      <vt:lpstr>Concentrate </vt:lpstr>
      <vt:lpstr>Connect Ideas </vt:lpstr>
      <vt:lpstr>Note Taking</vt:lpstr>
      <vt:lpstr>Summary Method</vt:lpstr>
      <vt:lpstr>Outline Method</vt:lpstr>
      <vt:lpstr>Cornell Method</vt:lpstr>
      <vt:lpstr>Cornell Method</vt:lpstr>
      <vt:lpstr>Question Technique</vt:lpstr>
      <vt:lpstr>Concept Maps</vt:lpstr>
      <vt:lpstr>Concept Maps</vt:lpstr>
      <vt:lpstr>Master Note-Taking</vt:lpstr>
      <vt:lpstr>Let’s Practice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</dc:creator>
  <cp:lastModifiedBy>Sanders, Karla</cp:lastModifiedBy>
  <cp:revision>14</cp:revision>
  <dcterms:created xsi:type="dcterms:W3CDTF">2010-04-27T00:44:36Z</dcterms:created>
  <dcterms:modified xsi:type="dcterms:W3CDTF">2011-03-30T15:13:16Z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TC011408421033</vt:lpwstr>
  </property>
</Properties>
</file>