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handoutMasterIdLst>
    <p:handoutMasterId r:id="rId20"/>
  </p:handoutMasterIdLst>
  <p:sldIdLst>
    <p:sldId id="256" r:id="rId2"/>
    <p:sldId id="289" r:id="rId3"/>
    <p:sldId id="279" r:id="rId4"/>
    <p:sldId id="285" r:id="rId5"/>
    <p:sldId id="271" r:id="rId6"/>
    <p:sldId id="259" r:id="rId7"/>
    <p:sldId id="261" r:id="rId8"/>
    <p:sldId id="266" r:id="rId9"/>
    <p:sldId id="273" r:id="rId10"/>
    <p:sldId id="272" r:id="rId11"/>
    <p:sldId id="288" r:id="rId12"/>
    <p:sldId id="267" r:id="rId13"/>
    <p:sldId id="269" r:id="rId14"/>
    <p:sldId id="274" r:id="rId15"/>
    <p:sldId id="275" r:id="rId16"/>
    <p:sldId id="276" r:id="rId17"/>
    <p:sldId id="287" r:id="rId18"/>
    <p:sldId id="284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1BD15-D84E-47F2-9357-2D9CC68A1CEE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847CA-8817-4092-8229-B360ADC8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069C06D-4ED8-42C6-905D-CA84CA1B6CBF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October 29,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B385921-A91A-409C-921C-0E0EC1E750EC}" type="datetime2">
              <a:rPr lang="en-US" smtClean="0"/>
              <a:t>Tuesday, October 29,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u.edu/success/" TargetMode="External"/><Relationship Id="rId2" Type="http://schemas.openxmlformats.org/officeDocument/2006/relationships/hyperlink" Target="http://www.youtube.com/watch?v=dNlgRoNa16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iu.edu/readct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Your Textbook Effectively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Success Center, Eastern Illinois University</a:t>
            </a:r>
          </a:p>
          <a:p>
            <a:r>
              <a:rPr lang="en-US" dirty="0" smtClean="0"/>
              <a:t>Brian Gorman, 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35899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Reading - Explore Your </a:t>
            </a:r>
            <a:r>
              <a:rPr lang="en-US" dirty="0"/>
              <a:t>T</a:t>
            </a:r>
            <a:r>
              <a:rPr lang="en-US" dirty="0" smtClean="0"/>
              <a:t>extbook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is the book organized?</a:t>
            </a:r>
          </a:p>
          <a:p>
            <a:r>
              <a:rPr lang="en-US" dirty="0" smtClean="0"/>
              <a:t>How are chapters/units divided?</a:t>
            </a:r>
          </a:p>
          <a:p>
            <a:r>
              <a:rPr lang="en-US" dirty="0" smtClean="0"/>
              <a:t>Is there a glossary, index, table of contents that may be beneficial?</a:t>
            </a:r>
          </a:p>
          <a:p>
            <a:r>
              <a:rPr lang="en-US" dirty="0" smtClean="0"/>
              <a:t>Concentration specific resources?</a:t>
            </a:r>
          </a:p>
          <a:p>
            <a:pPr lvl="1"/>
            <a:r>
              <a:rPr lang="en-US" dirty="0" smtClean="0"/>
              <a:t>Maps, primary sources, tables, charts, graphs, case studies?</a:t>
            </a:r>
          </a:p>
          <a:p>
            <a:r>
              <a:rPr lang="en-US" dirty="0" smtClean="0"/>
              <a:t>Are there section/chapter summaries, study aides, exercises, activities? Where are they located?</a:t>
            </a:r>
          </a:p>
          <a:p>
            <a:r>
              <a:rPr lang="en-US" dirty="0" smtClean="0"/>
              <a:t>Answer Key?</a:t>
            </a:r>
          </a:p>
        </p:txBody>
      </p:sp>
    </p:spTree>
    <p:extLst>
      <p:ext uri="{BB962C8B-B14F-4D97-AF65-F5344CB8AC3E}">
        <p14:creationId xmlns:p14="http://schemas.microsoft.com/office/powerpoint/2010/main" val="36465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2010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Same format as if you were taking notes in a lecture</a:t>
            </a:r>
          </a:p>
          <a:p>
            <a:r>
              <a:rPr lang="en-US" dirty="0" smtClean="0"/>
              <a:t>Main Topic</a:t>
            </a:r>
          </a:p>
          <a:p>
            <a:pPr lvl="1"/>
            <a:r>
              <a:rPr lang="en-US" dirty="0" smtClean="0"/>
              <a:t>Section Heading 1</a:t>
            </a:r>
          </a:p>
          <a:p>
            <a:pPr lvl="2"/>
            <a:r>
              <a:rPr lang="en-US" dirty="0" smtClean="0"/>
              <a:t>Write 1-5 sentences summarizing  the main idea AND/OR</a:t>
            </a:r>
          </a:p>
          <a:p>
            <a:pPr lvl="2"/>
            <a:r>
              <a:rPr lang="en-US" dirty="0" smtClean="0"/>
              <a:t>Vocabulary, important dates, data, etc.</a:t>
            </a:r>
          </a:p>
          <a:p>
            <a:pPr lvl="3"/>
            <a:r>
              <a:rPr lang="en-US" dirty="0" smtClean="0"/>
              <a:t>Sub-Topic 1</a:t>
            </a:r>
          </a:p>
          <a:p>
            <a:pPr lvl="4"/>
            <a:r>
              <a:rPr lang="en-US" dirty="0" smtClean="0"/>
              <a:t>1-5 sentence summary/vocab, dates, data, etc.</a:t>
            </a:r>
          </a:p>
          <a:p>
            <a:pPr lvl="1"/>
            <a:r>
              <a:rPr lang="en-US" dirty="0" smtClean="0"/>
              <a:t>Section Heading 2</a:t>
            </a:r>
          </a:p>
          <a:p>
            <a:pPr lvl="2"/>
            <a:r>
              <a:rPr lang="en-US" dirty="0" smtClean="0"/>
              <a:t>Same as above</a:t>
            </a:r>
          </a:p>
          <a:p>
            <a:r>
              <a:rPr lang="en-US" dirty="0" smtClean="0"/>
              <a:t>Concluding summary/statement</a:t>
            </a:r>
          </a:p>
        </p:txBody>
      </p:sp>
    </p:spTree>
    <p:extLst>
      <p:ext uri="{BB962C8B-B14F-4D97-AF65-F5344CB8AC3E}">
        <p14:creationId xmlns:p14="http://schemas.microsoft.com/office/powerpoint/2010/main" val="360203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SQ3R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70436" y="2084294"/>
            <a:ext cx="4057139" cy="3639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Survey –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birds eye view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Scan headings for topics and organization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Write headings down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Skim and Scan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Question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 questions to answer later after reading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27450" y="2084294"/>
            <a:ext cx="4039501" cy="3639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SzPct val="100000"/>
              <a:buFont typeface="Wingdings" pitchFamily="2" charset="2"/>
              <a:buChar char="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500"/>
              </a:spcBef>
              <a:buClr>
                <a:schemeClr val="tx1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500"/>
              </a:spcBef>
              <a:buSzPct val="100000"/>
              <a:buFont typeface="Wingdings" pitchFamily="2" charset="2"/>
              <a:buChar char="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Read!</a:t>
            </a:r>
          </a:p>
          <a:p>
            <a:pPr lvl="1"/>
            <a:r>
              <a:rPr lang="en-US" dirty="0" smtClean="0"/>
              <a:t>Search for your answers!</a:t>
            </a:r>
          </a:p>
          <a:p>
            <a:pPr lvl="1"/>
            <a:r>
              <a:rPr lang="en-US" dirty="0" smtClean="0"/>
              <a:t>Usually about a section at a time</a:t>
            </a:r>
          </a:p>
          <a:p>
            <a:pPr lvl="1"/>
            <a:r>
              <a:rPr lang="en-US" dirty="0" smtClean="0"/>
              <a:t>Ask more questions </a:t>
            </a:r>
          </a:p>
          <a:p>
            <a:pPr lvl="2"/>
            <a:r>
              <a:rPr lang="en-US" dirty="0" smtClean="0"/>
              <a:t>How can this relate to me?</a:t>
            </a:r>
          </a:p>
          <a:p>
            <a:pPr lvl="2"/>
            <a:r>
              <a:rPr lang="en-US" dirty="0" smtClean="0"/>
              <a:t>Are you convinced?</a:t>
            </a:r>
          </a:p>
          <a:p>
            <a:pPr lvl="2"/>
            <a:r>
              <a:rPr lang="en-US" dirty="0" smtClean="0"/>
              <a:t>Were you right?</a:t>
            </a:r>
          </a:p>
          <a:p>
            <a:pPr lvl="1"/>
            <a:r>
              <a:rPr lang="en-US" dirty="0" smtClean="0"/>
              <a:t>Take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SQ3R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Rehearse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Interpret your notes in your own words, make them personal to you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Answer your questions without looking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Check your answers</a:t>
            </a:r>
          </a:p>
          <a:p>
            <a:pPr>
              <a:lnSpc>
                <a:spcPct val="90000"/>
              </a:lnSpc>
            </a:pPr>
            <a:r>
              <a:rPr lang="en-US" dirty="0"/>
              <a:t>Review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 through your notes, again answering questions, paying attention to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055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Once again you need to become familiar with your text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Mind map your thoughts and what you already know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Mind map an overview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middle image represents the central topic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Create “section branches” off the central image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Create “sub-topic branches” off the “section branches”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Start reading and adding “detail branches” off the “sub-topic branches” as you go</a:t>
            </a:r>
          </a:p>
        </p:txBody>
      </p:sp>
    </p:spTree>
    <p:extLst>
      <p:ext uri="{BB962C8B-B14F-4D97-AF65-F5344CB8AC3E}">
        <p14:creationId xmlns:p14="http://schemas.microsoft.com/office/powerpoint/2010/main" val="357090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Skim and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7422714" cy="4460575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Skim the entire chapter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Easy and effective way to get the ball rolling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Provides a background of the information and organization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Activates prior knowledge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Skim an individual section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Repetition!</a:t>
            </a:r>
            <a:endParaRPr lang="en-US" dirty="0"/>
          </a:p>
          <a:p>
            <a:pPr>
              <a:buFont typeface="+mj-lt"/>
              <a:buAutoNum type="arabicPeriod" startAt="3"/>
            </a:pPr>
            <a:r>
              <a:rPr lang="en-US" dirty="0" smtClean="0"/>
              <a:t>Read the section; highlighting/underlining/note-taking as you do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Look for definitions, cause and effect, comparison, examples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REPEAT STEPS 2 AND 3 FOR EVERY SECTION</a:t>
            </a:r>
          </a:p>
          <a:p>
            <a:pPr>
              <a:buFont typeface="+mj-lt"/>
              <a:buAutoNum type="arabicPeriod" startAt="4"/>
            </a:pPr>
            <a:r>
              <a:rPr lang="en-US" dirty="0" smtClean="0"/>
              <a:t>Review and Recite your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263240"/>
          </a:xfrm>
        </p:spPr>
        <p:txBody>
          <a:bodyPr>
            <a:normAutofit/>
          </a:bodyPr>
          <a:lstStyle/>
          <a:p>
            <a:r>
              <a:rPr lang="en-US" dirty="0" smtClean="0"/>
              <a:t>How to improve your reading comprehension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http://www.youtube.com/watch?v=dNlgRoNa16o</a:t>
            </a:r>
            <a:endParaRPr lang="en-US" dirty="0" smtClean="0"/>
          </a:p>
          <a:p>
            <a:r>
              <a:rPr lang="en-US" dirty="0" smtClean="0"/>
              <a:t>EIU Student Success Center</a:t>
            </a:r>
          </a:p>
          <a:p>
            <a:pPr lvl="1"/>
            <a:r>
              <a:rPr lang="en-US" dirty="0" smtClean="0">
                <a:hlinkClick r:id="rId3"/>
              </a:rPr>
              <a:t>http://www.eiu.edu/success/</a:t>
            </a:r>
            <a:endParaRPr lang="en-US" dirty="0" smtClean="0"/>
          </a:p>
          <a:p>
            <a:r>
              <a:rPr lang="en-US" dirty="0" smtClean="0"/>
              <a:t>EIU Reading Center</a:t>
            </a:r>
          </a:p>
          <a:p>
            <a:pPr lvl="1"/>
            <a:r>
              <a:rPr lang="en-US" dirty="0">
                <a:hlinkClick r:id="rId4"/>
              </a:rPr>
              <a:t>http://www.eiu.edu/readctr/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6949440" cy="4319446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Steven </a:t>
            </a:r>
            <a:r>
              <a:rPr lang="en-US" dirty="0" err="1" smtClean="0"/>
              <a:t>Moneyworth</a:t>
            </a:r>
            <a:r>
              <a:rPr lang="en-US" dirty="0" smtClean="0"/>
              <a:t>, </a:t>
            </a:r>
            <a:r>
              <a:rPr lang="en-US" dirty="0" err="1" smtClean="0"/>
              <a:t>Yahoo.com</a:t>
            </a:r>
            <a:r>
              <a:rPr lang="en-US" dirty="0" smtClean="0"/>
              <a:t> contributor, Jul </a:t>
            </a:r>
            <a:r>
              <a:rPr lang="en-US" dirty="0"/>
              <a:t>21, </a:t>
            </a:r>
            <a:r>
              <a:rPr lang="en-US" dirty="0" smtClean="0"/>
              <a:t>2009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honorsblog.tcu.edu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Fridge72.com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Leadershipnow.com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Unigo.com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Usingmindmaps.com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University of Wisconsin-Green Bay Tutoring Services</a:t>
            </a:r>
          </a:p>
          <a:p>
            <a:pPr>
              <a:buFont typeface="Arial"/>
              <a:buChar char="•"/>
            </a:pPr>
            <a:r>
              <a:rPr lang="en-US" dirty="0" smtClean="0"/>
              <a:t>Academic Skills Center, Dartmouth College</a:t>
            </a:r>
          </a:p>
          <a:p>
            <a:pPr>
              <a:buFont typeface="Arial"/>
              <a:buChar char="•"/>
            </a:pPr>
            <a:r>
              <a:rPr lang="en-US" dirty="0" smtClean="0"/>
              <a:t>Cornell College Academic Support and Advising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familiar?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435" y="2084294"/>
            <a:ext cx="8431795" cy="44252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don’t have enough time to do all of my readings.</a:t>
            </a:r>
          </a:p>
          <a:p>
            <a:r>
              <a:rPr lang="en-US" dirty="0" smtClean="0"/>
              <a:t>Sometimes I read an entire assignment and have no idea what it was talking about.</a:t>
            </a:r>
          </a:p>
          <a:p>
            <a:r>
              <a:rPr lang="en-US" dirty="0" smtClean="0"/>
              <a:t>When I am reading I find my mind wandering and thinking about something else entirely.</a:t>
            </a:r>
          </a:p>
          <a:p>
            <a:r>
              <a:rPr lang="en-US" dirty="0" smtClean="0"/>
              <a:t>My textbooks are too difficult to understand.</a:t>
            </a:r>
          </a:p>
          <a:p>
            <a:r>
              <a:rPr lang="en-US" dirty="0" smtClean="0"/>
              <a:t>I often fall asleep when reading my textbook.</a:t>
            </a:r>
          </a:p>
          <a:p>
            <a:r>
              <a:rPr lang="en-US" dirty="0" smtClean="0"/>
              <a:t>I get poor grades in classes that require reading.</a:t>
            </a:r>
          </a:p>
          <a:p>
            <a:r>
              <a:rPr lang="en-US" dirty="0" smtClean="0"/>
              <a:t>I do poorly on tests even if I think I know the material.</a:t>
            </a:r>
          </a:p>
          <a:p>
            <a:r>
              <a:rPr lang="en-US" dirty="0" smtClean="0"/>
              <a:t>I spend </a:t>
            </a:r>
            <a:r>
              <a:rPr lang="en-US" dirty="0"/>
              <a:t>several hours rereading a chapter in a </a:t>
            </a:r>
            <a:r>
              <a:rPr lang="en-US" dirty="0" smtClean="0"/>
              <a:t>textbook.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54" y="3796075"/>
            <a:ext cx="2652576" cy="1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17" y="2084294"/>
            <a:ext cx="7803471" cy="43165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many apply to you?</a:t>
            </a:r>
          </a:p>
          <a:p>
            <a:pPr lvl="1"/>
            <a:r>
              <a:rPr lang="en-US" dirty="0" smtClean="0"/>
              <a:t>I read the assigned readings before class of the same topic.</a:t>
            </a:r>
          </a:p>
          <a:p>
            <a:pPr lvl="1"/>
            <a:r>
              <a:rPr lang="en-US" dirty="0" smtClean="0"/>
              <a:t>I skim for main points before jumping into reading assignments.</a:t>
            </a:r>
          </a:p>
          <a:p>
            <a:pPr lvl="1"/>
            <a:r>
              <a:rPr lang="en-US" dirty="0" smtClean="0"/>
              <a:t>I access prior knowledge of the topic I am reading before I read.</a:t>
            </a:r>
          </a:p>
          <a:p>
            <a:pPr lvl="1"/>
            <a:r>
              <a:rPr lang="en-US" dirty="0" smtClean="0"/>
              <a:t>I can determine the meaning of a word from the words surrounding it.</a:t>
            </a:r>
          </a:p>
          <a:p>
            <a:pPr lvl="1"/>
            <a:r>
              <a:rPr lang="en-US" dirty="0" smtClean="0"/>
              <a:t>I read all portions of a reading assignment (case studies, summary, etc.)</a:t>
            </a:r>
          </a:p>
          <a:p>
            <a:pPr lvl="1"/>
            <a:r>
              <a:rPr lang="en-US" dirty="0" smtClean="0"/>
              <a:t>I take effective notes from my readings.</a:t>
            </a:r>
          </a:p>
          <a:p>
            <a:pPr lvl="1"/>
            <a:r>
              <a:rPr lang="en-US" dirty="0" smtClean="0"/>
              <a:t>I use my reading notes to help with class discussions.</a:t>
            </a:r>
          </a:p>
          <a:p>
            <a:pPr lvl="1"/>
            <a:r>
              <a:rPr lang="en-US" dirty="0" smtClean="0"/>
              <a:t>I review my reading notes immediately after completing my reading assignment.</a:t>
            </a:r>
          </a:p>
          <a:p>
            <a:pPr lvl="1"/>
            <a:r>
              <a:rPr lang="en-US" dirty="0" smtClean="0"/>
              <a:t>I revisit my reading notes regularly.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5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return are you getting on your investment of attending college?</a:t>
            </a:r>
          </a:p>
          <a:p>
            <a:endParaRPr lang="en-US" dirty="0" smtClean="0"/>
          </a:p>
          <a:p>
            <a:r>
              <a:rPr lang="en-US" dirty="0" smtClean="0"/>
              <a:t>Are you investing enough time?</a:t>
            </a:r>
          </a:p>
          <a:p>
            <a:endParaRPr lang="en-US" dirty="0" smtClean="0"/>
          </a:p>
          <a:p>
            <a:r>
              <a:rPr lang="en-US" dirty="0" smtClean="0"/>
              <a:t>What is the return you get for the time you invest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Reading – </a:t>
            </a:r>
            <a:br>
              <a:rPr lang="en-US" dirty="0" smtClean="0"/>
            </a:br>
            <a:r>
              <a:rPr lang="en-US" dirty="0" smtClean="0"/>
              <a:t>The Harvard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83" y="1752600"/>
            <a:ext cx="2374900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65" y="1752600"/>
            <a:ext cx="2917785" cy="325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63" y="1752600"/>
            <a:ext cx="2540000" cy="3251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2500" y="5113789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u="sng" dirty="0" smtClean="0"/>
              <a:t>Obedient Purposelessness- </a:t>
            </a:r>
            <a:r>
              <a:rPr lang="en-US" sz="2400" dirty="0" smtClean="0"/>
              <a:t>doing something simply because it’s the way you’ve been told to do, even if it is without purpose and/or isn’t working.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07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Reading Myths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to read every word of an assignment.</a:t>
            </a:r>
          </a:p>
          <a:p>
            <a:pPr lvl="1"/>
            <a:r>
              <a:rPr lang="en-US" dirty="0" smtClean="0"/>
              <a:t>Many words even in individual sentences have no meaning. Focusing on these unimportant words slows down speed and comprehension.</a:t>
            </a:r>
          </a:p>
          <a:p>
            <a:r>
              <a:rPr lang="en-US" dirty="0"/>
              <a:t>Reading once is enough.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people cannot soak in all information just by reading once. Repetition is key in moving information from short to long term memory.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5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Reading Myths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3547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is sinful to skip passages while reading.</a:t>
            </a:r>
          </a:p>
          <a:p>
            <a:pPr lvl="1"/>
            <a:r>
              <a:rPr lang="en-US" dirty="0" smtClean="0"/>
              <a:t>Many textbooks are bursting with information to a point that there is no way to retain all of it. Good reading is selective reading.</a:t>
            </a:r>
          </a:p>
          <a:p>
            <a:pPr lvl="1"/>
            <a:r>
              <a:rPr lang="en-US" dirty="0" smtClean="0"/>
              <a:t>Textbooks used as a reference is okay!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 skim or read too rapidly my comprehension will drop.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shows very little relationship between speed and comprehension. </a:t>
            </a:r>
          </a:p>
          <a:p>
            <a:pPr lvl="1"/>
            <a:r>
              <a:rPr lang="en-US" dirty="0"/>
              <a:t>What really matters is your ability to take in important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Reading Tips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 goal</a:t>
            </a:r>
          </a:p>
          <a:p>
            <a:r>
              <a:rPr lang="en-US" dirty="0" smtClean="0"/>
              <a:t>Have the right mindset</a:t>
            </a:r>
          </a:p>
          <a:p>
            <a:r>
              <a:rPr lang="en-US" dirty="0" smtClean="0"/>
              <a:t>Start reading early</a:t>
            </a:r>
          </a:p>
          <a:p>
            <a:r>
              <a:rPr lang="en-US" dirty="0" smtClean="0"/>
              <a:t>Skim – Read – Skim</a:t>
            </a:r>
          </a:p>
          <a:p>
            <a:r>
              <a:rPr lang="en-US" dirty="0" smtClean="0"/>
              <a:t>Understand the vocabulary</a:t>
            </a:r>
          </a:p>
          <a:p>
            <a:r>
              <a:rPr lang="en-US" dirty="0" smtClean="0"/>
              <a:t>Take notes</a:t>
            </a:r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the material your own</a:t>
            </a:r>
          </a:p>
          <a:p>
            <a:r>
              <a:rPr lang="en-US" dirty="0"/>
              <a:t>Know when to stop</a:t>
            </a:r>
          </a:p>
          <a:p>
            <a:r>
              <a:rPr lang="en-US" dirty="0"/>
              <a:t>Have a discussion buddy</a:t>
            </a:r>
          </a:p>
          <a:p>
            <a:r>
              <a:rPr lang="en-US" dirty="0"/>
              <a:t>Repetition/Review</a:t>
            </a:r>
          </a:p>
          <a:p>
            <a:r>
              <a:rPr lang="en-US" dirty="0"/>
              <a:t>Read for pleasure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90" y="5053999"/>
            <a:ext cx="1795390" cy="16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5134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Limit Distractions</a:t>
            </a:r>
          </a:p>
          <a:p>
            <a:pPr lvl="1"/>
            <a:r>
              <a:rPr lang="en-US" dirty="0" smtClean="0"/>
              <a:t>No TV, no windows, no outside movement</a:t>
            </a:r>
          </a:p>
          <a:p>
            <a:r>
              <a:rPr lang="en-US" dirty="0" smtClean="0"/>
              <a:t>Proper Lighting and Temperature</a:t>
            </a:r>
          </a:p>
          <a:p>
            <a:pPr lvl="1"/>
            <a:r>
              <a:rPr lang="en-US" dirty="0" smtClean="0"/>
              <a:t>Too much or too little light causes strain = fatigue</a:t>
            </a:r>
          </a:p>
          <a:p>
            <a:pPr lvl="1"/>
            <a:r>
              <a:rPr lang="en-US" dirty="0" smtClean="0"/>
              <a:t>Too warm = sleepy; Too cool = distraction</a:t>
            </a:r>
          </a:p>
          <a:p>
            <a:r>
              <a:rPr lang="en-US" dirty="0" smtClean="0"/>
              <a:t>Reading Position</a:t>
            </a:r>
          </a:p>
          <a:p>
            <a:r>
              <a:rPr lang="en-US" dirty="0" smtClean="0"/>
              <a:t>Have an available distraction</a:t>
            </a:r>
          </a:p>
          <a:p>
            <a:pPr lvl="1"/>
            <a:r>
              <a:rPr lang="en-US" dirty="0" smtClean="0"/>
              <a:t>We all need breaks – most can’t physically handle long periods of time without difference</a:t>
            </a:r>
          </a:p>
          <a:p>
            <a:r>
              <a:rPr lang="en-US" dirty="0" smtClean="0"/>
              <a:t>Positive Attitude</a:t>
            </a:r>
          </a:p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843</TotalTime>
  <Words>954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Formal</vt:lpstr>
      <vt:lpstr>Reading Your Textbook Effectively</vt:lpstr>
      <vt:lpstr>Sound familiar?</vt:lpstr>
      <vt:lpstr>Pre-Assessment</vt:lpstr>
      <vt:lpstr>Return on Investment</vt:lpstr>
      <vt:lpstr>Textbook Reading –  The Harvard Report</vt:lpstr>
      <vt:lpstr>Common Reading Myths</vt:lpstr>
      <vt:lpstr>Common Reading Myths</vt:lpstr>
      <vt:lpstr>General Reading Tips</vt:lpstr>
      <vt:lpstr>Before Reading</vt:lpstr>
      <vt:lpstr>Before Reading - Explore Your Textbook</vt:lpstr>
      <vt:lpstr>Outline Method</vt:lpstr>
      <vt:lpstr>SQ3R</vt:lpstr>
      <vt:lpstr>SQ3R</vt:lpstr>
      <vt:lpstr>Mind Mapping</vt:lpstr>
      <vt:lpstr>PowerPoint Presentation</vt:lpstr>
      <vt:lpstr>Skim and Divide</vt:lpstr>
      <vt:lpstr>Helpful Resources</vt:lpstr>
      <vt:lpstr>Works Cited</vt:lpstr>
    </vt:vector>
  </TitlesOfParts>
  <Company>Monticello CUSD #25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Your Textbook Effectively</dc:title>
  <dc:creator>Technology Department</dc:creator>
  <cp:lastModifiedBy>Brian Gorman</cp:lastModifiedBy>
  <cp:revision>60</cp:revision>
  <cp:lastPrinted>2013-10-28T18:39:45Z</cp:lastPrinted>
  <dcterms:created xsi:type="dcterms:W3CDTF">2012-12-05T16:01:39Z</dcterms:created>
  <dcterms:modified xsi:type="dcterms:W3CDTF">2013-10-29T15:41:47Z</dcterms:modified>
</cp:coreProperties>
</file>