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48"/>
  </p:handoutMasterIdLst>
  <p:sldIdLst>
    <p:sldId id="259" r:id="rId2"/>
    <p:sldId id="299" r:id="rId3"/>
    <p:sldId id="382" r:id="rId4"/>
    <p:sldId id="298" r:id="rId5"/>
    <p:sldId id="383" r:id="rId6"/>
    <p:sldId id="302" r:id="rId7"/>
    <p:sldId id="303" r:id="rId8"/>
    <p:sldId id="304" r:id="rId9"/>
    <p:sldId id="305" r:id="rId10"/>
    <p:sldId id="306" r:id="rId11"/>
    <p:sldId id="307" r:id="rId12"/>
    <p:sldId id="346" r:id="rId13"/>
    <p:sldId id="347" r:id="rId14"/>
    <p:sldId id="349" r:id="rId15"/>
    <p:sldId id="350" r:id="rId16"/>
    <p:sldId id="384" r:id="rId17"/>
    <p:sldId id="359" r:id="rId18"/>
    <p:sldId id="351" r:id="rId19"/>
    <p:sldId id="380" r:id="rId20"/>
    <p:sldId id="352" r:id="rId21"/>
    <p:sldId id="353" r:id="rId22"/>
    <p:sldId id="354" r:id="rId23"/>
    <p:sldId id="355" r:id="rId24"/>
    <p:sldId id="360" r:id="rId25"/>
    <p:sldId id="365" r:id="rId26"/>
    <p:sldId id="385" r:id="rId27"/>
    <p:sldId id="386" r:id="rId28"/>
    <p:sldId id="361" r:id="rId29"/>
    <p:sldId id="362" r:id="rId30"/>
    <p:sldId id="363" r:id="rId31"/>
    <p:sldId id="364" r:id="rId32"/>
    <p:sldId id="357" r:id="rId33"/>
    <p:sldId id="367" r:id="rId34"/>
    <p:sldId id="377" r:id="rId35"/>
    <p:sldId id="368" r:id="rId36"/>
    <p:sldId id="381" r:id="rId37"/>
    <p:sldId id="371" r:id="rId38"/>
    <p:sldId id="372" r:id="rId39"/>
    <p:sldId id="369" r:id="rId40"/>
    <p:sldId id="370" r:id="rId41"/>
    <p:sldId id="373" r:id="rId42"/>
    <p:sldId id="375" r:id="rId43"/>
    <p:sldId id="376" r:id="rId44"/>
    <p:sldId id="388" r:id="rId45"/>
    <p:sldId id="387" r:id="rId46"/>
    <p:sldId id="295" r:id="rId47"/>
  </p:sldIdLst>
  <p:sldSz cx="9144000" cy="6858000" type="screen4x3"/>
  <p:notesSz cx="701675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64" autoAdjust="0"/>
    <p:restoredTop sz="94637" autoAdjust="0"/>
  </p:normalViewPr>
  <p:slideViewPr>
    <p:cSldViewPr>
      <p:cViewPr varScale="1">
        <p:scale>
          <a:sx n="75" d="100"/>
          <a:sy n="75" d="100"/>
        </p:scale>
        <p:origin x="-77" y="-14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gradserv\grad\Dean-Assistant\Completed\Enrollments%20Graduate%20School\Enrollment%20Data%20for%20Fall%202014%20Summit%20Sciences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gradserv\grad\Dean-Assistant\Completed\Enrollments%20Graduate%20School\Enrollment%20Data%20for%20Fall%202014%20Summit%20Sciences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gradserv\grad\Dean-Assistant\Completed\Enrollments%20Graduate%20School\Enrollment%20Data%20for%20Fall%202014%20Summit%20Business%20&amp;%20Applied%20Sciences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gradserv\grad\Dean-Assistant\Completed\Enrollments%20Graduate%20School\Enrollment%20Data%20for%20Fall%202014%20Summit%20Business%20&amp;%20Applied%20Sciences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maugustine\Dropbox\Enrollment%20Data%20for%20Fall%202013%20Summit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gradserv\grad\Dean-Assistant\Completed\Enrollments%20Graduate%20School\Enrollment%20Data%20for%20Fall%202014%20Summit%20Business%20&amp;%20Applied%20Sciences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gradserv\grad\Dean-Assistant\Completed\Enrollments%20Graduate%20School\Enrollment%20Data%20for%20Fall%202014%20Summit%20Business%20&amp;%20Applied%20Sciences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gradserv\grad\Dean-Assistant\Completed\Enrollments%20Graduate%20School\Enrollment%20Data%20for%20Fall%202014%20Summit%20Business%20&amp;%20Applied%20Sciences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gradserv\grad\Dean-Assistant\Completed\Enrollments%20Graduate%20School\Enrollment%20Data%20for%20Fall%202014%20Summit%20Business%20&amp;%20Applied%20Sciences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gradserv\grad\Dean-Assistant\Completed\Enrollments%20Graduate%20School\Enrollment%20Data%20for%20Fall%202014%20Summit%20Business%20&amp;%20Applied%20Sciences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gradserv\grad\Dean-Assistant\Completed\Enrollments%20Graduate%20School\Enrollment%20Data%20for%20Fall%202014%20Summit%20Education%20&amp;%20Professional%20Studie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gradserv\grad\Dean-Assistant\Completed\Enrollments%20Graduate%20School\Enrollment%20Data%20for%20Fall%202014%20Summit%20Sciences.xls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gradserv\grad\Dean-Assistant\Completed\Enrollments%20Graduate%20School\Enrollment%20Data%20for%20Fall%202014%20Summit%20Education%20&amp;%20Professional%20Studies.xls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gradserv\grad\Dean-Assistant\Completed\Enrollments%20Graduate%20School\Enrollment%20Data%20for%20Fall%202014%20Summit%20Education%20&amp;%20Professional%20Studies.xls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\\gradserv\grad\Dean-Assistant\Completed\Enrollments%20Graduate%20School\Enrollment%20Data%20for%20Fall%202014%20Summit%20Education%20&amp;%20Professional%20Studies.xls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\\gradserv\grad\Dean-Assistant\Completed\Enrollments%20Graduate%20School\Enrollment%20Data%20for%20Fall%202014%20Summit%20Education%20&amp;%20Professional%20Studies.xls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\\gradserv\grad\Dean-Assistant\Completed\Enrollments%20Graduate%20School\Enrollment%20Data%20for%20Fall%202014%20Summit%20Education%20&amp;%20Professional%20Studies.xls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\\gradserv\grad\Dean-Assistant\Completed\Enrollments%20Graduate%20School\Enrollment%20Data%20for%20Fall%202014%20Summit%20Education%20&amp;%20Professional%20Studies.xls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\\gradserv\grad\Dean-Assistant\Completed\Enrollments%20Graduate%20School\Enrollment%20Data%20for%20Fall%202014%20Summit%20Arts%20&amp;%20Humanities.xls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\\gradserv\grad\Dean-Assistant\Completed\Enrollments%20Graduate%20School\Enrollment%20Data%20for%20Fall%202014%20Summit%20Arts%20&amp;%20Humanities.xls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\\gradserv\grad\Dean-Assistant\Completed\Enrollments%20Graduate%20School\Enrollment%20Data%20for%20Fall%202014%20Summit%20Arts%20&amp;%20Humanities.xls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\\gradserv\grad\Dean-Assistant\Completed\Enrollments%20Graduate%20School\Enrollment%20Data%20for%20Fall%202014%20Summit%20Arts%20&amp;%20Humanities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gradserv\grad\Dean-Assistant\Completed\Enrollments%20Graduate%20School\03,%2006,%2009,%2012%20Comparisons%20for%20Fall%202012.xls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\\gradserv\grad\Dean-Assistant\Completed\Enrollments%20Graduate%20School\Enrollment%20Data%20for%20Fall%202014%20Summit%20Arts%20&amp;%20Humanities.xls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\\gradserv\grad\Dean-Assistant\Completed\Enrollments%20Graduate%20School\Enrollment%20Data%20for%20Fall%202014%20Summit%20Arts%20&amp;%20Humanities.xls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\\gradserv\grad\Dean-Assistant\Completed\Enrollments%20Graduate%20School\Enrollment%20Data%20for%20Fall%202014%20Summit%20Sciences.xls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\\gradserv\grad\Dean-Assistant\Completed\Enrollments%20Graduate%20School\Enrollment%20Data%20for%20Fall%202014%20Summit%20Sciences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gradserv\grad\Dean-Assistant\Completed\Enrollments%20Graduate%20School\Enrollment%20Data%20for%20Fall%202014%20Summit%20Sciences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gradserv\grad\Dean-Assistant\Completed\Enrollments%20Graduate%20School\Enrollment%20Data%20for%20Fall%202014%20Summit%20Sciences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gradserv\grad\Dean-Assistant\Completed\Enrollments%20Graduate%20School\Enrollment%20Data%20for%20Fall%202014%20Summit%20Sciences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gradserv\grad\Dean-Assistant\Completed\Enrollments%20Graduate%20School\Enrollment%20Data%20for%20Fall%202014%20Summit%20Sciences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gradserv\grad\Dean-Assistant\Completed\Enrollments%20Graduate%20School\Enrollment%20Data%20for%20Fall%202014%20Summit%20Sciences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gradserv\grad\Dean-Assistant\Completed\Enrollments%20Graduate%20School\Enrollment%20Data%20for%20Fall%202014%20Summit%20Science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Sciences</a:t>
            </a:r>
            <a:r>
              <a:rPr lang="en-US" baseline="0"/>
              <a:t> </a:t>
            </a:r>
            <a:endParaRPr lang="en-US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4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'A&amp;H'!$L$49:$R$49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14 Goal</c:v>
                </c:pt>
                <c:pt idx="6">
                  <c:v>Mean</c:v>
                </c:pt>
              </c:strCache>
            </c:strRef>
          </c:cat>
          <c:val>
            <c:numRef>
              <c:f>'A&amp;H'!$L$62:$R$62</c:f>
              <c:numCache>
                <c:formatCode>General</c:formatCode>
                <c:ptCount val="7"/>
                <c:pt idx="0">
                  <c:v>205</c:v>
                </c:pt>
                <c:pt idx="1">
                  <c:v>216</c:v>
                </c:pt>
                <c:pt idx="2">
                  <c:v>229</c:v>
                </c:pt>
                <c:pt idx="3">
                  <c:v>250</c:v>
                </c:pt>
                <c:pt idx="4">
                  <c:v>241</c:v>
                </c:pt>
                <c:pt idx="5">
                  <c:v>219</c:v>
                </c:pt>
                <c:pt idx="6" formatCode="0">
                  <c:v>206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5811840"/>
        <c:axId val="95944704"/>
        <c:axId val="0"/>
      </c:bar3DChart>
      <c:catAx>
        <c:axId val="95811840"/>
        <c:scaling>
          <c:orientation val="minMax"/>
        </c:scaling>
        <c:delete val="0"/>
        <c:axPos val="b"/>
        <c:majorTickMark val="none"/>
        <c:minorTickMark val="none"/>
        <c:tickLblPos val="nextTo"/>
        <c:crossAx val="95944704"/>
        <c:crosses val="autoZero"/>
        <c:auto val="1"/>
        <c:lblAlgn val="ctr"/>
        <c:lblOffset val="100"/>
        <c:noMultiLvlLbl val="0"/>
      </c:catAx>
      <c:valAx>
        <c:axId val="9594470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958118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MS</a:t>
            </a:r>
            <a:r>
              <a:rPr lang="en-US" baseline="0"/>
              <a:t> Clinical + EDS School Psychology </a:t>
            </a:r>
            <a:endParaRPr lang="en-US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Pt>
            <c:idx val="4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'A&amp;H'!$L$49:$R$49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14 Goal</c:v>
                </c:pt>
                <c:pt idx="6">
                  <c:v>Mean</c:v>
                </c:pt>
              </c:strCache>
            </c:strRef>
          </c:cat>
          <c:val>
            <c:numRef>
              <c:f>'A&amp;H'!$L$60:$R$60</c:f>
              <c:numCache>
                <c:formatCode>General</c:formatCode>
                <c:ptCount val="7"/>
                <c:pt idx="0">
                  <c:v>22</c:v>
                </c:pt>
                <c:pt idx="1">
                  <c:v>27</c:v>
                </c:pt>
                <c:pt idx="2">
                  <c:v>30</c:v>
                </c:pt>
                <c:pt idx="3">
                  <c:v>24</c:v>
                </c:pt>
                <c:pt idx="4">
                  <c:v>24</c:v>
                </c:pt>
                <c:pt idx="5">
                  <c:v>25</c:v>
                </c:pt>
                <c:pt idx="6" formatCode="0">
                  <c:v>23</c:v>
                </c:pt>
              </c:numCache>
            </c:numRef>
          </c:val>
        </c:ser>
        <c:ser>
          <c:idx val="1"/>
          <c:order val="1"/>
          <c:invertIfNegative val="0"/>
          <c:dPt>
            <c:idx val="4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'A&amp;H'!$L$49:$R$49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14 Goal</c:v>
                </c:pt>
                <c:pt idx="6">
                  <c:v>Mean</c:v>
                </c:pt>
              </c:strCache>
            </c:strRef>
          </c:cat>
          <c:val>
            <c:numRef>
              <c:f>'A&amp;H'!$L$61:$R$61</c:f>
              <c:numCache>
                <c:formatCode>General</c:formatCode>
                <c:ptCount val="7"/>
                <c:pt idx="0">
                  <c:v>24</c:v>
                </c:pt>
                <c:pt idx="1">
                  <c:v>21</c:v>
                </c:pt>
                <c:pt idx="2">
                  <c:v>24</c:v>
                </c:pt>
                <c:pt idx="3">
                  <c:v>24</c:v>
                </c:pt>
                <c:pt idx="4">
                  <c:v>25</c:v>
                </c:pt>
                <c:pt idx="5">
                  <c:v>25</c:v>
                </c:pt>
                <c:pt idx="6" formatCode="0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96598656"/>
        <c:axId val="96272768"/>
        <c:axId val="0"/>
      </c:bar3DChart>
      <c:catAx>
        <c:axId val="96598656"/>
        <c:scaling>
          <c:orientation val="minMax"/>
        </c:scaling>
        <c:delete val="0"/>
        <c:axPos val="b"/>
        <c:majorTickMark val="none"/>
        <c:minorTickMark val="none"/>
        <c:tickLblPos val="nextTo"/>
        <c:crossAx val="96272768"/>
        <c:crosses val="autoZero"/>
        <c:auto val="1"/>
        <c:lblAlgn val="ctr"/>
        <c:lblOffset val="100"/>
        <c:noMultiLvlLbl val="0"/>
      </c:catAx>
      <c:valAx>
        <c:axId val="962727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965986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Business</a:t>
            </a:r>
            <a:r>
              <a:rPr lang="en-US" baseline="0"/>
              <a:t> &amp; Applied Sci</a:t>
            </a:r>
            <a:r>
              <a:rPr lang="en-US"/>
              <a:t>ences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4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spPr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'A&amp;H'!$L$16:$R$16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14 Goal</c:v>
                </c:pt>
                <c:pt idx="6">
                  <c:v>Mean</c:v>
                </c:pt>
              </c:strCache>
            </c:strRef>
          </c:cat>
          <c:val>
            <c:numRef>
              <c:f>'A&amp;H'!$L$31:$R$31</c:f>
              <c:numCache>
                <c:formatCode>General</c:formatCode>
                <c:ptCount val="7"/>
                <c:pt idx="0">
                  <c:v>378</c:v>
                </c:pt>
                <c:pt idx="1">
                  <c:v>335</c:v>
                </c:pt>
                <c:pt idx="2">
                  <c:v>324</c:v>
                </c:pt>
                <c:pt idx="3">
                  <c:v>382</c:v>
                </c:pt>
                <c:pt idx="4">
                  <c:v>412</c:v>
                </c:pt>
                <c:pt idx="5">
                  <c:v>387</c:v>
                </c:pt>
                <c:pt idx="6" formatCode="0">
                  <c:v>356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6311936"/>
        <c:axId val="96321920"/>
        <c:axId val="0"/>
      </c:bar3DChart>
      <c:catAx>
        <c:axId val="96311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6321920"/>
        <c:crosses val="autoZero"/>
        <c:auto val="1"/>
        <c:lblAlgn val="ctr"/>
        <c:lblOffset val="100"/>
        <c:noMultiLvlLbl val="0"/>
      </c:catAx>
      <c:valAx>
        <c:axId val="9632192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963119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Business</a:t>
            </a:r>
            <a:r>
              <a:rPr lang="en-US" baseline="0"/>
              <a:t> Administration</a:t>
            </a:r>
            <a:endParaRPr lang="en-US"/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4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spPr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'A&amp;H'!$L$16:$R$16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14 Goal</c:v>
                </c:pt>
                <c:pt idx="6">
                  <c:v>Mean</c:v>
                </c:pt>
              </c:strCache>
            </c:strRef>
          </c:cat>
          <c:val>
            <c:numRef>
              <c:f>'A&amp;H'!$L$17:$R$17</c:f>
              <c:numCache>
                <c:formatCode>General</c:formatCode>
                <c:ptCount val="7"/>
                <c:pt idx="0">
                  <c:v>98</c:v>
                </c:pt>
                <c:pt idx="1">
                  <c:v>73</c:v>
                </c:pt>
                <c:pt idx="2">
                  <c:v>70</c:v>
                </c:pt>
                <c:pt idx="3">
                  <c:v>74</c:v>
                </c:pt>
                <c:pt idx="4">
                  <c:v>86</c:v>
                </c:pt>
                <c:pt idx="5">
                  <c:v>75</c:v>
                </c:pt>
                <c:pt idx="6" formatCode="0">
                  <c:v>104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6352512"/>
        <c:axId val="96362496"/>
        <c:axId val="0"/>
      </c:bar3DChart>
      <c:catAx>
        <c:axId val="96352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6362496"/>
        <c:crosses val="autoZero"/>
        <c:auto val="1"/>
        <c:lblAlgn val="ctr"/>
        <c:lblOffset val="100"/>
        <c:noMultiLvlLbl val="0"/>
      </c:catAx>
      <c:valAx>
        <c:axId val="9636249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963525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 smtClean="0"/>
              <a:t>MS in Dietetics</a:t>
            </a:r>
            <a:endParaRPr lang="en-US" sz="2000" dirty="0"/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6367744"/>
        <c:axId val="96388608"/>
        <c:axId val="0"/>
      </c:bar3DChart>
      <c:catAx>
        <c:axId val="96367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96388608"/>
        <c:crosses val="autoZero"/>
        <c:auto val="1"/>
        <c:lblAlgn val="ctr"/>
        <c:lblOffset val="100"/>
        <c:noMultiLvlLbl val="0"/>
      </c:catAx>
      <c:valAx>
        <c:axId val="9638860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963677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MS</a:t>
            </a:r>
            <a:r>
              <a:rPr lang="en-US" baseline="0" dirty="0"/>
              <a:t> </a:t>
            </a:r>
            <a:r>
              <a:rPr lang="en-US" baseline="0" dirty="0" smtClean="0"/>
              <a:t>Family &amp; Consumer </a:t>
            </a:r>
            <a:r>
              <a:rPr lang="en-US" baseline="0" dirty="0"/>
              <a:t>Sciences &amp; FCS Online</a:t>
            </a:r>
            <a:endParaRPr lang="en-US" dirty="0"/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Pt>
            <c:idx val="4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'A&amp;H'!$L$16:$R$16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14 Goal</c:v>
                </c:pt>
                <c:pt idx="6">
                  <c:v>Mean</c:v>
                </c:pt>
              </c:strCache>
            </c:strRef>
          </c:cat>
          <c:val>
            <c:numRef>
              <c:f>'A&amp;H'!$L$19:$R$19</c:f>
              <c:numCache>
                <c:formatCode>General</c:formatCode>
                <c:ptCount val="7"/>
                <c:pt idx="0">
                  <c:v>72</c:v>
                </c:pt>
                <c:pt idx="1">
                  <c:v>70</c:v>
                </c:pt>
                <c:pt idx="2">
                  <c:v>66</c:v>
                </c:pt>
                <c:pt idx="3">
                  <c:v>83</c:v>
                </c:pt>
                <c:pt idx="4">
                  <c:v>72</c:v>
                </c:pt>
                <c:pt idx="5">
                  <c:v>83</c:v>
                </c:pt>
                <c:pt idx="6" formatCode="0">
                  <c:v>73</c:v>
                </c:pt>
              </c:numCache>
            </c:numRef>
          </c:val>
        </c:ser>
        <c:ser>
          <c:idx val="1"/>
          <c:order val="1"/>
          <c:invertIfNegative val="0"/>
          <c:dPt>
            <c:idx val="4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'A&amp;H'!$L$16:$R$16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14 Goal</c:v>
                </c:pt>
                <c:pt idx="6">
                  <c:v>Mean</c:v>
                </c:pt>
              </c:strCache>
            </c:strRef>
          </c:cat>
          <c:val>
            <c:numRef>
              <c:f>'A&amp;H'!$L$20:$R$20</c:f>
              <c:numCache>
                <c:formatCode>General</c:formatCode>
                <c:ptCount val="7"/>
                <c:pt idx="3">
                  <c:v>0</c:v>
                </c:pt>
                <c:pt idx="4">
                  <c:v>9</c:v>
                </c:pt>
                <c:pt idx="5">
                  <c:v>0</c:v>
                </c:pt>
                <c:pt idx="6" formatCode="0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96449664"/>
        <c:axId val="96451200"/>
        <c:axId val="0"/>
      </c:bar3DChart>
      <c:catAx>
        <c:axId val="96449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6451200"/>
        <c:crosses val="autoZero"/>
        <c:auto val="1"/>
        <c:lblAlgn val="ctr"/>
        <c:lblOffset val="100"/>
        <c:noMultiLvlLbl val="0"/>
      </c:catAx>
      <c:valAx>
        <c:axId val="9645120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964496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MS</a:t>
            </a:r>
            <a:r>
              <a:rPr lang="en-US" baseline="0"/>
              <a:t> Dietetics</a:t>
            </a:r>
            <a:endParaRPr lang="en-US"/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4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spPr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'A&amp;H'!$L$16:$R$16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14 Goal</c:v>
                </c:pt>
                <c:pt idx="6">
                  <c:v>Mean</c:v>
                </c:pt>
              </c:strCache>
            </c:strRef>
          </c:cat>
          <c:val>
            <c:numRef>
              <c:f>'A&amp;H'!$L$21:$R$21</c:f>
              <c:numCache>
                <c:formatCode>General</c:formatCode>
                <c:ptCount val="7"/>
                <c:pt idx="0">
                  <c:v>27</c:v>
                </c:pt>
                <c:pt idx="1">
                  <c:v>27</c:v>
                </c:pt>
                <c:pt idx="2">
                  <c:v>29</c:v>
                </c:pt>
                <c:pt idx="3">
                  <c:v>33</c:v>
                </c:pt>
                <c:pt idx="4">
                  <c:v>29</c:v>
                </c:pt>
                <c:pt idx="5">
                  <c:v>30</c:v>
                </c:pt>
                <c:pt idx="6" formatCode="0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6477952"/>
        <c:axId val="96479488"/>
        <c:axId val="0"/>
      </c:bar3DChart>
      <c:catAx>
        <c:axId val="96477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6479488"/>
        <c:crosses val="autoZero"/>
        <c:auto val="1"/>
        <c:lblAlgn val="ctr"/>
        <c:lblOffset val="100"/>
        <c:noMultiLvlLbl val="0"/>
      </c:catAx>
      <c:valAx>
        <c:axId val="9647948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964779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MA</a:t>
            </a:r>
            <a:r>
              <a:rPr lang="en-US" baseline="0"/>
              <a:t> Gerontology</a:t>
            </a:r>
            <a:endParaRPr lang="en-US"/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4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spPr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'A&amp;H'!$L$16:$R$16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14 Goal</c:v>
                </c:pt>
                <c:pt idx="6">
                  <c:v>Mean</c:v>
                </c:pt>
              </c:strCache>
            </c:strRef>
          </c:cat>
          <c:val>
            <c:numRef>
              <c:f>'A&amp;H'!$L$22:$R$22</c:f>
              <c:numCache>
                <c:formatCode>General</c:formatCode>
                <c:ptCount val="7"/>
                <c:pt idx="0">
                  <c:v>27</c:v>
                </c:pt>
                <c:pt idx="1">
                  <c:v>24</c:v>
                </c:pt>
                <c:pt idx="2">
                  <c:v>19</c:v>
                </c:pt>
                <c:pt idx="3">
                  <c:v>17</c:v>
                </c:pt>
                <c:pt idx="4">
                  <c:v>10</c:v>
                </c:pt>
                <c:pt idx="5">
                  <c:v>15</c:v>
                </c:pt>
                <c:pt idx="6" formatCode="0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6608640"/>
        <c:axId val="96610176"/>
        <c:axId val="0"/>
      </c:bar3DChart>
      <c:catAx>
        <c:axId val="96608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6610176"/>
        <c:crosses val="autoZero"/>
        <c:auto val="1"/>
        <c:lblAlgn val="ctr"/>
        <c:lblOffset val="100"/>
        <c:noMultiLvlLbl val="0"/>
      </c:catAx>
      <c:valAx>
        <c:axId val="966101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966086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MS</a:t>
            </a:r>
            <a:r>
              <a:rPr lang="en-US" baseline="0"/>
              <a:t> Technology </a:t>
            </a:r>
            <a:endParaRPr lang="en-US"/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4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spPr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'A&amp;H'!$L$16:$R$16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14 Goal</c:v>
                </c:pt>
                <c:pt idx="6">
                  <c:v>Mean</c:v>
                </c:pt>
              </c:strCache>
            </c:strRef>
          </c:cat>
          <c:val>
            <c:numRef>
              <c:f>'A&amp;H'!$L$24:$R$24</c:f>
              <c:numCache>
                <c:formatCode>General</c:formatCode>
                <c:ptCount val="7"/>
                <c:pt idx="0">
                  <c:v>149</c:v>
                </c:pt>
                <c:pt idx="1">
                  <c:v>139</c:v>
                </c:pt>
                <c:pt idx="2">
                  <c:v>133</c:v>
                </c:pt>
                <c:pt idx="3">
                  <c:v>164</c:v>
                </c:pt>
                <c:pt idx="4">
                  <c:v>188</c:v>
                </c:pt>
                <c:pt idx="5">
                  <c:v>165</c:v>
                </c:pt>
                <c:pt idx="6" formatCode="0">
                  <c:v>127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6653312"/>
        <c:axId val="96654848"/>
        <c:axId val="0"/>
      </c:bar3DChart>
      <c:catAx>
        <c:axId val="9665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6654848"/>
        <c:crosses val="autoZero"/>
        <c:auto val="1"/>
        <c:lblAlgn val="ctr"/>
        <c:lblOffset val="100"/>
        <c:noMultiLvlLbl val="0"/>
      </c:catAx>
      <c:valAx>
        <c:axId val="9665484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966533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MS</a:t>
            </a:r>
            <a:r>
              <a:rPr lang="en-US" baseline="0" dirty="0"/>
              <a:t> Sustainable Energy + Dual </a:t>
            </a:r>
            <a:r>
              <a:rPr lang="en-US" baseline="0" dirty="0" smtClean="0"/>
              <a:t>Degrees</a:t>
            </a:r>
            <a:endParaRPr lang="en-US" dirty="0"/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Pt>
            <c:idx val="4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'A&amp;H'!$L$16:$R$16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14 Goal</c:v>
                </c:pt>
                <c:pt idx="6">
                  <c:v>Mean</c:v>
                </c:pt>
              </c:strCache>
            </c:strRef>
          </c:cat>
          <c:val>
            <c:numRef>
              <c:f>'A&amp;H'!$L$23:$R$23</c:f>
              <c:numCache>
                <c:formatCode>General</c:formatCode>
                <c:ptCount val="7"/>
                <c:pt idx="2">
                  <c:v>4</c:v>
                </c:pt>
                <c:pt idx="3">
                  <c:v>9</c:v>
                </c:pt>
                <c:pt idx="4">
                  <c:v>15</c:v>
                </c:pt>
                <c:pt idx="5">
                  <c:v>10</c:v>
                </c:pt>
                <c:pt idx="6" formatCode="0">
                  <c:v>3</c:v>
                </c:pt>
              </c:numCache>
            </c:numRef>
          </c:val>
        </c:ser>
        <c:ser>
          <c:idx val="1"/>
          <c:order val="1"/>
          <c:invertIfNegative val="0"/>
          <c:dPt>
            <c:idx val="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'A&amp;H'!$L$16:$R$16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14 Goal</c:v>
                </c:pt>
                <c:pt idx="6">
                  <c:v>Mean</c:v>
                </c:pt>
              </c:strCache>
            </c:strRef>
          </c:cat>
          <c:val>
            <c:numRef>
              <c:f>'A&amp;H'!$L$25:$R$25</c:f>
              <c:numCache>
                <c:formatCode>General</c:formatCode>
                <c:ptCount val="7"/>
                <c:pt idx="3">
                  <c:v>0</c:v>
                </c:pt>
                <c:pt idx="4">
                  <c:v>2</c:v>
                </c:pt>
                <c:pt idx="5">
                  <c:v>0</c:v>
                </c:pt>
                <c:pt idx="6" formatCode="0">
                  <c:v>1</c:v>
                </c:pt>
              </c:numCache>
            </c:numRef>
          </c:val>
        </c:ser>
        <c:ser>
          <c:idx val="2"/>
          <c:order val="2"/>
          <c:invertIfNegative val="0"/>
          <c:dPt>
            <c:idx val="4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'A&amp;H'!$L$16:$R$16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14 Goal</c:v>
                </c:pt>
                <c:pt idx="6">
                  <c:v>Mean</c:v>
                </c:pt>
              </c:strCache>
            </c:strRef>
          </c:cat>
          <c:val>
            <c:numRef>
              <c:f>'A&amp;H'!$L$26:$R$26</c:f>
              <c:numCache>
                <c:formatCode>General</c:formatCode>
                <c:ptCount val="7"/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 formatCode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96701056"/>
        <c:axId val="96711040"/>
        <c:axId val="0"/>
      </c:bar3DChart>
      <c:catAx>
        <c:axId val="96701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6711040"/>
        <c:crosses val="autoZero"/>
        <c:auto val="1"/>
        <c:lblAlgn val="ctr"/>
        <c:lblOffset val="100"/>
        <c:noMultiLvlLbl val="0"/>
      </c:catAx>
      <c:valAx>
        <c:axId val="9671104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967010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Education</a:t>
            </a:r>
            <a:r>
              <a:rPr lang="en-US" baseline="0"/>
              <a:t> &amp; Professional Studies </a:t>
            </a:r>
            <a:endParaRPr lang="en-US"/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invertIfNegative val="0"/>
          <c:dPt>
            <c:idx val="4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'A&amp;H'!$L$33:$R$33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14 Goal</c:v>
                </c:pt>
                <c:pt idx="6">
                  <c:v>Mean</c:v>
                </c:pt>
              </c:strCache>
            </c:strRef>
          </c:cat>
          <c:val>
            <c:numRef>
              <c:f>'A&amp;H'!$L$44:$R$44</c:f>
              <c:numCache>
                <c:formatCode>General</c:formatCode>
                <c:ptCount val="7"/>
                <c:pt idx="0">
                  <c:v>692</c:v>
                </c:pt>
                <c:pt idx="1">
                  <c:v>667</c:v>
                </c:pt>
                <c:pt idx="2">
                  <c:v>623</c:v>
                </c:pt>
                <c:pt idx="3">
                  <c:v>547</c:v>
                </c:pt>
                <c:pt idx="4">
                  <c:v>379</c:v>
                </c:pt>
                <c:pt idx="5">
                  <c:v>400</c:v>
                </c:pt>
                <c:pt idx="6" formatCode="0">
                  <c:v>729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6741632"/>
        <c:axId val="96747520"/>
        <c:axId val="0"/>
      </c:bar3DChart>
      <c:catAx>
        <c:axId val="96741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6747520"/>
        <c:crosses val="autoZero"/>
        <c:auto val="1"/>
        <c:lblAlgn val="ctr"/>
        <c:lblOffset val="100"/>
        <c:noMultiLvlLbl val="0"/>
      </c:catAx>
      <c:valAx>
        <c:axId val="9674752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967416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MS Biological</a:t>
            </a:r>
            <a:r>
              <a:rPr lang="en-US" baseline="0"/>
              <a:t> Sciences</a:t>
            </a:r>
            <a:endParaRPr lang="en-US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4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spPr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'A&amp;H'!$L$49:$R$49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14 Goal</c:v>
                </c:pt>
                <c:pt idx="6">
                  <c:v>Mean</c:v>
                </c:pt>
              </c:strCache>
            </c:strRef>
          </c:cat>
          <c:val>
            <c:numRef>
              <c:f>'A&amp;H'!$L$50:$R$50</c:f>
              <c:numCache>
                <c:formatCode>General</c:formatCode>
                <c:ptCount val="7"/>
                <c:pt idx="0">
                  <c:v>28</c:v>
                </c:pt>
                <c:pt idx="1">
                  <c:v>33</c:v>
                </c:pt>
                <c:pt idx="2">
                  <c:v>34</c:v>
                </c:pt>
                <c:pt idx="3">
                  <c:v>39</c:v>
                </c:pt>
                <c:pt idx="4">
                  <c:v>37</c:v>
                </c:pt>
                <c:pt idx="5">
                  <c:v>40</c:v>
                </c:pt>
                <c:pt idx="6" formatCode="0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5983488"/>
        <c:axId val="95985024"/>
        <c:axId val="0"/>
      </c:bar3DChart>
      <c:catAx>
        <c:axId val="95983488"/>
        <c:scaling>
          <c:orientation val="minMax"/>
        </c:scaling>
        <c:delete val="0"/>
        <c:axPos val="b"/>
        <c:majorTickMark val="none"/>
        <c:minorTickMark val="none"/>
        <c:tickLblPos val="nextTo"/>
        <c:crossAx val="95985024"/>
        <c:crosses val="autoZero"/>
        <c:auto val="1"/>
        <c:lblAlgn val="ctr"/>
        <c:lblOffset val="100"/>
        <c:noMultiLvlLbl val="0"/>
      </c:catAx>
      <c:valAx>
        <c:axId val="959850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959834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</a:t>
            </a:r>
            <a:r>
              <a:rPr lang="en-US" baseline="0"/>
              <a:t>S College Student Affairs </a:t>
            </a:r>
            <a:endParaRPr lang="en-US"/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spPr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'A&amp;H'!$L$33:$R$33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14 Goal</c:v>
                </c:pt>
                <c:pt idx="6">
                  <c:v>Mean</c:v>
                </c:pt>
              </c:strCache>
            </c:strRef>
          </c:cat>
          <c:val>
            <c:numRef>
              <c:f>'A&amp;H'!$L$34:$R$34</c:f>
              <c:numCache>
                <c:formatCode>General</c:formatCode>
                <c:ptCount val="7"/>
                <c:pt idx="0">
                  <c:v>44</c:v>
                </c:pt>
                <c:pt idx="1">
                  <c:v>40</c:v>
                </c:pt>
                <c:pt idx="2">
                  <c:v>46</c:v>
                </c:pt>
                <c:pt idx="3">
                  <c:v>46</c:v>
                </c:pt>
                <c:pt idx="4">
                  <c:v>47</c:v>
                </c:pt>
                <c:pt idx="5">
                  <c:v>50</c:v>
                </c:pt>
                <c:pt idx="6" formatCode="0">
                  <c:v>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5195392"/>
        <c:axId val="105196928"/>
        <c:axId val="0"/>
      </c:bar3DChart>
      <c:catAx>
        <c:axId val="10519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5196928"/>
        <c:crosses val="autoZero"/>
        <c:auto val="1"/>
        <c:lblAlgn val="ctr"/>
        <c:lblOffset val="100"/>
        <c:noMultiLvlLbl val="0"/>
      </c:catAx>
      <c:valAx>
        <c:axId val="1051969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51953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MS</a:t>
            </a:r>
            <a:r>
              <a:rPr lang="en-US" baseline="0"/>
              <a:t> Counseling</a:t>
            </a:r>
            <a:endParaRPr lang="en-US"/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spPr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'A&amp;H'!$L$33:$R$33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14 Goal</c:v>
                </c:pt>
                <c:pt idx="6">
                  <c:v>Mean</c:v>
                </c:pt>
              </c:strCache>
            </c:strRef>
          </c:cat>
          <c:val>
            <c:numRef>
              <c:f>'A&amp;H'!$L$35:$R$35</c:f>
              <c:numCache>
                <c:formatCode>General</c:formatCode>
                <c:ptCount val="7"/>
                <c:pt idx="0">
                  <c:v>74</c:v>
                </c:pt>
                <c:pt idx="1">
                  <c:v>73</c:v>
                </c:pt>
                <c:pt idx="2">
                  <c:v>70</c:v>
                </c:pt>
                <c:pt idx="3">
                  <c:v>63</c:v>
                </c:pt>
                <c:pt idx="4">
                  <c:v>59</c:v>
                </c:pt>
                <c:pt idx="5">
                  <c:v>65</c:v>
                </c:pt>
                <c:pt idx="6" formatCode="0">
                  <c:v>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5244160"/>
        <c:axId val="105245696"/>
        <c:axId val="0"/>
      </c:bar3DChart>
      <c:catAx>
        <c:axId val="105244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5245696"/>
        <c:crosses val="autoZero"/>
        <c:auto val="1"/>
        <c:lblAlgn val="ctr"/>
        <c:lblOffset val="100"/>
        <c:noMultiLvlLbl val="0"/>
      </c:catAx>
      <c:valAx>
        <c:axId val="10524569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52441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MSE</a:t>
            </a:r>
            <a:r>
              <a:rPr lang="en-US" baseline="0"/>
              <a:t> + EDS Ed Leadership </a:t>
            </a:r>
            <a:endParaRPr lang="en-US"/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Pt>
            <c:idx val="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'A&amp;H'!$L$33:$R$33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14 Goal</c:v>
                </c:pt>
                <c:pt idx="6">
                  <c:v>Mean</c:v>
                </c:pt>
              </c:strCache>
            </c:strRef>
          </c:cat>
          <c:val>
            <c:numRef>
              <c:f>'A&amp;H'!$L$37:$R$37</c:f>
              <c:numCache>
                <c:formatCode>General</c:formatCode>
                <c:ptCount val="7"/>
                <c:pt idx="0">
                  <c:v>314</c:v>
                </c:pt>
                <c:pt idx="1">
                  <c:v>285</c:v>
                </c:pt>
                <c:pt idx="2">
                  <c:v>272</c:v>
                </c:pt>
                <c:pt idx="3">
                  <c:v>194</c:v>
                </c:pt>
                <c:pt idx="4">
                  <c:v>94</c:v>
                </c:pt>
                <c:pt idx="5">
                  <c:v>100</c:v>
                </c:pt>
                <c:pt idx="6" formatCode="0">
                  <c:v>384</c:v>
                </c:pt>
              </c:numCache>
            </c:numRef>
          </c:val>
        </c:ser>
        <c:ser>
          <c:idx val="1"/>
          <c:order val="1"/>
          <c:invertIfNegative val="0"/>
          <c:dPt>
            <c:idx val="4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'A&amp;H'!$L$33:$R$33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14 Goal</c:v>
                </c:pt>
                <c:pt idx="6">
                  <c:v>Mean</c:v>
                </c:pt>
              </c:strCache>
            </c:strRef>
          </c:cat>
          <c:val>
            <c:numRef>
              <c:f>'A&amp;H'!$L$38:$R$38</c:f>
              <c:numCache>
                <c:formatCode>General</c:formatCode>
                <c:ptCount val="7"/>
                <c:pt idx="0">
                  <c:v>94</c:v>
                </c:pt>
                <c:pt idx="1">
                  <c:v>98</c:v>
                </c:pt>
                <c:pt idx="2">
                  <c:v>81</c:v>
                </c:pt>
                <c:pt idx="3">
                  <c:v>94</c:v>
                </c:pt>
                <c:pt idx="4">
                  <c:v>48</c:v>
                </c:pt>
                <c:pt idx="5">
                  <c:v>51</c:v>
                </c:pt>
                <c:pt idx="6" formatCode="0">
                  <c:v>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05343616"/>
        <c:axId val="105357696"/>
        <c:axId val="0"/>
      </c:bar3DChart>
      <c:catAx>
        <c:axId val="10534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5357696"/>
        <c:crosses val="autoZero"/>
        <c:auto val="1"/>
        <c:lblAlgn val="ctr"/>
        <c:lblOffset val="100"/>
        <c:noMultiLvlLbl val="0"/>
      </c:catAx>
      <c:valAx>
        <c:axId val="10535769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53436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MSE</a:t>
            </a:r>
            <a:r>
              <a:rPr lang="en-US" baseline="0" dirty="0"/>
              <a:t> Elementary Education + </a:t>
            </a:r>
            <a:r>
              <a:rPr lang="en-US" baseline="0" dirty="0" smtClean="0"/>
              <a:t>Reading CT</a:t>
            </a:r>
            <a:endParaRPr lang="en-US" dirty="0"/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Pt>
            <c:idx val="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'A&amp;H'!$L$33:$R$33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14 Goal</c:v>
                </c:pt>
                <c:pt idx="6">
                  <c:v>Mean</c:v>
                </c:pt>
              </c:strCache>
            </c:strRef>
          </c:cat>
          <c:val>
            <c:numRef>
              <c:f>'A&amp;H'!$L$39:$R$39</c:f>
              <c:numCache>
                <c:formatCode>General</c:formatCode>
                <c:ptCount val="7"/>
                <c:pt idx="0">
                  <c:v>65</c:v>
                </c:pt>
                <c:pt idx="1">
                  <c:v>66</c:v>
                </c:pt>
                <c:pt idx="2">
                  <c:v>52</c:v>
                </c:pt>
                <c:pt idx="3">
                  <c:v>51</c:v>
                </c:pt>
                <c:pt idx="4">
                  <c:v>52</c:v>
                </c:pt>
                <c:pt idx="5">
                  <c:v>40</c:v>
                </c:pt>
                <c:pt idx="6" formatCode="0">
                  <c:v>68</c:v>
                </c:pt>
              </c:numCache>
            </c:numRef>
          </c:val>
        </c:ser>
        <c:ser>
          <c:idx val="1"/>
          <c:order val="1"/>
          <c:invertIfNegative val="0"/>
          <c:dPt>
            <c:idx val="4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'A&amp;H'!$L$33:$R$33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14 Goal</c:v>
                </c:pt>
                <c:pt idx="6">
                  <c:v>Mean</c:v>
                </c:pt>
              </c:strCache>
            </c:strRef>
          </c:cat>
          <c:val>
            <c:numRef>
              <c:f>'A&amp;H'!$L$40:$R$40</c:f>
              <c:numCache>
                <c:formatCode>General</c:formatCode>
                <c:ptCount val="7"/>
                <c:pt idx="0">
                  <c:v>5</c:v>
                </c:pt>
                <c:pt idx="1">
                  <c:v>7</c:v>
                </c:pt>
                <c:pt idx="2">
                  <c:v>12</c:v>
                </c:pt>
                <c:pt idx="3">
                  <c:v>9</c:v>
                </c:pt>
                <c:pt idx="4">
                  <c:v>8</c:v>
                </c:pt>
                <c:pt idx="5">
                  <c:v>7</c:v>
                </c:pt>
                <c:pt idx="6" formatCode="0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05410560"/>
        <c:axId val="105412096"/>
        <c:axId val="0"/>
      </c:bar3DChart>
      <c:catAx>
        <c:axId val="105410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5412096"/>
        <c:crosses val="autoZero"/>
        <c:auto val="1"/>
        <c:lblAlgn val="ctr"/>
        <c:lblOffset val="100"/>
        <c:noMultiLvlLbl val="0"/>
      </c:catAx>
      <c:valAx>
        <c:axId val="10541209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54105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MS</a:t>
            </a:r>
            <a:r>
              <a:rPr lang="en-US" baseline="0"/>
              <a:t> Kinesiology &amp; Sports Studies</a:t>
            </a:r>
            <a:endParaRPr lang="en-US"/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spPr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'A&amp;H'!$L$33:$R$33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14 Goal</c:v>
                </c:pt>
                <c:pt idx="6">
                  <c:v>Mean</c:v>
                </c:pt>
              </c:strCache>
            </c:strRef>
          </c:cat>
          <c:val>
            <c:numRef>
              <c:f>'A&amp;H'!$L$41:$R$41</c:f>
              <c:numCache>
                <c:formatCode>General</c:formatCode>
                <c:ptCount val="7"/>
                <c:pt idx="0">
                  <c:v>61</c:v>
                </c:pt>
                <c:pt idx="1">
                  <c:v>65</c:v>
                </c:pt>
                <c:pt idx="2">
                  <c:v>59</c:v>
                </c:pt>
                <c:pt idx="3">
                  <c:v>77</c:v>
                </c:pt>
                <c:pt idx="4">
                  <c:v>63</c:v>
                </c:pt>
                <c:pt idx="5">
                  <c:v>77</c:v>
                </c:pt>
                <c:pt idx="6" formatCode="0">
                  <c:v>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6503552"/>
        <c:axId val="106509440"/>
        <c:axId val="0"/>
      </c:bar3DChart>
      <c:catAx>
        <c:axId val="106503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6509440"/>
        <c:crosses val="autoZero"/>
        <c:auto val="1"/>
        <c:lblAlgn val="ctr"/>
        <c:lblOffset val="100"/>
        <c:noMultiLvlLbl val="0"/>
      </c:catAx>
      <c:valAx>
        <c:axId val="10650944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65035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MSE</a:t>
            </a:r>
            <a:r>
              <a:rPr lang="en-US" baseline="0"/>
              <a:t> Special Education </a:t>
            </a:r>
            <a:endParaRPr lang="en-US"/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spPr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'A&amp;H'!$L$33:$R$33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14 Goal</c:v>
                </c:pt>
                <c:pt idx="6">
                  <c:v>Mean</c:v>
                </c:pt>
              </c:strCache>
            </c:strRef>
          </c:cat>
          <c:val>
            <c:numRef>
              <c:f>'A&amp;H'!$L$43:$R$43</c:f>
              <c:numCache>
                <c:formatCode>General</c:formatCode>
                <c:ptCount val="7"/>
                <c:pt idx="0">
                  <c:v>15</c:v>
                </c:pt>
                <c:pt idx="1">
                  <c:v>12</c:v>
                </c:pt>
                <c:pt idx="2">
                  <c:v>12</c:v>
                </c:pt>
                <c:pt idx="3">
                  <c:v>13</c:v>
                </c:pt>
                <c:pt idx="4">
                  <c:v>8</c:v>
                </c:pt>
                <c:pt idx="5">
                  <c:v>10</c:v>
                </c:pt>
                <c:pt idx="6" formatCode="0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6523648"/>
        <c:axId val="106550016"/>
        <c:axId val="0"/>
      </c:bar3DChart>
      <c:catAx>
        <c:axId val="10652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6550016"/>
        <c:crosses val="autoZero"/>
        <c:auto val="1"/>
        <c:lblAlgn val="ctr"/>
        <c:lblOffset val="100"/>
        <c:noMultiLvlLbl val="0"/>
      </c:catAx>
      <c:valAx>
        <c:axId val="10655001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65236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Arts</a:t>
            </a:r>
            <a:r>
              <a:rPr lang="en-US" baseline="0"/>
              <a:t> &amp; Humanities </a:t>
            </a:r>
            <a:endParaRPr lang="en-US"/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spPr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'A&amp;H'!$L$4:$R$4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14 Goal</c:v>
                </c:pt>
                <c:pt idx="6">
                  <c:v>Mean</c:v>
                </c:pt>
              </c:strCache>
            </c:strRef>
          </c:cat>
          <c:val>
            <c:numRef>
              <c:f>'A&amp;H'!$L$14:$R$14</c:f>
              <c:numCache>
                <c:formatCode>General</c:formatCode>
                <c:ptCount val="7"/>
                <c:pt idx="0">
                  <c:v>138</c:v>
                </c:pt>
                <c:pt idx="1">
                  <c:v>149</c:v>
                </c:pt>
                <c:pt idx="2">
                  <c:v>143</c:v>
                </c:pt>
                <c:pt idx="3">
                  <c:v>141</c:v>
                </c:pt>
                <c:pt idx="4">
                  <c:v>157</c:v>
                </c:pt>
                <c:pt idx="5">
                  <c:v>149</c:v>
                </c:pt>
                <c:pt idx="6" formatCode="0">
                  <c:v>135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6580224"/>
        <c:axId val="106582016"/>
        <c:axId val="0"/>
      </c:bar3DChart>
      <c:catAx>
        <c:axId val="10658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6582016"/>
        <c:crosses val="autoZero"/>
        <c:auto val="1"/>
        <c:lblAlgn val="ctr"/>
        <c:lblOffset val="100"/>
        <c:noMultiLvlLbl val="0"/>
      </c:catAx>
      <c:valAx>
        <c:axId val="10658201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65802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MA</a:t>
            </a:r>
            <a:r>
              <a:rPr lang="en-US" baseline="0"/>
              <a:t> Art &amp; Art Ed Option</a:t>
            </a:r>
            <a:endParaRPr lang="en-US"/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Pt>
            <c:idx val="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'A&amp;H'!$L$4:$R$4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14 Goal</c:v>
                </c:pt>
                <c:pt idx="6">
                  <c:v>Mean</c:v>
                </c:pt>
              </c:strCache>
            </c:strRef>
          </c:cat>
          <c:val>
            <c:numRef>
              <c:f>'A&amp;H'!$L$6:$R$6</c:f>
              <c:numCache>
                <c:formatCode>General</c:formatCode>
                <c:ptCount val="7"/>
                <c:pt idx="0">
                  <c:v>12</c:v>
                </c:pt>
                <c:pt idx="1">
                  <c:v>16</c:v>
                </c:pt>
                <c:pt idx="2">
                  <c:v>9</c:v>
                </c:pt>
                <c:pt idx="3">
                  <c:v>11</c:v>
                </c:pt>
                <c:pt idx="4">
                  <c:v>10</c:v>
                </c:pt>
                <c:pt idx="5">
                  <c:v>9</c:v>
                </c:pt>
                <c:pt idx="6" formatCode="0">
                  <c:v>12</c:v>
                </c:pt>
              </c:numCache>
            </c:numRef>
          </c:val>
        </c:ser>
        <c:ser>
          <c:idx val="1"/>
          <c:order val="1"/>
          <c:invertIfNegative val="0"/>
          <c:dPt>
            <c:idx val="4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'A&amp;H'!$L$4:$R$4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14 Goal</c:v>
                </c:pt>
                <c:pt idx="6">
                  <c:v>Mean</c:v>
                </c:pt>
              </c:strCache>
            </c:strRef>
          </c:cat>
          <c:val>
            <c:numRef>
              <c:f>'A&amp;H'!$L$7:$R$7</c:f>
              <c:numCache>
                <c:formatCode>General</c:formatCode>
                <c:ptCount val="7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14</c:v>
                </c:pt>
                <c:pt idx="5">
                  <c:v>12</c:v>
                </c:pt>
                <c:pt idx="6" formatCode="0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06646912"/>
        <c:axId val="106652800"/>
        <c:axId val="0"/>
      </c:bar3DChart>
      <c:catAx>
        <c:axId val="10664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6652800"/>
        <c:crosses val="autoZero"/>
        <c:auto val="1"/>
        <c:lblAlgn val="ctr"/>
        <c:lblOffset val="100"/>
        <c:noMultiLvlLbl val="0"/>
      </c:catAx>
      <c:valAx>
        <c:axId val="10665280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66469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MA</a:t>
            </a:r>
            <a:r>
              <a:rPr lang="en-US" baseline="0"/>
              <a:t> Communication Studies </a:t>
            </a:r>
            <a:endParaRPr lang="en-US"/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spPr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'A&amp;H'!$L$4:$R$4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14 Goal</c:v>
                </c:pt>
                <c:pt idx="6">
                  <c:v>Mean</c:v>
                </c:pt>
              </c:strCache>
            </c:strRef>
          </c:cat>
          <c:val>
            <c:numRef>
              <c:f>'A&amp;H'!$L$8:$R$8</c:f>
              <c:numCache>
                <c:formatCode>General</c:formatCode>
                <c:ptCount val="7"/>
                <c:pt idx="0">
                  <c:v>27</c:v>
                </c:pt>
                <c:pt idx="1">
                  <c:v>28</c:v>
                </c:pt>
                <c:pt idx="2">
                  <c:v>26</c:v>
                </c:pt>
                <c:pt idx="3">
                  <c:v>27</c:v>
                </c:pt>
                <c:pt idx="4">
                  <c:v>30</c:v>
                </c:pt>
                <c:pt idx="5">
                  <c:v>30</c:v>
                </c:pt>
                <c:pt idx="6" formatCode="0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6971136"/>
        <c:axId val="106972672"/>
        <c:axId val="0"/>
      </c:bar3DChart>
      <c:catAx>
        <c:axId val="10697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6972672"/>
        <c:crosses val="autoZero"/>
        <c:auto val="1"/>
        <c:lblAlgn val="ctr"/>
        <c:lblOffset val="100"/>
        <c:noMultiLvlLbl val="0"/>
      </c:catAx>
      <c:valAx>
        <c:axId val="10697267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69711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MA</a:t>
            </a:r>
            <a:r>
              <a:rPr lang="en-US" baseline="0"/>
              <a:t> English</a:t>
            </a:r>
            <a:endParaRPr lang="en-US"/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spPr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'A&amp;H'!$L$4:$R$4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14 Goal</c:v>
                </c:pt>
                <c:pt idx="6">
                  <c:v>Mean</c:v>
                </c:pt>
              </c:strCache>
            </c:strRef>
          </c:cat>
          <c:val>
            <c:numRef>
              <c:f>'A&amp;H'!$L$9:$R$9</c:f>
              <c:numCache>
                <c:formatCode>General</c:formatCode>
                <c:ptCount val="7"/>
                <c:pt idx="0">
                  <c:v>38</c:v>
                </c:pt>
                <c:pt idx="1">
                  <c:v>38</c:v>
                </c:pt>
                <c:pt idx="2">
                  <c:v>41</c:v>
                </c:pt>
                <c:pt idx="3">
                  <c:v>40</c:v>
                </c:pt>
                <c:pt idx="4">
                  <c:v>30</c:v>
                </c:pt>
                <c:pt idx="5">
                  <c:v>40</c:v>
                </c:pt>
                <c:pt idx="6" formatCode="0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6990976"/>
        <c:axId val="107000960"/>
        <c:axId val="0"/>
      </c:bar3DChart>
      <c:catAx>
        <c:axId val="106990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7000960"/>
        <c:crosses val="autoZero"/>
        <c:auto val="1"/>
        <c:lblAlgn val="ctr"/>
        <c:lblOffset val="100"/>
        <c:noMultiLvlLbl val="0"/>
      </c:catAx>
      <c:valAx>
        <c:axId val="10700096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69909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Economics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95357184"/>
        <c:axId val="53268480"/>
        <c:axId val="0"/>
      </c:bar3DChart>
      <c:catAx>
        <c:axId val="9535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53268480"/>
        <c:crosses val="autoZero"/>
        <c:auto val="1"/>
        <c:lblAlgn val="ctr"/>
        <c:lblOffset val="100"/>
        <c:noMultiLvlLbl val="0"/>
      </c:catAx>
      <c:valAx>
        <c:axId val="532684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953571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MA</a:t>
            </a:r>
            <a:r>
              <a:rPr lang="en-US" baseline="0" dirty="0"/>
              <a:t> History &amp; </a:t>
            </a:r>
            <a:r>
              <a:rPr lang="en-US" baseline="0" dirty="0" smtClean="0"/>
              <a:t>Historical Administration </a:t>
            </a:r>
            <a:r>
              <a:rPr lang="en-US" baseline="0" dirty="0"/>
              <a:t>Option</a:t>
            </a:r>
            <a:endParaRPr lang="en-US" dirty="0"/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Pt>
            <c:idx val="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'A&amp;H'!$L$4:$R$4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14 Goal</c:v>
                </c:pt>
                <c:pt idx="6">
                  <c:v>Mean</c:v>
                </c:pt>
              </c:strCache>
            </c:strRef>
          </c:cat>
          <c:val>
            <c:numRef>
              <c:f>'A&amp;H'!$L$10:$R$10</c:f>
              <c:numCache>
                <c:formatCode>General</c:formatCode>
                <c:ptCount val="7"/>
                <c:pt idx="0">
                  <c:v>31</c:v>
                </c:pt>
                <c:pt idx="1">
                  <c:v>33</c:v>
                </c:pt>
                <c:pt idx="2">
                  <c:v>33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 formatCode="0">
                  <c:v>28</c:v>
                </c:pt>
              </c:numCache>
            </c:numRef>
          </c:val>
        </c:ser>
        <c:ser>
          <c:idx val="1"/>
          <c:order val="1"/>
          <c:invertIfNegative val="0"/>
          <c:dPt>
            <c:idx val="4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'A&amp;H'!$L$4:$R$4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14 Goal</c:v>
                </c:pt>
                <c:pt idx="6">
                  <c:v>Mean</c:v>
                </c:pt>
              </c:strCache>
            </c:strRef>
          </c:cat>
          <c:val>
            <c:numRef>
              <c:f>'A&amp;H'!$L$11:$R$11</c:f>
              <c:numCache>
                <c:formatCode>General</c:formatCode>
                <c:ptCount val="7"/>
                <c:pt idx="0">
                  <c:v>19</c:v>
                </c:pt>
                <c:pt idx="1">
                  <c:v>20</c:v>
                </c:pt>
                <c:pt idx="2">
                  <c:v>21</c:v>
                </c:pt>
                <c:pt idx="3">
                  <c:v>20</c:v>
                </c:pt>
                <c:pt idx="4">
                  <c:v>21</c:v>
                </c:pt>
                <c:pt idx="5">
                  <c:v>20</c:v>
                </c:pt>
                <c:pt idx="6" formatCode="0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06717952"/>
        <c:axId val="106719488"/>
        <c:axId val="0"/>
      </c:bar3DChart>
      <c:catAx>
        <c:axId val="106717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6719488"/>
        <c:crosses val="autoZero"/>
        <c:auto val="1"/>
        <c:lblAlgn val="ctr"/>
        <c:lblOffset val="100"/>
        <c:noMultiLvlLbl val="0"/>
      </c:catAx>
      <c:valAx>
        <c:axId val="10671948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67179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MA Music</a:t>
            </a:r>
            <a:r>
              <a:rPr lang="en-US" baseline="0" dirty="0"/>
              <a:t> &amp; Music </a:t>
            </a:r>
            <a:r>
              <a:rPr lang="en-US" baseline="0" dirty="0" smtClean="0"/>
              <a:t>Education </a:t>
            </a:r>
            <a:r>
              <a:rPr lang="en-US" baseline="0" dirty="0"/>
              <a:t>Option</a:t>
            </a:r>
            <a:endParaRPr lang="en-US" dirty="0"/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Pt>
            <c:idx val="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'A&amp;H'!$L$4:$R$4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14 Goal</c:v>
                </c:pt>
                <c:pt idx="6">
                  <c:v>Mean</c:v>
                </c:pt>
              </c:strCache>
            </c:strRef>
          </c:cat>
          <c:val>
            <c:numRef>
              <c:f>'A&amp;H'!$L$12:$R$12</c:f>
              <c:numCache>
                <c:formatCode>General</c:formatCode>
                <c:ptCount val="7"/>
                <c:pt idx="0">
                  <c:v>10</c:v>
                </c:pt>
                <c:pt idx="1">
                  <c:v>14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  <c:pt idx="5">
                  <c:v>14</c:v>
                </c:pt>
                <c:pt idx="6" formatCode="0">
                  <c:v>11</c:v>
                </c:pt>
              </c:numCache>
            </c:numRef>
          </c:val>
        </c:ser>
        <c:ser>
          <c:idx val="1"/>
          <c:order val="1"/>
          <c:invertIfNegative val="0"/>
          <c:dPt>
            <c:idx val="4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'A&amp;H'!$L$4:$R$4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14 Goal</c:v>
                </c:pt>
                <c:pt idx="6">
                  <c:v>Mean</c:v>
                </c:pt>
              </c:strCache>
            </c:strRef>
          </c:cat>
          <c:val>
            <c:numRef>
              <c:f>'A&amp;H'!$L$13:$R$13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6</c:v>
                </c:pt>
                <c:pt idx="5">
                  <c:v>0</c:v>
                </c:pt>
                <c:pt idx="6" formatCode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06844544"/>
        <c:axId val="106846080"/>
        <c:axId val="0"/>
      </c:bar3DChart>
      <c:catAx>
        <c:axId val="106844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6846080"/>
        <c:crosses val="autoZero"/>
        <c:auto val="1"/>
        <c:lblAlgn val="ctr"/>
        <c:lblOffset val="100"/>
        <c:noMultiLvlLbl val="0"/>
      </c:catAx>
      <c:valAx>
        <c:axId val="1068460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68445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Degree</a:t>
            </a:r>
            <a:r>
              <a:rPr lang="en-US" baseline="0"/>
              <a:t> &amp; Non-Degree Candidates</a:t>
            </a:r>
            <a:endParaRPr lang="en-US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Pt>
            <c:idx val="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'A&amp;H'!$L$49:$R$49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14 Goal</c:v>
                </c:pt>
                <c:pt idx="6">
                  <c:v>Mean</c:v>
                </c:pt>
              </c:strCache>
            </c:strRef>
          </c:cat>
          <c:val>
            <c:numRef>
              <c:f>'A&amp;H'!$L$63:$R$63</c:f>
              <c:numCache>
                <c:formatCode>General</c:formatCode>
                <c:ptCount val="7"/>
                <c:pt idx="0">
                  <c:v>1413</c:v>
                </c:pt>
                <c:pt idx="1">
                  <c:v>1367</c:v>
                </c:pt>
                <c:pt idx="2">
                  <c:v>1319</c:v>
                </c:pt>
                <c:pt idx="3">
                  <c:v>1320</c:v>
                </c:pt>
                <c:pt idx="4">
                  <c:v>1189</c:v>
                </c:pt>
                <c:pt idx="5">
                  <c:v>1200</c:v>
                </c:pt>
                <c:pt idx="6" formatCode="0">
                  <c:v>1439</c:v>
                </c:pt>
              </c:numCache>
            </c:numRef>
          </c:val>
        </c:ser>
        <c:ser>
          <c:idx val="1"/>
          <c:order val="1"/>
          <c:invertIfNegative val="0"/>
          <c:dPt>
            <c:idx val="4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'A&amp;H'!$L$49:$R$49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14 Goal</c:v>
                </c:pt>
                <c:pt idx="6">
                  <c:v>Mean</c:v>
                </c:pt>
              </c:strCache>
            </c:strRef>
          </c:cat>
          <c:val>
            <c:numRef>
              <c:f>'A&amp;H'!$L$70:$R$70</c:f>
              <c:numCache>
                <c:formatCode>General</c:formatCode>
                <c:ptCount val="7"/>
                <c:pt idx="0">
                  <c:v>293</c:v>
                </c:pt>
                <c:pt idx="1">
                  <c:v>197</c:v>
                </c:pt>
                <c:pt idx="2">
                  <c:v>171</c:v>
                </c:pt>
                <c:pt idx="3">
                  <c:v>164</c:v>
                </c:pt>
                <c:pt idx="4">
                  <c:v>133</c:v>
                </c:pt>
                <c:pt idx="5">
                  <c:v>155</c:v>
                </c:pt>
                <c:pt idx="6" formatCode="0">
                  <c:v>264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06894848"/>
        <c:axId val="106896384"/>
        <c:axId val="0"/>
      </c:bar3DChart>
      <c:catAx>
        <c:axId val="106894848"/>
        <c:scaling>
          <c:orientation val="minMax"/>
        </c:scaling>
        <c:delete val="0"/>
        <c:axPos val="b"/>
        <c:majorTickMark val="none"/>
        <c:minorTickMark val="none"/>
        <c:tickLblPos val="nextTo"/>
        <c:crossAx val="106896384"/>
        <c:crosses val="autoZero"/>
        <c:auto val="1"/>
        <c:lblAlgn val="ctr"/>
        <c:lblOffset val="100"/>
        <c:noMultiLvlLbl val="0"/>
      </c:catAx>
      <c:valAx>
        <c:axId val="10689638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68948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Graduate</a:t>
            </a:r>
            <a:r>
              <a:rPr lang="en-US" baseline="0"/>
              <a:t> Study Total </a:t>
            </a:r>
            <a:endParaRPr lang="en-US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'A&amp;H'!$L$65:$R$65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14 Goal</c:v>
                </c:pt>
                <c:pt idx="6">
                  <c:v>Mean</c:v>
                </c:pt>
              </c:strCache>
            </c:strRef>
          </c:cat>
          <c:val>
            <c:numRef>
              <c:f>'A&amp;H'!$L$73:$R$73</c:f>
              <c:numCache>
                <c:formatCode>General</c:formatCode>
                <c:ptCount val="7"/>
                <c:pt idx="0">
                  <c:v>1706</c:v>
                </c:pt>
                <c:pt idx="1">
                  <c:v>1564</c:v>
                </c:pt>
                <c:pt idx="2">
                  <c:v>1490</c:v>
                </c:pt>
                <c:pt idx="3">
                  <c:v>1484</c:v>
                </c:pt>
                <c:pt idx="4">
                  <c:v>1322</c:v>
                </c:pt>
                <c:pt idx="5">
                  <c:v>1353</c:v>
                </c:pt>
                <c:pt idx="6" formatCode="0">
                  <c:v>1700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6943232"/>
        <c:axId val="106944768"/>
        <c:axId val="0"/>
      </c:bar3DChart>
      <c:catAx>
        <c:axId val="106943232"/>
        <c:scaling>
          <c:orientation val="minMax"/>
        </c:scaling>
        <c:delete val="0"/>
        <c:axPos val="b"/>
        <c:majorTickMark val="none"/>
        <c:minorTickMark val="none"/>
        <c:tickLblPos val="nextTo"/>
        <c:crossAx val="106944768"/>
        <c:crosses val="autoZero"/>
        <c:auto val="1"/>
        <c:lblAlgn val="ctr"/>
        <c:lblOffset val="100"/>
        <c:noMultiLvlLbl val="0"/>
      </c:catAx>
      <c:valAx>
        <c:axId val="1069447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69432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MS</a:t>
            </a:r>
            <a:r>
              <a:rPr lang="en-US" baseline="0"/>
              <a:t> C</a:t>
            </a:r>
            <a:r>
              <a:rPr lang="en-US"/>
              <a:t>hemistry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4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spPr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'A&amp;H'!$L$49:$R$49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14 Goal</c:v>
                </c:pt>
                <c:pt idx="6">
                  <c:v>Mean</c:v>
                </c:pt>
              </c:strCache>
            </c:strRef>
          </c:cat>
          <c:val>
            <c:numRef>
              <c:f>'A&amp;H'!$L$51:$R$51</c:f>
              <c:numCache>
                <c:formatCode>General</c:formatCode>
                <c:ptCount val="7"/>
                <c:pt idx="0">
                  <c:v>10</c:v>
                </c:pt>
                <c:pt idx="1">
                  <c:v>13</c:v>
                </c:pt>
                <c:pt idx="2">
                  <c:v>13</c:v>
                </c:pt>
                <c:pt idx="3">
                  <c:v>11</c:v>
                </c:pt>
                <c:pt idx="4">
                  <c:v>8</c:v>
                </c:pt>
                <c:pt idx="5">
                  <c:v>13</c:v>
                </c:pt>
                <c:pt idx="6" formatCode="0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5773440"/>
        <c:axId val="95774976"/>
        <c:axId val="0"/>
      </c:bar3DChart>
      <c:catAx>
        <c:axId val="95773440"/>
        <c:scaling>
          <c:orientation val="minMax"/>
        </c:scaling>
        <c:delete val="0"/>
        <c:axPos val="b"/>
        <c:majorTickMark val="none"/>
        <c:minorTickMark val="none"/>
        <c:tickLblPos val="nextTo"/>
        <c:crossAx val="95774976"/>
        <c:crosses val="autoZero"/>
        <c:auto val="1"/>
        <c:lblAlgn val="ctr"/>
        <c:lblOffset val="100"/>
        <c:noMultiLvlLbl val="0"/>
      </c:catAx>
      <c:valAx>
        <c:axId val="957749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957734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MS</a:t>
            </a:r>
            <a:r>
              <a:rPr lang="en-US" baseline="0"/>
              <a:t> Comm Dis &amp; Sci + CDS Online</a:t>
            </a:r>
            <a:endParaRPr lang="en-US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Pt>
            <c:idx val="4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'A&amp;H'!$L$49:$R$49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14 Goal</c:v>
                </c:pt>
                <c:pt idx="6">
                  <c:v>Mean</c:v>
                </c:pt>
              </c:strCache>
            </c:strRef>
          </c:cat>
          <c:val>
            <c:numRef>
              <c:f>'A&amp;H'!$L$52:$R$52</c:f>
              <c:numCache>
                <c:formatCode>General</c:formatCode>
                <c:ptCount val="7"/>
                <c:pt idx="0">
                  <c:v>58</c:v>
                </c:pt>
                <c:pt idx="1">
                  <c:v>57</c:v>
                </c:pt>
                <c:pt idx="2">
                  <c:v>57</c:v>
                </c:pt>
                <c:pt idx="3">
                  <c:v>60</c:v>
                </c:pt>
                <c:pt idx="4">
                  <c:v>59</c:v>
                </c:pt>
                <c:pt idx="5">
                  <c:v>60</c:v>
                </c:pt>
                <c:pt idx="6" formatCode="0">
                  <c:v>53</c:v>
                </c:pt>
              </c:numCache>
            </c:numRef>
          </c:val>
        </c:ser>
        <c:ser>
          <c:idx val="1"/>
          <c:order val="1"/>
          <c:invertIfNegative val="0"/>
          <c:dPt>
            <c:idx val="4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'A&amp;H'!$L$49:$R$49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14 Goal</c:v>
                </c:pt>
                <c:pt idx="6">
                  <c:v>Mean</c:v>
                </c:pt>
              </c:strCache>
            </c:strRef>
          </c:cat>
          <c:val>
            <c:numRef>
              <c:f>'A&amp;H'!$L$53:$R$53</c:f>
              <c:numCache>
                <c:formatCode>General</c:formatCode>
                <c:ptCount val="7"/>
                <c:pt idx="2">
                  <c:v>14</c:v>
                </c:pt>
                <c:pt idx="3">
                  <c:v>15</c:v>
                </c:pt>
                <c:pt idx="4">
                  <c:v>13</c:v>
                </c:pt>
                <c:pt idx="5">
                  <c:v>15</c:v>
                </c:pt>
                <c:pt idx="6" formatCode="0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95442816"/>
        <c:axId val="95444352"/>
        <c:axId val="0"/>
      </c:bar3DChart>
      <c:catAx>
        <c:axId val="95442816"/>
        <c:scaling>
          <c:orientation val="minMax"/>
        </c:scaling>
        <c:delete val="0"/>
        <c:axPos val="b"/>
        <c:majorTickMark val="none"/>
        <c:minorTickMark val="none"/>
        <c:tickLblPos val="nextTo"/>
        <c:crossAx val="95444352"/>
        <c:crosses val="autoZero"/>
        <c:auto val="1"/>
        <c:lblAlgn val="ctr"/>
        <c:lblOffset val="100"/>
        <c:noMultiLvlLbl val="0"/>
      </c:catAx>
      <c:valAx>
        <c:axId val="9544435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954428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MA</a:t>
            </a:r>
            <a:r>
              <a:rPr lang="en-US" baseline="0"/>
              <a:t> Economics</a:t>
            </a:r>
            <a:endParaRPr lang="en-US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4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spPr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'A&amp;H'!$L$49:$R$49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14 Goal</c:v>
                </c:pt>
                <c:pt idx="6">
                  <c:v>Mean</c:v>
                </c:pt>
              </c:strCache>
            </c:strRef>
          </c:cat>
          <c:val>
            <c:numRef>
              <c:f>'A&amp;H'!$L$54:$R$54</c:f>
              <c:numCache>
                <c:formatCode>General</c:formatCode>
                <c:ptCount val="7"/>
                <c:pt idx="0">
                  <c:v>20</c:v>
                </c:pt>
                <c:pt idx="1">
                  <c:v>19</c:v>
                </c:pt>
                <c:pt idx="2">
                  <c:v>17</c:v>
                </c:pt>
                <c:pt idx="3">
                  <c:v>20</c:v>
                </c:pt>
                <c:pt idx="4">
                  <c:v>23</c:v>
                </c:pt>
                <c:pt idx="5">
                  <c:v>20</c:v>
                </c:pt>
                <c:pt idx="6" formatCode="0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5483008"/>
        <c:axId val="95484544"/>
        <c:axId val="0"/>
      </c:bar3DChart>
      <c:catAx>
        <c:axId val="95483008"/>
        <c:scaling>
          <c:orientation val="minMax"/>
        </c:scaling>
        <c:delete val="0"/>
        <c:axPos val="b"/>
        <c:majorTickMark val="none"/>
        <c:minorTickMark val="none"/>
        <c:tickLblPos val="nextTo"/>
        <c:crossAx val="95484544"/>
        <c:crosses val="autoZero"/>
        <c:auto val="1"/>
        <c:lblAlgn val="ctr"/>
        <c:lblOffset val="100"/>
        <c:noMultiLvlLbl val="0"/>
      </c:catAx>
      <c:valAx>
        <c:axId val="9548454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954830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Professional</a:t>
            </a:r>
            <a:r>
              <a:rPr lang="en-US" baseline="0" dirty="0" smtClean="0"/>
              <a:t> Science Masters in Geographic Imaging</a:t>
            </a:r>
            <a:endParaRPr lang="en-US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4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spPr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'A&amp;H'!$L$49:$R$49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14 Goal</c:v>
                </c:pt>
                <c:pt idx="6">
                  <c:v>Mean</c:v>
                </c:pt>
              </c:strCache>
            </c:strRef>
          </c:cat>
          <c:val>
            <c:numRef>
              <c:f>'A&amp;H'!$L$55:$R$55</c:f>
              <c:numCache>
                <c:formatCode>General</c:formatCode>
                <c:ptCount val="7"/>
                <c:pt idx="1">
                  <c:v>0</c:v>
                </c:pt>
                <c:pt idx="2">
                  <c:v>7</c:v>
                </c:pt>
                <c:pt idx="3">
                  <c:v>7</c:v>
                </c:pt>
                <c:pt idx="4">
                  <c:v>13</c:v>
                </c:pt>
                <c:pt idx="5">
                  <c:v>15</c:v>
                </c:pt>
                <c:pt idx="6" formatCode="0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5539968"/>
        <c:axId val="95541504"/>
        <c:axId val="0"/>
      </c:bar3DChart>
      <c:catAx>
        <c:axId val="95539968"/>
        <c:scaling>
          <c:orientation val="minMax"/>
        </c:scaling>
        <c:delete val="0"/>
        <c:axPos val="b"/>
        <c:majorTickMark val="none"/>
        <c:minorTickMark val="none"/>
        <c:tickLblPos val="nextTo"/>
        <c:crossAx val="95541504"/>
        <c:crosses val="autoZero"/>
        <c:auto val="1"/>
        <c:lblAlgn val="ctr"/>
        <c:lblOffset val="100"/>
        <c:noMultiLvlLbl val="0"/>
      </c:catAx>
      <c:valAx>
        <c:axId val="9554150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955399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MA</a:t>
            </a:r>
            <a:r>
              <a:rPr lang="en-US" baseline="0"/>
              <a:t> Mathematics + Math Ed</a:t>
            </a:r>
            <a:endParaRPr lang="en-US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Pt>
            <c:idx val="4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'A&amp;H'!$L$49:$R$49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14 Goal</c:v>
                </c:pt>
                <c:pt idx="6">
                  <c:v>Mean</c:v>
                </c:pt>
              </c:strCache>
            </c:strRef>
          </c:cat>
          <c:val>
            <c:numRef>
              <c:f>'A&amp;H'!$L$56:$R$56</c:f>
              <c:numCache>
                <c:formatCode>General</c:formatCode>
                <c:ptCount val="7"/>
                <c:pt idx="0">
                  <c:v>7</c:v>
                </c:pt>
                <c:pt idx="1">
                  <c:v>10</c:v>
                </c:pt>
                <c:pt idx="2">
                  <c:v>6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 formatCode="0">
                  <c:v>10</c:v>
                </c:pt>
              </c:numCache>
            </c:numRef>
          </c:val>
        </c:ser>
        <c:ser>
          <c:idx val="1"/>
          <c:order val="1"/>
          <c:invertIfNegative val="0"/>
          <c:dPt>
            <c:idx val="4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'A&amp;H'!$L$49:$R$49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14 Goal</c:v>
                </c:pt>
                <c:pt idx="6">
                  <c:v>Mean</c:v>
                </c:pt>
              </c:strCache>
            </c:strRef>
          </c:cat>
          <c:val>
            <c:numRef>
              <c:f>'A&amp;H'!$L$57:$R$57</c:f>
              <c:numCache>
                <c:formatCode>General</c:formatCode>
                <c:ptCount val="7"/>
                <c:pt idx="0">
                  <c:v>3</c:v>
                </c:pt>
                <c:pt idx="1">
                  <c:v>11</c:v>
                </c:pt>
                <c:pt idx="2">
                  <c:v>0</c:v>
                </c:pt>
                <c:pt idx="3">
                  <c:v>8</c:v>
                </c:pt>
                <c:pt idx="4">
                  <c:v>2</c:v>
                </c:pt>
                <c:pt idx="5">
                  <c:v>8</c:v>
                </c:pt>
                <c:pt idx="6" formatCode="0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95577984"/>
        <c:axId val="95579520"/>
        <c:axId val="0"/>
      </c:bar3DChart>
      <c:catAx>
        <c:axId val="95577984"/>
        <c:scaling>
          <c:orientation val="minMax"/>
        </c:scaling>
        <c:delete val="0"/>
        <c:axPos val="b"/>
        <c:majorTickMark val="none"/>
        <c:minorTickMark val="none"/>
        <c:tickLblPos val="nextTo"/>
        <c:crossAx val="95579520"/>
        <c:crosses val="autoZero"/>
        <c:auto val="1"/>
        <c:lblAlgn val="ctr"/>
        <c:lblOffset val="100"/>
        <c:noMultiLvlLbl val="0"/>
      </c:catAx>
      <c:valAx>
        <c:axId val="9557952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955779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MA</a:t>
            </a:r>
            <a:r>
              <a:rPr lang="en-US" baseline="0"/>
              <a:t> Political Science</a:t>
            </a:r>
            <a:endParaRPr lang="en-US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4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spPr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'A&amp;H'!$L$49:$R$49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14 Goal</c:v>
                </c:pt>
                <c:pt idx="6">
                  <c:v>Mean</c:v>
                </c:pt>
              </c:strCache>
            </c:strRef>
          </c:cat>
          <c:val>
            <c:numRef>
              <c:f>'A&amp;H'!$L$59:$R$59</c:f>
              <c:numCache>
                <c:formatCode>General</c:formatCode>
                <c:ptCount val="7"/>
                <c:pt idx="0">
                  <c:v>27</c:v>
                </c:pt>
                <c:pt idx="1">
                  <c:v>24</c:v>
                </c:pt>
                <c:pt idx="2">
                  <c:v>25</c:v>
                </c:pt>
                <c:pt idx="3">
                  <c:v>27</c:v>
                </c:pt>
                <c:pt idx="4">
                  <c:v>28</c:v>
                </c:pt>
                <c:pt idx="5">
                  <c:v>27</c:v>
                </c:pt>
                <c:pt idx="6" formatCode="0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6540160"/>
        <c:axId val="96541696"/>
        <c:axId val="0"/>
      </c:bar3DChart>
      <c:catAx>
        <c:axId val="96540160"/>
        <c:scaling>
          <c:orientation val="minMax"/>
        </c:scaling>
        <c:delete val="0"/>
        <c:axPos val="b"/>
        <c:majorTickMark val="none"/>
        <c:minorTickMark val="none"/>
        <c:tickLblPos val="nextTo"/>
        <c:crossAx val="96541696"/>
        <c:crosses val="autoZero"/>
        <c:auto val="1"/>
        <c:lblAlgn val="ctr"/>
        <c:lblOffset val="100"/>
        <c:noMultiLvlLbl val="0"/>
      </c:catAx>
      <c:valAx>
        <c:axId val="9654169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965401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00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5100" y="0"/>
            <a:ext cx="30400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52914-BB64-4105-952F-51050B969B84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006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5100" y="8842375"/>
            <a:ext cx="304006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276D30-40F0-4B0A-8A84-8B9C8FE57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07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8F1247B-9FB6-401B-BBF0-A82CA47133EE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F8DE056-A8D6-46E0-B84C-28FB14D50C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247B-9FB6-401B-BBF0-A82CA47133EE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E056-A8D6-46E0-B84C-28FB14D50C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247B-9FB6-401B-BBF0-A82CA47133EE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E056-A8D6-46E0-B84C-28FB14D50C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247B-9FB6-401B-BBF0-A82CA47133EE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E056-A8D6-46E0-B84C-28FB14D50C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247B-9FB6-401B-BBF0-A82CA47133EE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E056-A8D6-46E0-B84C-28FB14D50C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247B-9FB6-401B-BBF0-A82CA47133EE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E056-A8D6-46E0-B84C-28FB14D50C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247B-9FB6-401B-BBF0-A82CA47133EE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E056-A8D6-46E0-B84C-28FB14D50C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247B-9FB6-401B-BBF0-A82CA47133EE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E056-A8D6-46E0-B84C-28FB14D50C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247B-9FB6-401B-BBF0-A82CA47133EE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E056-A8D6-46E0-B84C-28FB14D50C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247B-9FB6-401B-BBF0-A82CA47133EE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E056-A8D6-46E0-B84C-28FB14D50C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247B-9FB6-401B-BBF0-A82CA47133EE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E056-A8D6-46E0-B84C-28FB14D50C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8F1247B-9FB6-401B-BBF0-A82CA47133EE}" type="datetimeFigureOut">
              <a:rPr lang="en-US" smtClean="0"/>
              <a:pPr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F8DE056-A8D6-46E0-B84C-28FB14D50C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15100" y="4724400"/>
            <a:ext cx="2019300" cy="7990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 smtClean="0"/>
              <a:t>Robert M. Augustine</a:t>
            </a:r>
            <a:br>
              <a:rPr lang="en-US" sz="2400" dirty="0" smtClean="0"/>
            </a:br>
            <a:r>
              <a:rPr lang="en-US" sz="2400" dirty="0" smtClean="0"/>
              <a:t>Dean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Fall 2014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Graduate Summit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15100" y="1850499"/>
            <a:ext cx="20193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mbria" pitchFamily="18" charset="0"/>
              </a:rPr>
              <a:t>Fall 2014</a:t>
            </a:r>
          </a:p>
          <a:p>
            <a:pPr algn="ctr"/>
            <a:r>
              <a:rPr lang="en-US" sz="2800" dirty="0" smtClean="0">
                <a:latin typeface="Cambria" pitchFamily="18" charset="0"/>
              </a:rPr>
              <a:t>Graduate Enrollment Review </a:t>
            </a:r>
            <a:endParaRPr lang="en-US" sz="2800" dirty="0">
              <a:latin typeface="Cambria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62000"/>
            <a:ext cx="5589453" cy="5410199"/>
          </a:xfrm>
        </p:spPr>
      </p:pic>
    </p:spTree>
    <p:extLst>
      <p:ext uri="{BB962C8B-B14F-4D97-AF65-F5344CB8AC3E}">
        <p14:creationId xmlns:p14="http://schemas.microsoft.com/office/powerpoint/2010/main" val="230663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0"/>
            <a:ext cx="7024688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Fall 2014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Graduate Summit 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2995183"/>
              </p:ext>
            </p:extLst>
          </p:nvPr>
        </p:nvGraphicFramePr>
        <p:xfrm>
          <a:off x="762000" y="838200"/>
          <a:ext cx="75438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252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0"/>
            <a:ext cx="7024688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Fall 2014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Graduate Summit 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2757188"/>
              </p:ext>
            </p:extLst>
          </p:nvPr>
        </p:nvGraphicFramePr>
        <p:xfrm>
          <a:off x="990600" y="838200"/>
          <a:ext cx="74676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248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0"/>
            <a:ext cx="7024688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Fall 2014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Graduate Summit 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6592099"/>
              </p:ext>
            </p:extLst>
          </p:nvPr>
        </p:nvGraphicFramePr>
        <p:xfrm>
          <a:off x="914400" y="838200"/>
          <a:ext cx="75438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591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0"/>
            <a:ext cx="7024688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Fall 2014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Graduate Summit 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1053526"/>
              </p:ext>
            </p:extLst>
          </p:nvPr>
        </p:nvGraphicFramePr>
        <p:xfrm>
          <a:off x="838200" y="838200"/>
          <a:ext cx="7696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22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0"/>
            <a:ext cx="7024688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Fall 2014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Graduate Summit 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4246822"/>
              </p:ext>
            </p:extLst>
          </p:nvPr>
        </p:nvGraphicFramePr>
        <p:xfrm>
          <a:off x="762000" y="762000"/>
          <a:ext cx="76962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9105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Lumpkin College of Business &amp; Applied Sciences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238947"/>
          </a:xfrm>
        </p:spPr>
        <p:txBody>
          <a:bodyPr>
            <a:normAutofit/>
          </a:bodyPr>
          <a:lstStyle/>
          <a:p>
            <a:r>
              <a:rPr lang="en-US" dirty="0" smtClean="0"/>
              <a:t>412 Total Enrollment</a:t>
            </a:r>
          </a:p>
          <a:p>
            <a:pPr lvl="1"/>
            <a:r>
              <a:rPr lang="en-US" dirty="0"/>
              <a:t>8</a:t>
            </a:r>
            <a:r>
              <a:rPr lang="en-US" dirty="0" smtClean="0"/>
              <a:t>% Increase Fall 2013 (382)</a:t>
            </a:r>
          </a:p>
          <a:p>
            <a:pPr lvl="1"/>
            <a:r>
              <a:rPr lang="en-US" dirty="0" smtClean="0"/>
              <a:t>6% Increase 2014 Goal (387)</a:t>
            </a:r>
          </a:p>
          <a:p>
            <a:pPr lvl="1"/>
            <a:r>
              <a:rPr lang="en-US" dirty="0"/>
              <a:t>1</a:t>
            </a:r>
            <a:r>
              <a:rPr lang="en-US" dirty="0" smtClean="0"/>
              <a:t>5% Increase 10-Year Mean (356)</a:t>
            </a:r>
          </a:p>
          <a:p>
            <a:pPr lvl="1"/>
            <a:r>
              <a:rPr lang="en-US" dirty="0" smtClean="0"/>
              <a:t>Fulbright Scholar MS Sustainable Energy</a:t>
            </a:r>
          </a:p>
          <a:p>
            <a:pPr lvl="1"/>
            <a:r>
              <a:rPr lang="en-US" dirty="0" smtClean="0"/>
              <a:t>Visiting International Scholar MBA</a:t>
            </a:r>
          </a:p>
          <a:p>
            <a:pPr marL="365760" lvl="1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427226"/>
            <a:ext cx="3016249" cy="9799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Fall 2014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Graduate Summit </a:t>
            </a:r>
          </a:p>
        </p:txBody>
      </p:sp>
    </p:spTree>
    <p:extLst>
      <p:ext uri="{BB962C8B-B14F-4D97-AF65-F5344CB8AC3E}">
        <p14:creationId xmlns:p14="http://schemas.microsoft.com/office/powerpoint/2010/main" val="296345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College of Business &amp; Applied Sciences Profile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238947"/>
          </a:xfrm>
        </p:spPr>
        <p:txBody>
          <a:bodyPr>
            <a:normAutofit/>
          </a:bodyPr>
          <a:lstStyle/>
          <a:p>
            <a:r>
              <a:rPr lang="en-US" dirty="0" smtClean="0"/>
              <a:t>Programs Exceeding Goals</a:t>
            </a:r>
          </a:p>
          <a:p>
            <a:pPr lvl="1"/>
            <a:r>
              <a:rPr lang="en-US" dirty="0" smtClean="0"/>
              <a:t>86 Business Administration </a:t>
            </a:r>
          </a:p>
          <a:p>
            <a:pPr lvl="1"/>
            <a:r>
              <a:rPr lang="en-US" dirty="0" smtClean="0"/>
              <a:t>188 Technology/Certificates</a:t>
            </a:r>
          </a:p>
          <a:p>
            <a:pPr lvl="1"/>
            <a:r>
              <a:rPr lang="en-US" dirty="0" smtClean="0"/>
              <a:t>18 Sustainable Energy/Dual Degrees</a:t>
            </a:r>
          </a:p>
          <a:p>
            <a:r>
              <a:rPr lang="en-US" dirty="0"/>
              <a:t>Programs Meeting Goals</a:t>
            </a:r>
          </a:p>
          <a:p>
            <a:pPr lvl="1"/>
            <a:r>
              <a:rPr lang="en-US" dirty="0"/>
              <a:t>81 FCS/FCS Online</a:t>
            </a:r>
          </a:p>
          <a:p>
            <a:pPr lvl="1"/>
            <a:r>
              <a:rPr lang="en-US" dirty="0"/>
              <a:t>29 Dietetics</a:t>
            </a:r>
          </a:p>
          <a:p>
            <a:pPr marL="365760" lvl="1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427226"/>
            <a:ext cx="3016249" cy="9799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Fall 2014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Graduate Summit </a:t>
            </a:r>
          </a:p>
        </p:txBody>
      </p:sp>
    </p:spTree>
    <p:extLst>
      <p:ext uri="{BB962C8B-B14F-4D97-AF65-F5344CB8AC3E}">
        <p14:creationId xmlns:p14="http://schemas.microsoft.com/office/powerpoint/2010/main" val="375903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College of Business &amp; Applied Sciences Profile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Impact of Diverse Graduate Offering</a:t>
            </a:r>
          </a:p>
          <a:p>
            <a:pPr lvl="1"/>
            <a:r>
              <a:rPr lang="en-US" dirty="0" smtClean="0"/>
              <a:t>70+ Additional Candidates</a:t>
            </a:r>
          </a:p>
          <a:p>
            <a:pPr lvl="1"/>
            <a:r>
              <a:rPr lang="en-US" dirty="0" smtClean="0"/>
              <a:t>Certificates TEC</a:t>
            </a:r>
          </a:p>
          <a:p>
            <a:pPr lvl="1"/>
            <a:r>
              <a:rPr lang="en-US" dirty="0"/>
              <a:t>Interdisciplinary </a:t>
            </a:r>
            <a:r>
              <a:rPr lang="en-US" dirty="0" smtClean="0"/>
              <a:t>Degrees SUE</a:t>
            </a:r>
            <a:endParaRPr lang="en-US" dirty="0"/>
          </a:p>
          <a:p>
            <a:pPr lvl="1"/>
            <a:r>
              <a:rPr lang="en-US" dirty="0" smtClean="0"/>
              <a:t>Dual Degrees TEC, SUE</a:t>
            </a:r>
          </a:p>
          <a:p>
            <a:pPr lvl="1"/>
            <a:r>
              <a:rPr lang="en-US" dirty="0" smtClean="0"/>
              <a:t>Online/Hybrid Options, FCS</a:t>
            </a:r>
          </a:p>
          <a:p>
            <a:r>
              <a:rPr lang="en-US" dirty="0"/>
              <a:t>Emerging Programs 2015</a:t>
            </a:r>
          </a:p>
          <a:p>
            <a:pPr lvl="1"/>
            <a:r>
              <a:rPr lang="en-US" dirty="0" smtClean="0"/>
              <a:t>Joint MBA Degree China Partnership  </a:t>
            </a:r>
            <a:endParaRPr lang="en-US" dirty="0"/>
          </a:p>
          <a:p>
            <a:pPr lvl="1"/>
            <a:r>
              <a:rPr lang="en-US" dirty="0" smtClean="0"/>
              <a:t>Gerontology Online/Hybrid </a:t>
            </a:r>
            <a:endParaRPr lang="en-US" dirty="0"/>
          </a:p>
          <a:p>
            <a:pPr lvl="1"/>
            <a:endParaRPr lang="en-US" dirty="0" smtClean="0"/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Fall 2014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Graduate Summit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427226"/>
            <a:ext cx="3016249" cy="97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75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0"/>
            <a:ext cx="7024688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Fall 2013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Graduate Summit 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8989727"/>
              </p:ext>
            </p:extLst>
          </p:nvPr>
        </p:nvGraphicFramePr>
        <p:xfrm>
          <a:off x="762000" y="838200"/>
          <a:ext cx="76962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845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0"/>
            <a:ext cx="7024688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Fall 2014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Graduate Summit 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8725124"/>
              </p:ext>
            </p:extLst>
          </p:nvPr>
        </p:nvGraphicFramePr>
        <p:xfrm>
          <a:off x="609600" y="838200"/>
          <a:ext cx="78486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5751614"/>
              </p:ext>
            </p:extLst>
          </p:nvPr>
        </p:nvGraphicFramePr>
        <p:xfrm>
          <a:off x="838200" y="838200"/>
          <a:ext cx="7620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044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0"/>
            <a:ext cx="7024688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Fall 2014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Graduate Summit 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6622665"/>
              </p:ext>
            </p:extLst>
          </p:nvPr>
        </p:nvGraphicFramePr>
        <p:xfrm>
          <a:off x="762000" y="990600"/>
          <a:ext cx="7620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051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0"/>
            <a:ext cx="7024688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Fall 2014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Graduate Summit 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2635038"/>
              </p:ext>
            </p:extLst>
          </p:nvPr>
        </p:nvGraphicFramePr>
        <p:xfrm>
          <a:off x="838200" y="838200"/>
          <a:ext cx="7620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937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0"/>
            <a:ext cx="7024688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Fall 2014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Graduate Summit 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214930"/>
              </p:ext>
            </p:extLst>
          </p:nvPr>
        </p:nvGraphicFramePr>
        <p:xfrm>
          <a:off x="990600" y="838200"/>
          <a:ext cx="73914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463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0"/>
            <a:ext cx="7024688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Fall 2014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Graduate Summit 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1417511"/>
              </p:ext>
            </p:extLst>
          </p:nvPr>
        </p:nvGraphicFramePr>
        <p:xfrm>
          <a:off x="609600" y="762000"/>
          <a:ext cx="79248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125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0"/>
            <a:ext cx="7024688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Fall 2014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Graduate Summit 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3293358"/>
              </p:ext>
            </p:extLst>
          </p:nvPr>
        </p:nvGraphicFramePr>
        <p:xfrm>
          <a:off x="685800" y="838200"/>
          <a:ext cx="77724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284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0"/>
            <a:ext cx="7024688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Fall 2014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Graduate Summit 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5890749"/>
              </p:ext>
            </p:extLst>
          </p:nvPr>
        </p:nvGraphicFramePr>
        <p:xfrm>
          <a:off x="914400" y="838200"/>
          <a:ext cx="7315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42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</a:t>
            </a:r>
            <a:r>
              <a:rPr lang="en-US" sz="3600" dirty="0" smtClean="0"/>
              <a:t>ollege of Education &amp; Professional Studies Profile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379 </a:t>
            </a:r>
            <a:r>
              <a:rPr lang="en-US" dirty="0"/>
              <a:t>Total Enrollment</a:t>
            </a:r>
          </a:p>
          <a:p>
            <a:pPr lvl="1"/>
            <a:r>
              <a:rPr lang="en-US" dirty="0" smtClean="0"/>
              <a:t>-30% Fall </a:t>
            </a:r>
            <a:r>
              <a:rPr lang="en-US" dirty="0"/>
              <a:t>2013 </a:t>
            </a:r>
            <a:r>
              <a:rPr lang="en-US" dirty="0" smtClean="0"/>
              <a:t>(547)</a:t>
            </a:r>
            <a:endParaRPr lang="en-US" dirty="0"/>
          </a:p>
          <a:p>
            <a:pPr lvl="1"/>
            <a:r>
              <a:rPr lang="en-US" dirty="0" smtClean="0"/>
              <a:t>-21 Fall 2014 2014 </a:t>
            </a:r>
            <a:r>
              <a:rPr lang="en-US" dirty="0"/>
              <a:t>Goal </a:t>
            </a:r>
            <a:r>
              <a:rPr lang="en-US" dirty="0" smtClean="0"/>
              <a:t>(400)</a:t>
            </a:r>
            <a:endParaRPr lang="en-US" dirty="0"/>
          </a:p>
          <a:p>
            <a:pPr lvl="1"/>
            <a:r>
              <a:rPr lang="en-US" dirty="0" smtClean="0"/>
              <a:t>-48% 10-Year </a:t>
            </a:r>
            <a:r>
              <a:rPr lang="en-US" dirty="0"/>
              <a:t>Mean </a:t>
            </a:r>
            <a:r>
              <a:rPr lang="en-US" dirty="0" smtClean="0"/>
              <a:t>(729)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427226"/>
            <a:ext cx="3016249" cy="9799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Fall 2014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Graduate Summit </a:t>
            </a:r>
          </a:p>
        </p:txBody>
      </p:sp>
    </p:spTree>
    <p:extLst>
      <p:ext uri="{BB962C8B-B14F-4D97-AF65-F5344CB8AC3E}">
        <p14:creationId xmlns:p14="http://schemas.microsoft.com/office/powerpoint/2010/main" val="350764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</a:t>
            </a:r>
            <a:r>
              <a:rPr lang="en-US" sz="3600" dirty="0" smtClean="0"/>
              <a:t>ollege of Education &amp; Professional Studies Profile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Exceeding Goals </a:t>
            </a:r>
          </a:p>
          <a:p>
            <a:pPr lvl="1"/>
            <a:r>
              <a:rPr lang="en-US" dirty="0"/>
              <a:t>52 Elementary Education </a:t>
            </a:r>
          </a:p>
          <a:p>
            <a:pPr lvl="1"/>
            <a:r>
              <a:rPr lang="en-US" dirty="0"/>
              <a:t>8 Reading Certificate</a:t>
            </a:r>
          </a:p>
          <a:p>
            <a:r>
              <a:rPr lang="en-US" dirty="0" smtClean="0"/>
              <a:t>Meeting Goals</a:t>
            </a:r>
          </a:p>
          <a:p>
            <a:pPr lvl="1"/>
            <a:r>
              <a:rPr lang="en-US" dirty="0" smtClean="0"/>
              <a:t>57 College Student Affairs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427226"/>
            <a:ext cx="3016249" cy="9799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Fall 2014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Graduate Summit </a:t>
            </a:r>
          </a:p>
        </p:txBody>
      </p:sp>
    </p:spTree>
    <p:extLst>
      <p:ext uri="{BB962C8B-B14F-4D97-AF65-F5344CB8AC3E}">
        <p14:creationId xmlns:p14="http://schemas.microsoft.com/office/powerpoint/2010/main" val="284816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</a:t>
            </a:r>
            <a:r>
              <a:rPr lang="en-US" sz="3600" dirty="0" smtClean="0"/>
              <a:t>ollege of Education &amp; Professional Studies Profile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Impact of Diverse Graduate Offerings</a:t>
            </a:r>
          </a:p>
          <a:p>
            <a:pPr lvl="1"/>
            <a:r>
              <a:rPr lang="en-US" dirty="0"/>
              <a:t>8</a:t>
            </a:r>
            <a:r>
              <a:rPr lang="en-US" dirty="0" smtClean="0"/>
              <a:t> Additional Candidates</a:t>
            </a:r>
          </a:p>
          <a:p>
            <a:pPr lvl="1"/>
            <a:r>
              <a:rPr lang="en-US" dirty="0" smtClean="0"/>
              <a:t>Certificates, ELE </a:t>
            </a:r>
            <a:endParaRPr lang="en-US" dirty="0"/>
          </a:p>
          <a:p>
            <a:r>
              <a:rPr lang="en-US" dirty="0" smtClean="0"/>
              <a:t>Emerging Opportunities</a:t>
            </a:r>
          </a:p>
          <a:p>
            <a:pPr lvl="1"/>
            <a:r>
              <a:rPr lang="en-US" dirty="0" smtClean="0"/>
              <a:t>Health Leadership/Promotions</a:t>
            </a:r>
          </a:p>
          <a:p>
            <a:pPr lvl="1"/>
            <a:r>
              <a:rPr lang="en-US" dirty="0" smtClean="0"/>
              <a:t>KSS Online Courses/Options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427226"/>
            <a:ext cx="3016249" cy="9799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Fall 2014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Graduate Summit </a:t>
            </a:r>
          </a:p>
        </p:txBody>
      </p:sp>
    </p:spTree>
    <p:extLst>
      <p:ext uri="{BB962C8B-B14F-4D97-AF65-F5344CB8AC3E}">
        <p14:creationId xmlns:p14="http://schemas.microsoft.com/office/powerpoint/2010/main" val="275542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7475" y="914400"/>
            <a:ext cx="7024688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Fall 2014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Graduate Summit 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7903338"/>
              </p:ext>
            </p:extLst>
          </p:nvPr>
        </p:nvGraphicFramePr>
        <p:xfrm>
          <a:off x="762000" y="838200"/>
          <a:ext cx="7620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610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0"/>
            <a:ext cx="7024688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Fall 2014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Graduate Summit 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6720034"/>
              </p:ext>
            </p:extLst>
          </p:nvPr>
        </p:nvGraphicFramePr>
        <p:xfrm>
          <a:off x="762000" y="838200"/>
          <a:ext cx="76962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066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College of Sciences </a:t>
            </a:r>
            <a:br>
              <a:rPr lang="en-US" dirty="0" smtClean="0"/>
            </a:br>
            <a:r>
              <a:rPr lang="en-US" dirty="0" smtClean="0"/>
              <a:t>Profile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3"/>
            <a:ext cx="6777317" cy="2934148"/>
          </a:xfrm>
        </p:spPr>
        <p:txBody>
          <a:bodyPr>
            <a:normAutofit/>
          </a:bodyPr>
          <a:lstStyle/>
          <a:p>
            <a:r>
              <a:rPr lang="en-US" dirty="0" smtClean="0"/>
              <a:t>241 Fall Enrollment</a:t>
            </a:r>
          </a:p>
          <a:p>
            <a:pPr lvl="1"/>
            <a:r>
              <a:rPr lang="en-US" dirty="0" smtClean="0"/>
              <a:t>-4% Fall 2013 (250)</a:t>
            </a:r>
          </a:p>
          <a:p>
            <a:pPr lvl="1"/>
            <a:r>
              <a:rPr lang="en-US" dirty="0" smtClean="0"/>
              <a:t>10% Increase Fall 2014 Goal (219)</a:t>
            </a:r>
          </a:p>
          <a:p>
            <a:pPr lvl="1"/>
            <a:r>
              <a:rPr lang="en-US" dirty="0" smtClean="0"/>
              <a:t>17% Increase from 10-year Mean (206)</a:t>
            </a:r>
          </a:p>
          <a:p>
            <a:r>
              <a:rPr lang="en-US" dirty="0"/>
              <a:t>Programs </a:t>
            </a:r>
            <a:r>
              <a:rPr lang="en-US" dirty="0" smtClean="0"/>
              <a:t>Exceeding Goals</a:t>
            </a:r>
            <a:endParaRPr lang="en-US" dirty="0"/>
          </a:p>
          <a:p>
            <a:pPr lvl="1"/>
            <a:r>
              <a:rPr lang="en-US" dirty="0" smtClean="0"/>
              <a:t>23 Economics</a:t>
            </a:r>
            <a:endParaRPr lang="en-US" dirty="0"/>
          </a:p>
          <a:p>
            <a:pPr lvl="1"/>
            <a:r>
              <a:rPr lang="en-US" dirty="0" smtClean="0"/>
              <a:t>28 Political Science</a:t>
            </a:r>
          </a:p>
          <a:p>
            <a:pPr marL="365760" lvl="1" indent="0">
              <a:buNone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427226"/>
            <a:ext cx="3016249" cy="9799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Fall 2014 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Graduate Summit </a:t>
            </a:r>
          </a:p>
        </p:txBody>
      </p:sp>
    </p:spTree>
    <p:extLst>
      <p:ext uri="{BB962C8B-B14F-4D97-AF65-F5344CB8AC3E}">
        <p14:creationId xmlns:p14="http://schemas.microsoft.com/office/powerpoint/2010/main" val="357910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7024688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Fall 2014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Graduate Summit 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5565521"/>
              </p:ext>
            </p:extLst>
          </p:nvPr>
        </p:nvGraphicFramePr>
        <p:xfrm>
          <a:off x="609600" y="838200"/>
          <a:ext cx="79248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220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0"/>
            <a:ext cx="7024688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Fall 2014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Graduate Summit 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7959319"/>
              </p:ext>
            </p:extLst>
          </p:nvPr>
        </p:nvGraphicFramePr>
        <p:xfrm>
          <a:off x="762000" y="838200"/>
          <a:ext cx="77724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620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0"/>
            <a:ext cx="7024688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Fall 2014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Graduate Summit 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9196763"/>
              </p:ext>
            </p:extLst>
          </p:nvPr>
        </p:nvGraphicFramePr>
        <p:xfrm>
          <a:off x="762000" y="838200"/>
          <a:ext cx="78486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976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0"/>
            <a:ext cx="7024688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Fall 2014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Graduate Summit 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2431575"/>
              </p:ext>
            </p:extLst>
          </p:nvPr>
        </p:nvGraphicFramePr>
        <p:xfrm>
          <a:off x="838200" y="762000"/>
          <a:ext cx="7620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849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0"/>
            <a:ext cx="7024688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Fall 2014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Graduate Summit 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7449680"/>
              </p:ext>
            </p:extLst>
          </p:nvPr>
        </p:nvGraphicFramePr>
        <p:xfrm>
          <a:off x="762000" y="762000"/>
          <a:ext cx="77724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128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College of Arts &amp; Humanities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157 Total Enrollment/Largest in History</a:t>
            </a:r>
          </a:p>
          <a:p>
            <a:pPr lvl="1"/>
            <a:r>
              <a:rPr lang="en-US" dirty="0" smtClean="0"/>
              <a:t>11% Increase Fall 2013 (141)</a:t>
            </a:r>
          </a:p>
          <a:p>
            <a:pPr lvl="1"/>
            <a:r>
              <a:rPr lang="en-US" dirty="0" smtClean="0"/>
              <a:t>8% Increase Fall 2014 Goal (149)</a:t>
            </a:r>
          </a:p>
          <a:p>
            <a:pPr lvl="1"/>
            <a:r>
              <a:rPr lang="en-US" dirty="0"/>
              <a:t>6</a:t>
            </a:r>
            <a:r>
              <a:rPr lang="en-US" dirty="0" smtClean="0"/>
              <a:t>% Increase 10-Year Mean (135)</a:t>
            </a:r>
          </a:p>
          <a:p>
            <a:r>
              <a:rPr lang="en-US" dirty="0" smtClean="0"/>
              <a:t>Programs Exceeding Goals</a:t>
            </a:r>
          </a:p>
          <a:p>
            <a:pPr lvl="1"/>
            <a:r>
              <a:rPr lang="en-US" dirty="0" smtClean="0"/>
              <a:t>Art &amp; Art Education Online</a:t>
            </a:r>
          </a:p>
          <a:p>
            <a:pPr lvl="1"/>
            <a:r>
              <a:rPr lang="en-US" dirty="0" smtClean="0"/>
              <a:t>Music &amp; Music Education Online</a:t>
            </a:r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427226"/>
            <a:ext cx="3016249" cy="9799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Fall 2014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Graduate Summit </a:t>
            </a:r>
          </a:p>
        </p:txBody>
      </p:sp>
    </p:spTree>
    <p:extLst>
      <p:ext uri="{BB962C8B-B14F-4D97-AF65-F5344CB8AC3E}">
        <p14:creationId xmlns:p14="http://schemas.microsoft.com/office/powerpoint/2010/main" val="296596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College of Arts &amp; Humanities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3"/>
            <a:ext cx="6777317" cy="310357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Programs Meeting Goals</a:t>
            </a:r>
          </a:p>
          <a:p>
            <a:pPr lvl="1"/>
            <a:r>
              <a:rPr lang="en-US" dirty="0" smtClean="0"/>
              <a:t>Communication Studies</a:t>
            </a:r>
          </a:p>
          <a:p>
            <a:pPr lvl="1"/>
            <a:r>
              <a:rPr lang="en-US" dirty="0" smtClean="0"/>
              <a:t>History &amp; Historical Administration</a:t>
            </a:r>
          </a:p>
          <a:p>
            <a:r>
              <a:rPr lang="en-US" dirty="0"/>
              <a:t>Impact of Diverse Graduate </a:t>
            </a:r>
            <a:r>
              <a:rPr lang="en-US" dirty="0" smtClean="0"/>
              <a:t>Offerings</a:t>
            </a:r>
            <a:endParaRPr lang="en-US" dirty="0"/>
          </a:p>
          <a:p>
            <a:pPr lvl="1"/>
            <a:r>
              <a:rPr lang="en-US" dirty="0" smtClean="0"/>
              <a:t>20 Additional Candidates</a:t>
            </a:r>
          </a:p>
          <a:p>
            <a:pPr lvl="1"/>
            <a:r>
              <a:rPr lang="en-US" dirty="0" smtClean="0"/>
              <a:t>Certificates, ENG</a:t>
            </a:r>
            <a:endParaRPr lang="en-US" dirty="0"/>
          </a:p>
          <a:p>
            <a:pPr lvl="1"/>
            <a:r>
              <a:rPr lang="en-US" dirty="0"/>
              <a:t>Interdisciplinary </a:t>
            </a:r>
            <a:r>
              <a:rPr lang="en-US" dirty="0" smtClean="0"/>
              <a:t>Degrees, ENG, CMN</a:t>
            </a:r>
            <a:endParaRPr lang="en-US" dirty="0"/>
          </a:p>
          <a:p>
            <a:pPr lvl="1"/>
            <a:r>
              <a:rPr lang="en-US" dirty="0" smtClean="0"/>
              <a:t>Online/Hybrid Options, ART, MUS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427226"/>
            <a:ext cx="3016249" cy="9799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Fall 2014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Graduate Summit </a:t>
            </a:r>
          </a:p>
        </p:txBody>
      </p:sp>
    </p:spTree>
    <p:extLst>
      <p:ext uri="{BB962C8B-B14F-4D97-AF65-F5344CB8AC3E}">
        <p14:creationId xmlns:p14="http://schemas.microsoft.com/office/powerpoint/2010/main" val="420505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0"/>
            <a:ext cx="7024688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Fall 2014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Graduate Summit 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0328842"/>
              </p:ext>
            </p:extLst>
          </p:nvPr>
        </p:nvGraphicFramePr>
        <p:xfrm>
          <a:off x="685800" y="838200"/>
          <a:ext cx="77724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201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0"/>
            <a:ext cx="7024688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Fall 2014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Graduate Summit 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1720247"/>
              </p:ext>
            </p:extLst>
          </p:nvPr>
        </p:nvGraphicFramePr>
        <p:xfrm>
          <a:off x="762000" y="838200"/>
          <a:ext cx="77724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088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0"/>
            <a:ext cx="7024688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Fall 2014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Graduate Summit 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2722242"/>
              </p:ext>
            </p:extLst>
          </p:nvPr>
        </p:nvGraphicFramePr>
        <p:xfrm>
          <a:off x="609600" y="914400"/>
          <a:ext cx="78486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309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College of Sciences </a:t>
            </a:r>
            <a:br>
              <a:rPr lang="en-US" dirty="0" smtClean="0"/>
            </a:br>
            <a:r>
              <a:rPr lang="en-US" dirty="0" smtClean="0"/>
              <a:t>Profile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593535"/>
          </a:xfrm>
        </p:spPr>
        <p:txBody>
          <a:bodyPr>
            <a:normAutofit/>
          </a:bodyPr>
          <a:lstStyle/>
          <a:p>
            <a:r>
              <a:rPr lang="en-US" dirty="0" smtClean="0"/>
              <a:t>Programs Meeting Goals</a:t>
            </a:r>
          </a:p>
          <a:p>
            <a:pPr lvl="1"/>
            <a:r>
              <a:rPr lang="en-US" dirty="0" smtClean="0"/>
              <a:t>CDS &amp; CDS Online</a:t>
            </a:r>
          </a:p>
          <a:p>
            <a:pPr lvl="1"/>
            <a:r>
              <a:rPr lang="en-US" dirty="0" smtClean="0"/>
              <a:t>PSM/GIS</a:t>
            </a:r>
          </a:p>
          <a:p>
            <a:pPr lvl="1"/>
            <a:r>
              <a:rPr lang="en-US" dirty="0" smtClean="0"/>
              <a:t>Mathematics</a:t>
            </a:r>
          </a:p>
          <a:p>
            <a:pPr lvl="1"/>
            <a:r>
              <a:rPr lang="en-US" dirty="0" smtClean="0"/>
              <a:t>Clinical Psychology</a:t>
            </a:r>
          </a:p>
          <a:p>
            <a:pPr lvl="1"/>
            <a:r>
              <a:rPr lang="en-US" dirty="0" smtClean="0"/>
              <a:t>School  Psychology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427226"/>
            <a:ext cx="3016249" cy="9799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Fall 2014 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Graduate Summit </a:t>
            </a:r>
          </a:p>
        </p:txBody>
      </p:sp>
    </p:spTree>
    <p:extLst>
      <p:ext uri="{BB962C8B-B14F-4D97-AF65-F5344CB8AC3E}">
        <p14:creationId xmlns:p14="http://schemas.microsoft.com/office/powerpoint/2010/main" val="214199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0"/>
            <a:ext cx="7024688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Fall 2013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Graduate Summit 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6455533"/>
              </p:ext>
            </p:extLst>
          </p:nvPr>
        </p:nvGraphicFramePr>
        <p:xfrm>
          <a:off x="685800" y="838200"/>
          <a:ext cx="78486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138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0"/>
            <a:ext cx="7024688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Fall 2014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Graduate Summit 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1690830"/>
              </p:ext>
            </p:extLst>
          </p:nvPr>
        </p:nvGraphicFramePr>
        <p:xfrm>
          <a:off x="762000" y="838200"/>
          <a:ext cx="77724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048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0"/>
            <a:ext cx="7024688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Fall 2014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Graduate Summit 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3143962"/>
              </p:ext>
            </p:extLst>
          </p:nvPr>
        </p:nvGraphicFramePr>
        <p:xfrm>
          <a:off x="685800" y="685800"/>
          <a:ext cx="78486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289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0"/>
            <a:ext cx="7024688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Fall 2014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Graduate Summit 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5247355"/>
              </p:ext>
            </p:extLst>
          </p:nvPr>
        </p:nvGraphicFramePr>
        <p:xfrm>
          <a:off x="762000" y="838200"/>
          <a:ext cx="7696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960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Creating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3"/>
            <a:ext cx="6777317" cy="3593534"/>
          </a:xfrm>
        </p:spPr>
        <p:txBody>
          <a:bodyPr>
            <a:normAutofit/>
          </a:bodyPr>
          <a:lstStyle/>
          <a:p>
            <a:r>
              <a:rPr lang="en-US" dirty="0" smtClean="0"/>
              <a:t>Enrollment Practices Workshop</a:t>
            </a:r>
          </a:p>
          <a:p>
            <a:pPr lvl="1"/>
            <a:r>
              <a:rPr lang="en-US" dirty="0" smtClean="0"/>
              <a:t>10:00 AM October 16, </a:t>
            </a:r>
            <a:r>
              <a:rPr lang="en-US" dirty="0" smtClean="0"/>
              <a:t>1895 Room</a:t>
            </a:r>
            <a:endParaRPr lang="en-US" dirty="0" smtClean="0"/>
          </a:p>
          <a:p>
            <a:r>
              <a:rPr lang="en-US" dirty="0" smtClean="0"/>
              <a:t>Online Board</a:t>
            </a:r>
          </a:p>
          <a:p>
            <a:pPr lvl="1"/>
            <a:r>
              <a:rPr lang="en-US" dirty="0" smtClean="0"/>
              <a:t>3:00 PM 3</a:t>
            </a:r>
            <a:r>
              <a:rPr lang="en-US" baseline="30000" dirty="0" smtClean="0"/>
              <a:t>rd</a:t>
            </a:r>
            <a:r>
              <a:rPr lang="en-US" dirty="0" smtClean="0"/>
              <a:t> Tuesdays</a:t>
            </a:r>
          </a:p>
          <a:p>
            <a:pPr lvl="1"/>
            <a:r>
              <a:rPr lang="en-US" dirty="0" smtClean="0"/>
              <a:t>8/26, 9/23, 10/28, 1/27, 2/24, 3/24, 4/28</a:t>
            </a:r>
          </a:p>
          <a:p>
            <a:r>
              <a:rPr lang="en-US" dirty="0" smtClean="0"/>
              <a:t>Interdisciplinary Board</a:t>
            </a:r>
          </a:p>
          <a:p>
            <a:pPr lvl="1"/>
            <a:r>
              <a:rPr lang="en-US" dirty="0" smtClean="0"/>
              <a:t>2:00 PM 2</a:t>
            </a:r>
            <a:r>
              <a:rPr lang="en-US" baseline="30000" dirty="0" smtClean="0"/>
              <a:t>nd</a:t>
            </a:r>
            <a:r>
              <a:rPr lang="en-US" dirty="0" smtClean="0"/>
              <a:t> Thursdays</a:t>
            </a:r>
          </a:p>
          <a:p>
            <a:pPr lvl="1"/>
            <a:r>
              <a:rPr lang="en-US" dirty="0" smtClean="0"/>
              <a:t>9/11, 2/12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427226"/>
            <a:ext cx="3016249" cy="9799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Fall 2014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Graduate Summit </a:t>
            </a:r>
          </a:p>
        </p:txBody>
      </p:sp>
    </p:spTree>
    <p:extLst>
      <p:ext uri="{BB962C8B-B14F-4D97-AF65-F5344CB8AC3E}">
        <p14:creationId xmlns:p14="http://schemas.microsoft.com/office/powerpoint/2010/main" val="249957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Creating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3"/>
            <a:ext cx="6777317" cy="359353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PSM Board</a:t>
            </a:r>
          </a:p>
          <a:p>
            <a:pPr lvl="1"/>
            <a:r>
              <a:rPr lang="en-US" dirty="0" smtClean="0"/>
              <a:t>2:00 PM 2</a:t>
            </a:r>
            <a:r>
              <a:rPr lang="en-US" baseline="30000" dirty="0" smtClean="0"/>
              <a:t>nd</a:t>
            </a:r>
            <a:r>
              <a:rPr lang="en-US" dirty="0" smtClean="0"/>
              <a:t> Thursdays</a:t>
            </a:r>
          </a:p>
          <a:p>
            <a:pPr lvl="1"/>
            <a:r>
              <a:rPr lang="en-US" dirty="0" smtClean="0"/>
              <a:t>10/9, 3/5</a:t>
            </a:r>
          </a:p>
          <a:p>
            <a:r>
              <a:rPr lang="en-US" dirty="0" smtClean="0"/>
              <a:t>Certificates, Dual Degrees, Joint/Dual International Degrees</a:t>
            </a:r>
          </a:p>
          <a:p>
            <a:pPr lvl="1"/>
            <a:r>
              <a:rPr lang="en-US" dirty="0" smtClean="0"/>
              <a:t>Arrange Consultations </a:t>
            </a:r>
          </a:p>
          <a:p>
            <a:r>
              <a:rPr lang="en-US" dirty="0" smtClean="0"/>
              <a:t>Other Boards</a:t>
            </a:r>
          </a:p>
          <a:p>
            <a:pPr lvl="1"/>
            <a:r>
              <a:rPr lang="en-US" dirty="0" smtClean="0"/>
              <a:t>LIFE Center Board</a:t>
            </a:r>
          </a:p>
          <a:p>
            <a:pPr lvl="1"/>
            <a:r>
              <a:rPr lang="en-US" dirty="0" smtClean="0"/>
              <a:t>Sustainable Energy Board  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427226"/>
            <a:ext cx="3016249" cy="9799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Fall 2014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Graduate Summit </a:t>
            </a:r>
          </a:p>
        </p:txBody>
      </p:sp>
    </p:spTree>
    <p:extLst>
      <p:ext uri="{BB962C8B-B14F-4D97-AF65-F5344CB8AC3E}">
        <p14:creationId xmlns:p14="http://schemas.microsoft.com/office/powerpoint/2010/main" val="350770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48424" y="3657600"/>
            <a:ext cx="3124200" cy="799064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Questions </a:t>
            </a:r>
            <a:endParaRPr lang="en-U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133600"/>
            <a:ext cx="4677833" cy="350837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63" y="533400"/>
            <a:ext cx="4006849" cy="1301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Fall 2014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Graduate Summit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77852" y="25983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mbria" pitchFamily="18" charset="0"/>
              </a:rPr>
              <a:t>Discussion </a:t>
            </a:r>
            <a:endParaRPr lang="en-US" sz="28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63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College of Sciences </a:t>
            </a:r>
            <a:br>
              <a:rPr lang="en-US" dirty="0" smtClean="0"/>
            </a:br>
            <a:r>
              <a:rPr lang="en-US" dirty="0" smtClean="0"/>
              <a:t>Profile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59353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Impact </a:t>
            </a:r>
            <a:r>
              <a:rPr lang="en-US" dirty="0"/>
              <a:t>of Diverse Graduate Offerings</a:t>
            </a:r>
          </a:p>
          <a:p>
            <a:pPr lvl="1"/>
            <a:r>
              <a:rPr lang="en-US" dirty="0" smtClean="0"/>
              <a:t>35-40 Additional Graduate Candidates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ertificates  PLS</a:t>
            </a:r>
            <a:endParaRPr lang="en-US" dirty="0"/>
          </a:p>
          <a:p>
            <a:pPr lvl="1"/>
            <a:r>
              <a:rPr lang="en-US" dirty="0"/>
              <a:t>Interdisciplinary </a:t>
            </a:r>
            <a:r>
              <a:rPr lang="en-US" dirty="0" smtClean="0"/>
              <a:t>Degrees PSM/GIS, GER, SUE</a:t>
            </a:r>
          </a:p>
          <a:p>
            <a:pPr lvl="1"/>
            <a:r>
              <a:rPr lang="en-US" dirty="0" smtClean="0"/>
              <a:t>Professional Science Masters  GIS</a:t>
            </a:r>
            <a:endParaRPr lang="en-US" dirty="0"/>
          </a:p>
          <a:p>
            <a:pPr lvl="1"/>
            <a:r>
              <a:rPr lang="en-US" dirty="0"/>
              <a:t>Online/Hybrid </a:t>
            </a:r>
            <a:r>
              <a:rPr lang="en-US" dirty="0" smtClean="0"/>
              <a:t>Options CDS</a:t>
            </a:r>
          </a:p>
          <a:p>
            <a:pPr lvl="1"/>
            <a:r>
              <a:rPr lang="en-US" dirty="0" smtClean="0"/>
              <a:t>International Interest ECN</a:t>
            </a:r>
            <a:endParaRPr lang="en-US" dirty="0"/>
          </a:p>
          <a:p>
            <a:r>
              <a:rPr lang="en-US" dirty="0"/>
              <a:t>Emerging </a:t>
            </a:r>
            <a:r>
              <a:rPr lang="en-US" dirty="0" smtClean="0"/>
              <a:t>Programs 2015</a:t>
            </a:r>
            <a:endParaRPr lang="en-US" dirty="0"/>
          </a:p>
          <a:p>
            <a:pPr lvl="1"/>
            <a:r>
              <a:rPr lang="en-US" dirty="0"/>
              <a:t>MS </a:t>
            </a:r>
            <a:r>
              <a:rPr lang="en-US" dirty="0" smtClean="0"/>
              <a:t>Bio Med/Bio </a:t>
            </a:r>
            <a:r>
              <a:rPr lang="en-US" dirty="0"/>
              <a:t>Tec Interdisciplinary 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</a:t>
            </a:r>
            <a:r>
              <a:rPr lang="en-US" dirty="0" smtClean="0"/>
              <a:t>CDS Online </a:t>
            </a:r>
            <a:r>
              <a:rPr lang="en-US" dirty="0"/>
              <a:t>Cohort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427226"/>
            <a:ext cx="3016249" cy="9799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Fall 2014 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Graduate Summit </a:t>
            </a:r>
          </a:p>
        </p:txBody>
      </p:sp>
    </p:spTree>
    <p:extLst>
      <p:ext uri="{BB962C8B-B14F-4D97-AF65-F5344CB8AC3E}">
        <p14:creationId xmlns:p14="http://schemas.microsoft.com/office/powerpoint/2010/main" val="225796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0"/>
            <a:ext cx="7024688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Fall 2014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Graduate Summit 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8802406"/>
              </p:ext>
            </p:extLst>
          </p:nvPr>
        </p:nvGraphicFramePr>
        <p:xfrm>
          <a:off x="762000" y="762000"/>
          <a:ext cx="7620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811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0"/>
            <a:ext cx="7024688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Fall 2014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Graduate Summit 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1618677"/>
              </p:ext>
            </p:extLst>
          </p:nvPr>
        </p:nvGraphicFramePr>
        <p:xfrm>
          <a:off x="2286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5096675"/>
              </p:ext>
            </p:extLst>
          </p:nvPr>
        </p:nvGraphicFramePr>
        <p:xfrm>
          <a:off x="762000" y="914400"/>
          <a:ext cx="76962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387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Fall 2014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Graduate Summit 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9482282"/>
              </p:ext>
            </p:extLst>
          </p:nvPr>
        </p:nvGraphicFramePr>
        <p:xfrm>
          <a:off x="838200" y="914400"/>
          <a:ext cx="7620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361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0"/>
            <a:ext cx="7024688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-367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Fall 2014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Graduate Summit 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1220348"/>
              </p:ext>
            </p:extLst>
          </p:nvPr>
        </p:nvGraphicFramePr>
        <p:xfrm>
          <a:off x="838200" y="914400"/>
          <a:ext cx="7620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725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3691</TotalTime>
  <Words>802</Words>
  <Application>Microsoft Office PowerPoint</Application>
  <PresentationFormat>On-screen Show (4:3)</PresentationFormat>
  <Paragraphs>265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Austin</vt:lpstr>
      <vt:lpstr>Robert M. Augustine Dean </vt:lpstr>
      <vt:lpstr> </vt:lpstr>
      <vt:lpstr>College of Sciences  Profile </vt:lpstr>
      <vt:lpstr>College of Sciences  Profile Continued</vt:lpstr>
      <vt:lpstr>College of Sciences  Profile Continued</vt:lpstr>
      <vt:lpstr> </vt:lpstr>
      <vt:lpstr> </vt:lpstr>
      <vt:lpstr>PowerPoint Presentation</vt:lpstr>
      <vt:lpstr> </vt:lpstr>
      <vt:lpstr> </vt:lpstr>
      <vt:lpstr> </vt:lpstr>
      <vt:lpstr> </vt:lpstr>
      <vt:lpstr> </vt:lpstr>
      <vt:lpstr> </vt:lpstr>
      <vt:lpstr>Lumpkin College of Business &amp; Applied Sciences Profile</vt:lpstr>
      <vt:lpstr>College of Business &amp; Applied Sciences Profile Continued</vt:lpstr>
      <vt:lpstr>College of Business &amp; Applied Sciences Profile Continued</vt:lpstr>
      <vt:lpstr> </vt:lpstr>
      <vt:lpstr> </vt:lpstr>
      <vt:lpstr> </vt:lpstr>
      <vt:lpstr> </vt:lpstr>
      <vt:lpstr> </vt:lpstr>
      <vt:lpstr> </vt:lpstr>
      <vt:lpstr> </vt:lpstr>
      <vt:lpstr>College of Education &amp; Professional Studies Profile</vt:lpstr>
      <vt:lpstr>College of Education &amp; Professional Studies Profile</vt:lpstr>
      <vt:lpstr>College of Education &amp; Professional Studies Profile</vt:lpstr>
      <vt:lpstr> </vt:lpstr>
      <vt:lpstr> </vt:lpstr>
      <vt:lpstr> </vt:lpstr>
      <vt:lpstr> </vt:lpstr>
      <vt:lpstr> </vt:lpstr>
      <vt:lpstr> </vt:lpstr>
      <vt:lpstr> </vt:lpstr>
      <vt:lpstr>College of Arts &amp; Humanities Profile</vt:lpstr>
      <vt:lpstr>College of Arts &amp; Humanities Profile</vt:lpstr>
      <vt:lpstr> </vt:lpstr>
      <vt:lpstr> </vt:lpstr>
      <vt:lpstr> </vt:lpstr>
      <vt:lpstr> </vt:lpstr>
      <vt:lpstr> </vt:lpstr>
      <vt:lpstr> </vt:lpstr>
      <vt:lpstr> </vt:lpstr>
      <vt:lpstr>Creating Opportunities</vt:lpstr>
      <vt:lpstr>Creating Opportunities</vt:lpstr>
      <vt:lpstr>Questions </vt:lpstr>
    </vt:vector>
  </TitlesOfParts>
  <Company>Eastern Illinois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Lori Henderson</dc:creator>
  <cp:lastModifiedBy>Lori Henderson</cp:lastModifiedBy>
  <cp:revision>124</cp:revision>
  <cp:lastPrinted>2012-09-13T17:38:10Z</cp:lastPrinted>
  <dcterms:created xsi:type="dcterms:W3CDTF">2011-12-02T16:29:45Z</dcterms:created>
  <dcterms:modified xsi:type="dcterms:W3CDTF">2014-09-02T17:28:20Z</dcterms:modified>
</cp:coreProperties>
</file>