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1" y="-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radserv\grad\Dean-Assistant\Completed\Theses%20Reports\Thesis%20Summary%202000%20to%20Pres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Thesis</a:t>
            </a:r>
            <a:r>
              <a:rPr lang="en-US" baseline="0" dirty="0"/>
              <a:t> Production </a:t>
            </a:r>
            <a:r>
              <a:rPr lang="en-US" baseline="0" dirty="0" smtClean="0"/>
              <a:t>2002-2012</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ln>
                <a:solidFill>
                  <a:schemeClr val="tx1"/>
                </a:solidFill>
              </a:ln>
            </c:spPr>
            <c:showLegendKey val="0"/>
            <c:showVal val="1"/>
            <c:showCatName val="0"/>
            <c:showSerName val="0"/>
            <c:showPercent val="0"/>
            <c:showBubbleSize val="0"/>
            <c:showLeaderLines val="0"/>
          </c:dLbls>
          <c:cat>
            <c:strRef>
              <c:f>Sheet1!$E$4:$O$4</c:f>
              <c:strCache>
                <c:ptCount val="11"/>
                <c:pt idx="0">
                  <c:v> FY 2002</c:v>
                </c:pt>
                <c:pt idx="1">
                  <c:v>FY 2003</c:v>
                </c:pt>
                <c:pt idx="2">
                  <c:v>FY 2004</c:v>
                </c:pt>
                <c:pt idx="3">
                  <c:v>FY 2005</c:v>
                </c:pt>
                <c:pt idx="4">
                  <c:v>FY 2006</c:v>
                </c:pt>
                <c:pt idx="5">
                  <c:v>FY 2007</c:v>
                </c:pt>
                <c:pt idx="6">
                  <c:v>FY 2008</c:v>
                </c:pt>
                <c:pt idx="7">
                  <c:v>FY 2009</c:v>
                </c:pt>
                <c:pt idx="8">
                  <c:v>FY 2010</c:v>
                </c:pt>
                <c:pt idx="9">
                  <c:v>FY 2011</c:v>
                </c:pt>
                <c:pt idx="10">
                  <c:v>FY 2012</c:v>
                </c:pt>
              </c:strCache>
            </c:strRef>
          </c:cat>
          <c:val>
            <c:numRef>
              <c:f>Sheet1!$E$41:$O$41</c:f>
              <c:numCache>
                <c:formatCode>General</c:formatCode>
                <c:ptCount val="11"/>
                <c:pt idx="0">
                  <c:v>56</c:v>
                </c:pt>
                <c:pt idx="1">
                  <c:v>49</c:v>
                </c:pt>
                <c:pt idx="2">
                  <c:v>57</c:v>
                </c:pt>
                <c:pt idx="3">
                  <c:v>56</c:v>
                </c:pt>
                <c:pt idx="4">
                  <c:v>46</c:v>
                </c:pt>
                <c:pt idx="5">
                  <c:v>128</c:v>
                </c:pt>
                <c:pt idx="6">
                  <c:v>77</c:v>
                </c:pt>
                <c:pt idx="7">
                  <c:v>139</c:v>
                </c:pt>
                <c:pt idx="8">
                  <c:v>136</c:v>
                </c:pt>
                <c:pt idx="9">
                  <c:v>133</c:v>
                </c:pt>
                <c:pt idx="10">
                  <c:v>118</c:v>
                </c:pt>
              </c:numCache>
            </c:numRef>
          </c:val>
        </c:ser>
        <c:dLbls>
          <c:showLegendKey val="0"/>
          <c:showVal val="0"/>
          <c:showCatName val="0"/>
          <c:showSerName val="0"/>
          <c:showPercent val="0"/>
          <c:showBubbleSize val="0"/>
        </c:dLbls>
        <c:gapWidth val="150"/>
        <c:shape val="box"/>
        <c:axId val="83441536"/>
        <c:axId val="83443072"/>
        <c:axId val="0"/>
      </c:bar3DChart>
      <c:catAx>
        <c:axId val="83441536"/>
        <c:scaling>
          <c:orientation val="minMax"/>
        </c:scaling>
        <c:delete val="0"/>
        <c:axPos val="b"/>
        <c:majorTickMark val="none"/>
        <c:minorTickMark val="none"/>
        <c:tickLblPos val="nextTo"/>
        <c:crossAx val="83443072"/>
        <c:crosses val="autoZero"/>
        <c:auto val="1"/>
        <c:lblAlgn val="ctr"/>
        <c:lblOffset val="100"/>
        <c:noMultiLvlLbl val="0"/>
      </c:catAx>
      <c:valAx>
        <c:axId val="83443072"/>
        <c:scaling>
          <c:orientation val="minMax"/>
        </c:scaling>
        <c:delete val="0"/>
        <c:axPos val="l"/>
        <c:majorGridlines/>
        <c:numFmt formatCode="General" sourceLinked="1"/>
        <c:majorTickMark val="none"/>
        <c:minorTickMark val="none"/>
        <c:tickLblPos val="nextTo"/>
        <c:crossAx val="8344153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Counseling</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Sheet1!$K$21:$O$21</c:f>
              <c:numCache>
                <c:formatCode>General</c:formatCode>
                <c:ptCount val="5"/>
                <c:pt idx="0">
                  <c:v>0</c:v>
                </c:pt>
                <c:pt idx="1">
                  <c:v>19</c:v>
                </c:pt>
                <c:pt idx="2" formatCode="0">
                  <c:v>26</c:v>
                </c:pt>
                <c:pt idx="3" formatCode="0">
                  <c:v>30</c:v>
                </c:pt>
                <c:pt idx="4" formatCode="0">
                  <c:v>26</c:v>
                </c:pt>
              </c:numCache>
            </c:numRef>
          </c:val>
        </c:ser>
        <c:dLbls>
          <c:showLegendKey val="0"/>
          <c:showVal val="0"/>
          <c:showCatName val="0"/>
          <c:showSerName val="0"/>
          <c:showPercent val="0"/>
          <c:showBubbleSize val="0"/>
        </c:dLbls>
        <c:gapWidth val="150"/>
        <c:shape val="box"/>
        <c:axId val="87228800"/>
        <c:axId val="87230336"/>
        <c:axId val="0"/>
      </c:bar3DChart>
      <c:catAx>
        <c:axId val="87228800"/>
        <c:scaling>
          <c:orientation val="minMax"/>
        </c:scaling>
        <c:delete val="0"/>
        <c:axPos val="b"/>
        <c:majorTickMark val="none"/>
        <c:minorTickMark val="none"/>
        <c:tickLblPos val="nextTo"/>
        <c:crossAx val="87230336"/>
        <c:crosses val="autoZero"/>
        <c:auto val="1"/>
        <c:lblAlgn val="ctr"/>
        <c:lblOffset val="100"/>
        <c:noMultiLvlLbl val="0"/>
      </c:catAx>
      <c:valAx>
        <c:axId val="87230336"/>
        <c:scaling>
          <c:orientation val="minMax"/>
        </c:scaling>
        <c:delete val="0"/>
        <c:axPos val="l"/>
        <c:majorGridlines/>
        <c:numFmt formatCode="General" sourceLinked="1"/>
        <c:majorTickMark val="none"/>
        <c:minorTickMark val="none"/>
        <c:tickLblPos val="nextTo"/>
        <c:crossAx val="8722880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Psychology</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Sheet1!$K$37:$O$37</c:f>
              <c:numCache>
                <c:formatCode>General</c:formatCode>
                <c:ptCount val="5"/>
                <c:pt idx="0">
                  <c:v>4</c:v>
                </c:pt>
                <c:pt idx="1">
                  <c:v>13</c:v>
                </c:pt>
                <c:pt idx="2">
                  <c:v>12</c:v>
                </c:pt>
                <c:pt idx="3">
                  <c:v>17</c:v>
                </c:pt>
                <c:pt idx="4">
                  <c:v>9</c:v>
                </c:pt>
              </c:numCache>
            </c:numRef>
          </c:val>
        </c:ser>
        <c:ser>
          <c:idx val="1"/>
          <c:order val="1"/>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Sheet1!$K$38:$O$38</c:f>
              <c:numCache>
                <c:formatCode>General</c:formatCode>
                <c:ptCount val="5"/>
                <c:pt idx="0">
                  <c:v>11</c:v>
                </c:pt>
                <c:pt idx="1">
                  <c:v>13</c:v>
                </c:pt>
                <c:pt idx="2">
                  <c:v>11</c:v>
                </c:pt>
                <c:pt idx="3">
                  <c:v>9</c:v>
                </c:pt>
                <c:pt idx="4">
                  <c:v>13</c:v>
                </c:pt>
              </c:numCache>
            </c:numRef>
          </c:val>
        </c:ser>
        <c:dLbls>
          <c:showLegendKey val="0"/>
          <c:showVal val="0"/>
          <c:showCatName val="0"/>
          <c:showSerName val="0"/>
          <c:showPercent val="0"/>
          <c:showBubbleSize val="0"/>
        </c:dLbls>
        <c:gapWidth val="55"/>
        <c:gapDepth val="55"/>
        <c:shape val="box"/>
        <c:axId val="87261184"/>
        <c:axId val="87262720"/>
        <c:axId val="0"/>
      </c:bar3DChart>
      <c:catAx>
        <c:axId val="87261184"/>
        <c:scaling>
          <c:orientation val="minMax"/>
        </c:scaling>
        <c:delete val="0"/>
        <c:axPos val="b"/>
        <c:majorTickMark val="none"/>
        <c:minorTickMark val="none"/>
        <c:tickLblPos val="nextTo"/>
        <c:crossAx val="87262720"/>
        <c:crosses val="autoZero"/>
        <c:auto val="1"/>
        <c:lblAlgn val="ctr"/>
        <c:lblOffset val="100"/>
        <c:noMultiLvlLbl val="0"/>
      </c:catAx>
      <c:valAx>
        <c:axId val="87262720"/>
        <c:scaling>
          <c:orientation val="minMax"/>
        </c:scaling>
        <c:delete val="0"/>
        <c:axPos val="l"/>
        <c:majorGridlines/>
        <c:numFmt formatCode="General" sourceLinked="1"/>
        <c:majorTickMark val="none"/>
        <c:minorTickMark val="none"/>
        <c:tickLblPos val="nextTo"/>
        <c:crossAx val="872611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Biological</a:t>
            </a:r>
            <a:r>
              <a:rPr lang="en-US" baseline="0"/>
              <a:t> Sciences</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Sheet1!$K$29:$O$29</c:f>
              <c:numCache>
                <c:formatCode>General</c:formatCode>
                <c:ptCount val="5"/>
                <c:pt idx="0">
                  <c:v>11</c:v>
                </c:pt>
                <c:pt idx="1">
                  <c:v>23</c:v>
                </c:pt>
                <c:pt idx="2">
                  <c:v>21</c:v>
                </c:pt>
                <c:pt idx="3">
                  <c:v>13</c:v>
                </c:pt>
                <c:pt idx="4">
                  <c:v>7</c:v>
                </c:pt>
              </c:numCache>
            </c:numRef>
          </c:val>
        </c:ser>
        <c:dLbls>
          <c:showLegendKey val="0"/>
          <c:showVal val="0"/>
          <c:showCatName val="0"/>
          <c:showSerName val="0"/>
          <c:showPercent val="0"/>
          <c:showBubbleSize val="0"/>
        </c:dLbls>
        <c:gapWidth val="150"/>
        <c:shape val="box"/>
        <c:axId val="87284352"/>
        <c:axId val="87306624"/>
        <c:axId val="0"/>
      </c:bar3DChart>
      <c:catAx>
        <c:axId val="87284352"/>
        <c:scaling>
          <c:orientation val="minMax"/>
        </c:scaling>
        <c:delete val="0"/>
        <c:axPos val="b"/>
        <c:majorTickMark val="none"/>
        <c:minorTickMark val="none"/>
        <c:tickLblPos val="nextTo"/>
        <c:crossAx val="87306624"/>
        <c:crosses val="autoZero"/>
        <c:auto val="1"/>
        <c:lblAlgn val="ctr"/>
        <c:lblOffset val="100"/>
        <c:noMultiLvlLbl val="0"/>
      </c:catAx>
      <c:valAx>
        <c:axId val="87306624"/>
        <c:scaling>
          <c:orientation val="minMax"/>
        </c:scaling>
        <c:delete val="0"/>
        <c:axPos val="l"/>
        <c:majorGridlines/>
        <c:numFmt formatCode="General" sourceLinked="1"/>
        <c:majorTickMark val="none"/>
        <c:minorTickMark val="none"/>
        <c:tickLblPos val="nextTo"/>
        <c:crossAx val="8728435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Communication</a:t>
            </a:r>
            <a:r>
              <a:rPr lang="en-US" baseline="0"/>
              <a:t> Studies</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Sheet1!$K$7:$O$7</c:f>
              <c:numCache>
                <c:formatCode>General</c:formatCode>
                <c:ptCount val="5"/>
                <c:pt idx="0">
                  <c:v>3</c:v>
                </c:pt>
                <c:pt idx="1">
                  <c:v>7</c:v>
                </c:pt>
                <c:pt idx="2">
                  <c:v>8</c:v>
                </c:pt>
                <c:pt idx="3">
                  <c:v>4</c:v>
                </c:pt>
                <c:pt idx="4">
                  <c:v>5</c:v>
                </c:pt>
              </c:numCache>
            </c:numRef>
          </c:val>
        </c:ser>
        <c:dLbls>
          <c:showLegendKey val="0"/>
          <c:showVal val="0"/>
          <c:showCatName val="0"/>
          <c:showSerName val="0"/>
          <c:showPercent val="0"/>
          <c:showBubbleSize val="0"/>
        </c:dLbls>
        <c:gapWidth val="150"/>
        <c:shape val="box"/>
        <c:axId val="87327872"/>
        <c:axId val="87329408"/>
        <c:axId val="0"/>
      </c:bar3DChart>
      <c:catAx>
        <c:axId val="87327872"/>
        <c:scaling>
          <c:orientation val="minMax"/>
        </c:scaling>
        <c:delete val="0"/>
        <c:axPos val="b"/>
        <c:majorTickMark val="none"/>
        <c:minorTickMark val="none"/>
        <c:tickLblPos val="nextTo"/>
        <c:crossAx val="87329408"/>
        <c:crosses val="autoZero"/>
        <c:auto val="1"/>
        <c:lblAlgn val="ctr"/>
        <c:lblOffset val="100"/>
        <c:noMultiLvlLbl val="0"/>
      </c:catAx>
      <c:valAx>
        <c:axId val="87329408"/>
        <c:scaling>
          <c:orientation val="minMax"/>
        </c:scaling>
        <c:delete val="0"/>
        <c:axPos val="l"/>
        <c:majorGridlines/>
        <c:numFmt formatCode="General" sourceLinked="1"/>
        <c:majorTickMark val="none"/>
        <c:minorTickMark val="none"/>
        <c:tickLblPos val="nextTo"/>
        <c:crossAx val="8732787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Family</a:t>
            </a:r>
            <a:r>
              <a:rPr lang="en-US" baseline="0"/>
              <a:t> &amp; Consumer Sciences </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solidFill>
                <a:schemeClr val="bg1"/>
              </a:solidFill>
              <a:ln>
                <a:solidFill>
                  <a:schemeClr val="tx1"/>
                </a:solidFill>
              </a:ln>
            </c:spPr>
            <c:showLegendKey val="0"/>
            <c:showVal val="1"/>
            <c:showCatName val="0"/>
            <c:showSerName val="0"/>
            <c:showPercent val="0"/>
            <c:showBubbleSize val="0"/>
            <c:showLeaderLines val="0"/>
          </c:dLbls>
          <c:cat>
            <c:strRef>
              <c:f>Sheet1!$K$4:$O$4</c:f>
              <c:strCache>
                <c:ptCount val="5"/>
                <c:pt idx="0">
                  <c:v>FY 2008</c:v>
                </c:pt>
                <c:pt idx="1">
                  <c:v>FY 2009</c:v>
                </c:pt>
                <c:pt idx="2">
                  <c:v>FY 2010</c:v>
                </c:pt>
                <c:pt idx="3">
                  <c:v>FY 2011</c:v>
                </c:pt>
                <c:pt idx="4">
                  <c:v>FY 2012</c:v>
                </c:pt>
              </c:strCache>
            </c:strRef>
          </c:cat>
          <c:val>
            <c:numRef>
              <c:f>Sheet1!$K$14:$O$14</c:f>
              <c:numCache>
                <c:formatCode>General</c:formatCode>
                <c:ptCount val="5"/>
                <c:pt idx="0">
                  <c:v>8</c:v>
                </c:pt>
                <c:pt idx="1">
                  <c:v>12</c:v>
                </c:pt>
                <c:pt idx="2">
                  <c:v>5</c:v>
                </c:pt>
                <c:pt idx="3">
                  <c:v>5</c:v>
                </c:pt>
                <c:pt idx="4">
                  <c:v>8</c:v>
                </c:pt>
              </c:numCache>
            </c:numRef>
          </c:val>
        </c:ser>
        <c:dLbls>
          <c:showLegendKey val="0"/>
          <c:showVal val="0"/>
          <c:showCatName val="0"/>
          <c:showSerName val="0"/>
          <c:showPercent val="0"/>
          <c:showBubbleSize val="0"/>
        </c:dLbls>
        <c:gapWidth val="150"/>
        <c:shape val="box"/>
        <c:axId val="87444864"/>
        <c:axId val="87446656"/>
        <c:axId val="0"/>
      </c:bar3DChart>
      <c:catAx>
        <c:axId val="87444864"/>
        <c:scaling>
          <c:orientation val="minMax"/>
        </c:scaling>
        <c:delete val="0"/>
        <c:axPos val="b"/>
        <c:majorTickMark val="none"/>
        <c:minorTickMark val="none"/>
        <c:tickLblPos val="nextTo"/>
        <c:crossAx val="87446656"/>
        <c:crosses val="autoZero"/>
        <c:auto val="1"/>
        <c:lblAlgn val="ctr"/>
        <c:lblOffset val="100"/>
        <c:noMultiLvlLbl val="0"/>
      </c:catAx>
      <c:valAx>
        <c:axId val="87446656"/>
        <c:scaling>
          <c:orientation val="minMax"/>
        </c:scaling>
        <c:delete val="0"/>
        <c:axPos val="l"/>
        <c:majorGridlines/>
        <c:numFmt formatCode="General" sourceLinked="1"/>
        <c:majorTickMark val="none"/>
        <c:minorTickMark val="none"/>
        <c:tickLblPos val="nextTo"/>
        <c:crossAx val="8744486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E597E110-E30C-4ED7-86DA-CB063EEE74DA}" type="datetimeFigureOut">
              <a:rPr lang="en-US" smtClean="0"/>
              <a:t>9/2/2014</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60A09C3A-CDF0-41EC-A937-8493F939EE56}"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E597E110-E30C-4ED7-86DA-CB063EEE74DA}" type="datetimeFigureOut">
              <a:rPr lang="en-US" smtClean="0"/>
              <a:t>9/2/2014</a:t>
            </a:fld>
            <a:endParaRPr lang="en-US"/>
          </a:p>
        </p:txBody>
      </p:sp>
      <p:sp>
        <p:nvSpPr>
          <p:cNvPr id="23" name="Slide Number Placeholder 22"/>
          <p:cNvSpPr>
            <a:spLocks noGrp="1"/>
          </p:cNvSpPr>
          <p:nvPr>
            <p:ph type="sldNum" sz="quarter" idx="11"/>
          </p:nvPr>
        </p:nvSpPr>
        <p:spPr/>
        <p:txBody>
          <a:bodyPr/>
          <a:lstStyle/>
          <a:p>
            <a:fld id="{60A09C3A-CDF0-41EC-A937-8493F939EE5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E597E110-E30C-4ED7-86DA-CB063EEE74DA}" type="datetimeFigureOut">
              <a:rPr lang="en-US" smtClean="0"/>
              <a:t>9/2/2014</a:t>
            </a:fld>
            <a:endParaRPr lang="en-US"/>
          </a:p>
        </p:txBody>
      </p:sp>
      <p:sp>
        <p:nvSpPr>
          <p:cNvPr id="23" name="Slide Number Placeholder 22"/>
          <p:cNvSpPr>
            <a:spLocks noGrp="1"/>
          </p:cNvSpPr>
          <p:nvPr>
            <p:ph type="sldNum" sz="quarter" idx="11"/>
          </p:nvPr>
        </p:nvSpPr>
        <p:spPr/>
        <p:txBody>
          <a:bodyPr/>
          <a:lstStyle/>
          <a:p>
            <a:fld id="{60A09C3A-CDF0-41EC-A937-8493F939EE5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E597E110-E30C-4ED7-86DA-CB063EEE74DA}" type="datetimeFigureOut">
              <a:rPr lang="en-US" smtClean="0"/>
              <a:t>9/2/2014</a:t>
            </a:fld>
            <a:endParaRPr lang="en-US"/>
          </a:p>
        </p:txBody>
      </p:sp>
      <p:sp>
        <p:nvSpPr>
          <p:cNvPr id="18" name="Slide Number Placeholder 17"/>
          <p:cNvSpPr>
            <a:spLocks noGrp="1"/>
          </p:cNvSpPr>
          <p:nvPr>
            <p:ph type="sldNum" sz="quarter" idx="11"/>
          </p:nvPr>
        </p:nvSpPr>
        <p:spPr/>
        <p:txBody>
          <a:bodyPr/>
          <a:lstStyle/>
          <a:p>
            <a:fld id="{60A09C3A-CDF0-41EC-A937-8493F939EE56}"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E597E110-E30C-4ED7-86DA-CB063EEE74DA}" type="datetimeFigureOut">
              <a:rPr lang="en-US" smtClean="0"/>
              <a:t>9/2/2014</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60A09C3A-CDF0-41EC-A937-8493F939EE56}"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E597E110-E30C-4ED7-86DA-CB063EEE74DA}" type="datetimeFigureOut">
              <a:rPr lang="en-US" smtClean="0"/>
              <a:t>9/2/2014</a:t>
            </a:fld>
            <a:endParaRPr lang="en-US"/>
          </a:p>
        </p:txBody>
      </p:sp>
      <p:sp>
        <p:nvSpPr>
          <p:cNvPr id="21" name="Slide Number Placeholder 20"/>
          <p:cNvSpPr>
            <a:spLocks noGrp="1"/>
          </p:cNvSpPr>
          <p:nvPr>
            <p:ph type="sldNum" sz="quarter" idx="16"/>
          </p:nvPr>
        </p:nvSpPr>
        <p:spPr/>
        <p:txBody>
          <a:bodyPr/>
          <a:lstStyle/>
          <a:p>
            <a:fld id="{60A09C3A-CDF0-41EC-A937-8493F939EE56}"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E597E110-E30C-4ED7-86DA-CB063EEE74DA}" type="datetimeFigureOut">
              <a:rPr lang="en-US" smtClean="0"/>
              <a:t>9/2/2014</a:t>
            </a:fld>
            <a:endParaRPr lang="en-US"/>
          </a:p>
        </p:txBody>
      </p:sp>
      <p:sp>
        <p:nvSpPr>
          <p:cNvPr id="24" name="Slide Number Placeholder 23"/>
          <p:cNvSpPr>
            <a:spLocks noGrp="1"/>
          </p:cNvSpPr>
          <p:nvPr>
            <p:ph type="sldNum" sz="quarter" idx="17"/>
          </p:nvPr>
        </p:nvSpPr>
        <p:spPr/>
        <p:txBody>
          <a:bodyPr/>
          <a:lstStyle/>
          <a:p>
            <a:fld id="{60A09C3A-CDF0-41EC-A937-8493F939EE56}"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E597E110-E30C-4ED7-86DA-CB063EEE74DA}" type="datetimeFigureOut">
              <a:rPr lang="en-US" smtClean="0"/>
              <a:t>9/2/2014</a:t>
            </a:fld>
            <a:endParaRPr lang="en-US"/>
          </a:p>
        </p:txBody>
      </p:sp>
      <p:sp>
        <p:nvSpPr>
          <p:cNvPr id="17" name="Slide Number Placeholder 16"/>
          <p:cNvSpPr>
            <a:spLocks noGrp="1"/>
          </p:cNvSpPr>
          <p:nvPr>
            <p:ph type="sldNum" sz="quarter" idx="11"/>
          </p:nvPr>
        </p:nvSpPr>
        <p:spPr/>
        <p:txBody>
          <a:bodyPr/>
          <a:lstStyle/>
          <a:p>
            <a:fld id="{60A09C3A-CDF0-41EC-A937-8493F939EE5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E597E110-E30C-4ED7-86DA-CB063EEE74DA}" type="datetimeFigureOut">
              <a:rPr lang="en-US" smtClean="0"/>
              <a:t>9/2/2014</a:t>
            </a:fld>
            <a:endParaRPr lang="en-US"/>
          </a:p>
        </p:txBody>
      </p:sp>
      <p:sp>
        <p:nvSpPr>
          <p:cNvPr id="14" name="Slide Number Placeholder 13"/>
          <p:cNvSpPr>
            <a:spLocks noGrp="1"/>
          </p:cNvSpPr>
          <p:nvPr>
            <p:ph type="sldNum" sz="quarter" idx="11"/>
          </p:nvPr>
        </p:nvSpPr>
        <p:spPr/>
        <p:txBody>
          <a:bodyPr/>
          <a:lstStyle/>
          <a:p>
            <a:fld id="{60A09C3A-CDF0-41EC-A937-8493F939EE56}"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E597E110-E30C-4ED7-86DA-CB063EEE74DA}" type="datetimeFigureOut">
              <a:rPr lang="en-US" smtClean="0"/>
              <a:t>9/2/2014</a:t>
            </a:fld>
            <a:endParaRPr lang="en-US"/>
          </a:p>
        </p:txBody>
      </p:sp>
      <p:sp>
        <p:nvSpPr>
          <p:cNvPr id="21" name="Slide Number Placeholder 20"/>
          <p:cNvSpPr>
            <a:spLocks noGrp="1"/>
          </p:cNvSpPr>
          <p:nvPr>
            <p:ph type="sldNum" sz="quarter" idx="16"/>
          </p:nvPr>
        </p:nvSpPr>
        <p:spPr/>
        <p:txBody>
          <a:bodyPr/>
          <a:lstStyle/>
          <a:p>
            <a:fld id="{60A09C3A-CDF0-41EC-A937-8493F939EE56}"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7E110-E30C-4ED7-86DA-CB063EEE74DA}"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09C3A-CDF0-41EC-A937-8493F939EE56}"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E597E110-E30C-4ED7-86DA-CB063EEE74DA}" type="datetimeFigureOut">
              <a:rPr lang="en-US" smtClean="0"/>
              <a:t>9/2/2014</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60A09C3A-CDF0-41EC-A937-8493F939EE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Research </a:t>
            </a:r>
            <a:endParaRPr lang="en-US" dirty="0"/>
          </a:p>
        </p:txBody>
      </p:sp>
      <p:sp>
        <p:nvSpPr>
          <p:cNvPr id="3" name="Subtitle 2"/>
          <p:cNvSpPr>
            <a:spLocks noGrp="1"/>
          </p:cNvSpPr>
          <p:nvPr>
            <p:ph type="subTitle" idx="1"/>
          </p:nvPr>
        </p:nvSpPr>
        <p:spPr/>
        <p:txBody>
          <a:bodyPr/>
          <a:lstStyle/>
          <a:p>
            <a:r>
              <a:rPr lang="en-US" dirty="0" smtClean="0"/>
              <a:t>Meeting the Mission of Inquiry </a:t>
            </a:r>
            <a:endParaRPr lang="en-US" dirty="0"/>
          </a:p>
        </p:txBody>
      </p:sp>
    </p:spTree>
    <p:extLst>
      <p:ext uri="{BB962C8B-B14F-4D97-AF65-F5344CB8AC3E}">
        <p14:creationId xmlns:p14="http://schemas.microsoft.com/office/powerpoint/2010/main" val="139286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125572508"/>
              </p:ext>
            </p:extLst>
          </p:nvPr>
        </p:nvGraphicFramePr>
        <p:xfrm>
          <a:off x="457200" y="457200"/>
          <a:ext cx="81534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715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83679535"/>
              </p:ext>
            </p:extLst>
          </p:nvPr>
        </p:nvGraphicFramePr>
        <p:xfrm>
          <a:off x="381000" y="304800"/>
          <a:ext cx="81534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817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47641692"/>
              </p:ext>
            </p:extLst>
          </p:nvPr>
        </p:nvGraphicFramePr>
        <p:xfrm>
          <a:off x="381000" y="228600"/>
          <a:ext cx="8305800"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88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66668098"/>
              </p:ext>
            </p:extLst>
          </p:nvPr>
        </p:nvGraphicFramePr>
        <p:xfrm>
          <a:off x="609600" y="304800"/>
          <a:ext cx="81534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024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4247399"/>
              </p:ext>
            </p:extLst>
          </p:nvPr>
        </p:nvGraphicFramePr>
        <p:xfrm>
          <a:off x="381000" y="304800"/>
          <a:ext cx="8229600"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805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72408601"/>
              </p:ext>
            </p:extLst>
          </p:nvPr>
        </p:nvGraphicFramePr>
        <p:xfrm>
          <a:off x="457200" y="381000"/>
          <a:ext cx="81534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548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Withholding Policy </a:t>
            </a:r>
            <a:endParaRPr lang="en-US" dirty="0"/>
          </a:p>
        </p:txBody>
      </p:sp>
      <p:sp>
        <p:nvSpPr>
          <p:cNvPr id="3" name="Content Placeholder 2"/>
          <p:cNvSpPr>
            <a:spLocks noGrp="1"/>
          </p:cNvSpPr>
          <p:nvPr>
            <p:ph idx="1"/>
          </p:nvPr>
        </p:nvSpPr>
        <p:spPr/>
        <p:txBody>
          <a:bodyPr/>
          <a:lstStyle/>
          <a:p>
            <a:r>
              <a:rPr lang="en-US" dirty="0" smtClean="0"/>
              <a:t>Faculty Request</a:t>
            </a:r>
          </a:p>
          <a:p>
            <a:r>
              <a:rPr lang="en-US" dirty="0" smtClean="0"/>
              <a:t>Consultations</a:t>
            </a:r>
          </a:p>
          <a:p>
            <a:r>
              <a:rPr lang="en-US" dirty="0" smtClean="0"/>
              <a:t>Review of Best Practice Documents</a:t>
            </a:r>
          </a:p>
          <a:p>
            <a:r>
              <a:rPr lang="en-US" dirty="0" smtClean="0"/>
              <a:t>Findings</a:t>
            </a:r>
          </a:p>
          <a:p>
            <a:pPr lvl="1"/>
            <a:r>
              <a:rPr lang="en-US" dirty="0" smtClean="0"/>
              <a:t>Thesis is the intellectual property of the student</a:t>
            </a:r>
          </a:p>
          <a:p>
            <a:pPr lvl="1"/>
            <a:r>
              <a:rPr lang="en-US" dirty="0" smtClean="0"/>
              <a:t>Deposit with library standard requirement</a:t>
            </a:r>
          </a:p>
          <a:p>
            <a:pPr lvl="1"/>
            <a:r>
              <a:rPr lang="en-US" dirty="0" smtClean="0"/>
              <a:t>Formal withholding policy = best practice</a:t>
            </a:r>
          </a:p>
          <a:p>
            <a:pPr lvl="1"/>
            <a:r>
              <a:rPr lang="en-US" dirty="0" smtClean="0"/>
              <a:t>Degrees certified when deposited</a:t>
            </a:r>
          </a:p>
          <a:p>
            <a:pPr lvl="1"/>
            <a:r>
              <a:rPr lang="en-US" dirty="0" smtClean="0"/>
              <a:t>Faculty mentor should reveal to student in advance if potential for withholding</a:t>
            </a:r>
          </a:p>
          <a:p>
            <a:pPr lvl="1"/>
            <a:r>
              <a:rPr lang="en-US" dirty="0" smtClean="0"/>
              <a:t>Forms to specify reasons and time table </a:t>
            </a:r>
          </a:p>
          <a:p>
            <a:pPr lvl="1"/>
            <a:endParaRPr lang="en-US" dirty="0"/>
          </a:p>
        </p:txBody>
      </p:sp>
    </p:spTree>
    <p:extLst>
      <p:ext uri="{BB962C8B-B14F-4D97-AF65-F5344CB8AC3E}">
        <p14:creationId xmlns:p14="http://schemas.microsoft.com/office/powerpoint/2010/main" val="357724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EIU Policy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Policies on Withholding the Graduate Thesis from Public Release </a:t>
            </a:r>
            <a:endParaRPr lang="en-US" dirty="0"/>
          </a:p>
          <a:p>
            <a:r>
              <a:rPr lang="en-US" dirty="0"/>
              <a:t>In some cases, the master’s thesis might result in marketable intellectual property or may be part of a larger funded or unfunded project leading to publications including articles, books, or related scholarly work. In these cases, the candidate or the director may require that the work be temporarily withheld from open access until these processes are initiated. This must be done through the formal process of submitting a Thesis Withholding Request Form through Booth Library. </a:t>
            </a:r>
          </a:p>
          <a:p>
            <a:r>
              <a:rPr lang="en-US" dirty="0"/>
              <a:t>• </a:t>
            </a:r>
            <a:r>
              <a:rPr lang="en-US" b="1" dirty="0"/>
              <a:t>Deposit of the Thesis: </a:t>
            </a:r>
            <a:r>
              <a:rPr lang="en-US" dirty="0"/>
              <a:t>In order to have the graduate degree certified to the transcript, the approved thesis must be deposited with Booth Library. </a:t>
            </a:r>
          </a:p>
          <a:p>
            <a:r>
              <a:rPr lang="en-US" dirty="0"/>
              <a:t>• </a:t>
            </a:r>
            <a:r>
              <a:rPr lang="en-US" b="1" dirty="0"/>
              <a:t>Withholding the Graduate Thesis Criteria: </a:t>
            </a:r>
            <a:r>
              <a:rPr lang="en-US" dirty="0"/>
              <a:t>Candidates and their thesis directors must provide evidence by completing the Thesis Withholding Request Form that the thesis must be withheld to protect a contractual obligation such as a grant or sponsored research, that the work is under consideration for publication, or that the work includes a potentially patentable invention. Request to withhold publication for other reasons will not be considered. </a:t>
            </a:r>
          </a:p>
          <a:p>
            <a:r>
              <a:rPr lang="en-US" dirty="0"/>
              <a:t>• </a:t>
            </a:r>
            <a:r>
              <a:rPr lang="en-US" b="1" dirty="0"/>
              <a:t>Period of Withholding: </a:t>
            </a:r>
            <a:r>
              <a:rPr lang="en-US" dirty="0"/>
              <a:t>Candidates may request that the master’s thesis be withheld for one year and may request an additional extension of one year. After two years, the master’s thesis will be made accessible. </a:t>
            </a:r>
          </a:p>
          <a:p>
            <a:r>
              <a:rPr lang="en-US" dirty="0"/>
              <a:t>• </a:t>
            </a:r>
            <a:r>
              <a:rPr lang="en-US" b="1" dirty="0"/>
              <a:t>Withholding by Candidate or Director: </a:t>
            </a:r>
            <a:r>
              <a:rPr lang="en-US" dirty="0"/>
              <a:t>The graduate candidate, the thesis director, or both may request that a thesis be withheld. </a:t>
            </a:r>
          </a:p>
          <a:p>
            <a:endParaRPr lang="en-US" dirty="0"/>
          </a:p>
        </p:txBody>
      </p:sp>
    </p:spTree>
    <p:extLst>
      <p:ext uri="{BB962C8B-B14F-4D97-AF65-F5344CB8AC3E}">
        <p14:creationId xmlns:p14="http://schemas.microsoft.com/office/powerpoint/2010/main" val="4233488950"/>
      </p:ext>
    </p:extLst>
  </p:cSld>
  <p:clrMapOvr>
    <a:masterClrMapping/>
  </p:clrMapOvr>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177</TotalTime>
  <Words>331</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Macro</vt:lpstr>
      <vt:lpstr>Graduate Research </vt:lpstr>
      <vt:lpstr>PowerPoint Presentation</vt:lpstr>
      <vt:lpstr>PowerPoint Presentation</vt:lpstr>
      <vt:lpstr>PowerPoint Presentation</vt:lpstr>
      <vt:lpstr>PowerPoint Presentation</vt:lpstr>
      <vt:lpstr>PowerPoint Presentation</vt:lpstr>
      <vt:lpstr>PowerPoint Presentation</vt:lpstr>
      <vt:lpstr>Thesis Withholding Policy </vt:lpstr>
      <vt:lpstr>EIU Policy</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Research</dc:title>
  <dc:creator>Robert Augustine</dc:creator>
  <cp:lastModifiedBy>Lori Henderson</cp:lastModifiedBy>
  <cp:revision>5</cp:revision>
  <dcterms:created xsi:type="dcterms:W3CDTF">2014-09-02T17:30:05Z</dcterms:created>
  <dcterms:modified xsi:type="dcterms:W3CDTF">2014-09-02T20:32:43Z</dcterms:modified>
</cp:coreProperties>
</file>