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6" r:id="rId4"/>
    <p:sldId id="258" r:id="rId5"/>
    <p:sldId id="259" r:id="rId6"/>
    <p:sldId id="260" r:id="rId7"/>
    <p:sldId id="269" r:id="rId8"/>
    <p:sldId id="261" r:id="rId9"/>
    <p:sldId id="270" r:id="rId10"/>
    <p:sldId id="262" r:id="rId11"/>
    <p:sldId id="264" r:id="rId12"/>
    <p:sldId id="268" r:id="rId13"/>
    <p:sldId id="263" r:id="rId14"/>
    <p:sldId id="265" r:id="rId15"/>
    <p:sldId id="26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741" autoAdjust="0"/>
  </p:normalViewPr>
  <p:slideViewPr>
    <p:cSldViewPr snapToGrid="0" snapToObjects="1">
      <p:cViewPr varScale="1">
        <p:scale>
          <a:sx n="102" d="100"/>
          <a:sy n="102" d="100"/>
        </p:scale>
        <p:origin x="-232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97A95-535D-7F4D-87E3-DCD71765341C}" type="datetimeFigureOut">
              <a:rPr lang="en-US" smtClean="0"/>
              <a:t>10/15/14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193C0-746E-EF4B-9DC8-F7120E786460}"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97A95-535D-7F4D-87E3-DCD71765341C}" type="datetimeFigureOut">
              <a:rPr lang="en-US" smtClean="0"/>
              <a:t>10/15/14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5DD97A95-535D-7F4D-87E3-DCD71765341C}" type="datetimeFigureOut">
              <a:rPr lang="en-US" smtClean="0"/>
              <a:t>10/15/14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5DD97A95-535D-7F4D-87E3-DCD71765341C}" type="datetimeFigureOut">
              <a:rPr lang="en-US" smtClean="0"/>
              <a:t>10/15/14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DD97A95-535D-7F4D-87E3-DCD71765341C}" type="datetimeFigureOut">
              <a:rPr lang="en-US" smtClean="0"/>
              <a:t>10/15/14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97A95-535D-7F4D-87E3-DCD71765341C}" type="datetimeFigureOut">
              <a:rPr lang="en-US" smtClean="0"/>
              <a:t>10/15/14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97A95-535D-7F4D-87E3-DCD71765341C}" type="datetimeFigureOut">
              <a:rPr lang="en-US" smtClean="0"/>
              <a:t>10/15/14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193C0-746E-EF4B-9DC8-F7120E78646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5DD97A95-535D-7F4D-87E3-DCD71765341C}" type="datetimeFigureOut">
              <a:rPr lang="en-US" smtClean="0"/>
              <a:t>10/15/14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F14193C0-746E-EF4B-9DC8-F7120E7864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ts.org/gre/revised_general/prepare?WT.ac=grehome_greprepare_b_130807" TargetMode="External"/><Relationship Id="rId4" Type="http://schemas.openxmlformats.org/officeDocument/2006/relationships/hyperlink" Target="https://www.ets.org/gre/revised_general/register?WT.ac=grehome_greregister_b_130807" TargetMode="External"/><Relationship Id="rId1" Type="http://schemas.openxmlformats.org/officeDocument/2006/relationships/slideLayout" Target="../slideLayouts/slideLayout2.xml"/><Relationship Id="rId2" Type="http://schemas.openxmlformats.org/officeDocument/2006/relationships/hyperlink" Target="https://www.ets.org/gr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chem.berkeley.edu/grad_info/degree_programs.php" TargetMode="External"/><Relationship Id="rId4" Type="http://schemas.openxmlformats.org/officeDocument/2006/relationships/hyperlink" Target="http://www.eiu.edu/eiuchemgrad/courses.php" TargetMode="External"/><Relationship Id="rId1" Type="http://schemas.openxmlformats.org/officeDocument/2006/relationships/slideLayout" Target="../slideLayouts/slideLayout2.xml"/><Relationship Id="rId2" Type="http://schemas.openxmlformats.org/officeDocument/2006/relationships/hyperlink" Target="http://www.lsa.umich.edu/chem/graduate/pathwaytoaphd"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cs.org/content/acs/en/careers/college-to-career/chemistry-careers.html" TargetMode="External"/><Relationship Id="rId4" Type="http://schemas.openxmlformats.org/officeDocument/2006/relationships/hyperlink" Target="http://www.acs.org/content/acs/en/careers/college-to-career/next-steps.html" TargetMode="External"/><Relationship Id="rId5" Type="http://schemas.openxmlformats.org/officeDocument/2006/relationships/hyperlink" Target="http://dgr.rints.com" TargetMode="External"/><Relationship Id="rId6" Type="http://schemas.openxmlformats.org/officeDocument/2006/relationships/hyperlink" Target="http://www.acs.org/content/acs/en/careers/college-to-career/next-steps/further-your-education.html" TargetMode="External"/><Relationship Id="rId7" Type="http://schemas.openxmlformats.org/officeDocument/2006/relationships/hyperlink" Target="http://www.acs.org/content/dam/acsorg/education/students/graduate/planning-for-graduate-work-in-chemistry.pdf" TargetMode="External"/><Relationship Id="rId8" Type="http://schemas.openxmlformats.org/officeDocument/2006/relationships/hyperlink" Target="http://www.acs.org/content/acs/en/education/students/graduate/gradschool.html" TargetMode="External"/><Relationship Id="rId9" Type="http://schemas.openxmlformats.org/officeDocument/2006/relationships/hyperlink" Target="https://www.ets.org/gre/" TargetMode="External"/><Relationship Id="rId1" Type="http://schemas.openxmlformats.org/officeDocument/2006/relationships/slideLayout" Target="../slideLayouts/slideLayout2.xml"/><Relationship Id="rId2" Type="http://schemas.openxmlformats.org/officeDocument/2006/relationships/hyperlink" Target="http://www.acs.org/content/acs/en/careers/college-to-career/areas-of-chemistry.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cs.org/content/acs/en/careers/college-to-career/chemistry-careers.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gr.rints.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Grad School</a:t>
            </a:r>
            <a:endParaRPr lang="en-US" dirty="0"/>
          </a:p>
        </p:txBody>
      </p:sp>
      <p:sp>
        <p:nvSpPr>
          <p:cNvPr id="3" name="Subtitle 2"/>
          <p:cNvSpPr>
            <a:spLocks noGrp="1"/>
          </p:cNvSpPr>
          <p:nvPr>
            <p:ph type="subTitle" idx="1"/>
          </p:nvPr>
        </p:nvSpPr>
        <p:spPr/>
        <p:txBody>
          <a:bodyPr/>
          <a:lstStyle/>
          <a:p>
            <a:r>
              <a:rPr lang="en-US" dirty="0" smtClean="0"/>
              <a:t>Should I go and how do I go about it?</a:t>
            </a:r>
          </a:p>
          <a:p>
            <a:r>
              <a:rPr lang="en-US" dirty="0" smtClean="0"/>
              <a:t>October 15, 2014</a:t>
            </a:r>
            <a:endParaRPr lang="en-US" dirty="0"/>
          </a:p>
        </p:txBody>
      </p:sp>
    </p:spTree>
    <p:extLst>
      <p:ext uri="{BB962C8B-B14F-4D97-AF65-F5344CB8AC3E}">
        <p14:creationId xmlns:p14="http://schemas.microsoft.com/office/powerpoint/2010/main" val="100775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614646"/>
          </a:xfrm>
        </p:spPr>
        <p:txBody>
          <a:bodyPr/>
          <a:lstStyle/>
          <a:p>
            <a:r>
              <a:rPr lang="en-US" sz="4000" dirty="0" smtClean="0"/>
              <a:t>The GRE!</a:t>
            </a:r>
            <a:endParaRPr lang="en-US" sz="4000" dirty="0"/>
          </a:p>
        </p:txBody>
      </p:sp>
      <p:sp>
        <p:nvSpPr>
          <p:cNvPr id="3" name="Content Placeholder 2"/>
          <p:cNvSpPr>
            <a:spLocks noGrp="1"/>
          </p:cNvSpPr>
          <p:nvPr>
            <p:ph idx="1"/>
          </p:nvPr>
        </p:nvSpPr>
        <p:spPr>
          <a:xfrm>
            <a:off x="549275" y="821839"/>
            <a:ext cx="8042276" cy="5864944"/>
          </a:xfrm>
        </p:spPr>
        <p:txBody>
          <a:bodyPr>
            <a:normAutofit fontScale="85000" lnSpcReduction="20000"/>
          </a:bodyPr>
          <a:lstStyle/>
          <a:p>
            <a:r>
              <a:rPr lang="en-US" sz="1800" dirty="0">
                <a:hlinkClick r:id="rId2"/>
              </a:rPr>
              <a:t>https://www.ets.org/gre</a:t>
            </a:r>
            <a:r>
              <a:rPr lang="en-US" sz="1800" dirty="0" smtClean="0">
                <a:hlinkClick r:id="rId2"/>
              </a:rPr>
              <a:t>/</a:t>
            </a:r>
            <a:r>
              <a:rPr lang="en-US" sz="1800" dirty="0" smtClean="0"/>
              <a:t> </a:t>
            </a:r>
            <a:endParaRPr lang="en-US" sz="1800" dirty="0" smtClean="0"/>
          </a:p>
          <a:p>
            <a:r>
              <a:rPr lang="en-US" sz="1800" dirty="0" smtClean="0"/>
              <a:t>General test</a:t>
            </a:r>
          </a:p>
          <a:p>
            <a:pPr lvl="1"/>
            <a:r>
              <a:rPr lang="en-US" sz="1800" dirty="0" smtClean="0"/>
              <a:t>2 Math sections (35 min each, 20 questions each)</a:t>
            </a:r>
          </a:p>
          <a:p>
            <a:pPr lvl="1"/>
            <a:r>
              <a:rPr lang="en-US" sz="1800" dirty="0" smtClean="0"/>
              <a:t>2 </a:t>
            </a:r>
            <a:r>
              <a:rPr lang="en-US" sz="1800" dirty="0"/>
              <a:t>Verbal sections (</a:t>
            </a:r>
            <a:r>
              <a:rPr lang="en-US" sz="1800" dirty="0" smtClean="0"/>
              <a:t>30 </a:t>
            </a:r>
            <a:r>
              <a:rPr lang="en-US" sz="1800" dirty="0"/>
              <a:t>min each, 20 questions each)</a:t>
            </a:r>
            <a:endParaRPr lang="en-US" sz="1800" dirty="0" smtClean="0"/>
          </a:p>
          <a:p>
            <a:pPr lvl="1"/>
            <a:r>
              <a:rPr lang="en-US" sz="1800" dirty="0" smtClean="0"/>
              <a:t>2 Writing sections</a:t>
            </a:r>
            <a:r>
              <a:rPr lang="en-US" sz="1800" dirty="0"/>
              <a:t> (</a:t>
            </a:r>
            <a:r>
              <a:rPr lang="en-US" sz="1800" dirty="0" smtClean="0"/>
              <a:t>30 </a:t>
            </a:r>
            <a:r>
              <a:rPr lang="en-US" sz="1800" dirty="0"/>
              <a:t>min </a:t>
            </a:r>
            <a:r>
              <a:rPr lang="en-US" sz="1800" dirty="0" smtClean="0"/>
              <a:t>each, analyze an “issue” and an “argument”)</a:t>
            </a:r>
            <a:endParaRPr lang="en-US" sz="1800" dirty="0" smtClean="0"/>
          </a:p>
          <a:p>
            <a:r>
              <a:rPr lang="en-US" sz="1800" dirty="0" smtClean="0"/>
              <a:t>Subject test</a:t>
            </a:r>
          </a:p>
          <a:p>
            <a:pPr lvl="1"/>
            <a:r>
              <a:rPr lang="en-US" sz="1800" dirty="0" smtClean="0"/>
              <a:t>Whether or not to </a:t>
            </a:r>
            <a:r>
              <a:rPr lang="en-US" sz="1800" dirty="0" smtClean="0"/>
              <a:t>take it?</a:t>
            </a:r>
            <a:endParaRPr lang="en-US" sz="1800" dirty="0" smtClean="0"/>
          </a:p>
          <a:p>
            <a:r>
              <a:rPr lang="en-US" sz="1800" dirty="0" smtClean="0"/>
              <a:t>Preparation for </a:t>
            </a:r>
            <a:r>
              <a:rPr lang="en-US" sz="1800" dirty="0" smtClean="0"/>
              <a:t>both</a:t>
            </a:r>
          </a:p>
          <a:p>
            <a:pPr lvl="1"/>
            <a:r>
              <a:rPr lang="en-US" sz="1800" dirty="0" smtClean="0"/>
              <a:t>Lots of free </a:t>
            </a:r>
            <a:r>
              <a:rPr lang="en-US" sz="1800" dirty="0"/>
              <a:t>materials online: </a:t>
            </a:r>
            <a:r>
              <a:rPr lang="en-US" sz="1800" dirty="0">
                <a:hlinkClick r:id="rId3"/>
              </a:rPr>
              <a:t>https://www.ets.org/gre/revised_general/prepare?WT.ac=</a:t>
            </a:r>
            <a:r>
              <a:rPr lang="en-US" sz="1800" dirty="0" smtClean="0">
                <a:hlinkClick r:id="rId3"/>
              </a:rPr>
              <a:t>grehome_greprepare_b_130807</a:t>
            </a:r>
            <a:r>
              <a:rPr lang="en-US" sz="1800" dirty="0" smtClean="0"/>
              <a:t> </a:t>
            </a:r>
          </a:p>
          <a:p>
            <a:pPr lvl="1"/>
            <a:r>
              <a:rPr lang="en-US" sz="1800" dirty="0" smtClean="0"/>
              <a:t>Do several practice tests and then work on specific areas that you’re weak in</a:t>
            </a:r>
          </a:p>
          <a:p>
            <a:r>
              <a:rPr lang="en-US" sz="2000" dirty="0"/>
              <a:t>Register online: </a:t>
            </a:r>
            <a:r>
              <a:rPr lang="en-US" sz="2000" dirty="0">
                <a:hlinkClick r:id="rId4"/>
              </a:rPr>
              <a:t>https://www.ets.org/gre/revised_general/register?WT.ac=</a:t>
            </a:r>
            <a:r>
              <a:rPr lang="en-US" sz="2000" dirty="0" smtClean="0">
                <a:hlinkClick r:id="rId4"/>
              </a:rPr>
              <a:t>grehome_greregister_b_130807</a:t>
            </a:r>
            <a:r>
              <a:rPr lang="en-US" sz="2000" dirty="0" smtClean="0"/>
              <a:t> </a:t>
            </a:r>
          </a:p>
          <a:p>
            <a:r>
              <a:rPr lang="en-US" sz="2000" dirty="0" smtClean="0"/>
              <a:t>Scope out the test center ahead of time and allow plenty of time to get there and find a place to park</a:t>
            </a:r>
          </a:p>
          <a:p>
            <a:pPr lvl="1"/>
            <a:r>
              <a:rPr lang="en-US" sz="1800" dirty="0" smtClean="0"/>
              <a:t>Champaign, Springfield, …</a:t>
            </a:r>
          </a:p>
          <a:p>
            <a:r>
              <a:rPr lang="en-US" sz="2000" dirty="0" smtClean="0"/>
              <a:t>Be prepared to be treated like a criminal!</a:t>
            </a:r>
            <a:endParaRPr lang="en-US" sz="2000" dirty="0"/>
          </a:p>
        </p:txBody>
      </p:sp>
    </p:spTree>
    <p:extLst>
      <p:ext uri="{BB962C8B-B14F-4D97-AF65-F5344CB8AC3E}">
        <p14:creationId xmlns:p14="http://schemas.microsoft.com/office/powerpoint/2010/main" val="87999812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76524"/>
          </a:xfrm>
        </p:spPr>
        <p:txBody>
          <a:bodyPr/>
          <a:lstStyle/>
          <a:p>
            <a:r>
              <a:rPr lang="en-US" sz="4000" dirty="0" smtClean="0"/>
              <a:t>After You’re Accepted</a:t>
            </a:r>
            <a:endParaRPr lang="en-US" sz="4000" dirty="0"/>
          </a:p>
        </p:txBody>
      </p:sp>
      <p:sp>
        <p:nvSpPr>
          <p:cNvPr id="3" name="Content Placeholder 2"/>
          <p:cNvSpPr>
            <a:spLocks noGrp="1"/>
          </p:cNvSpPr>
          <p:nvPr>
            <p:ph idx="1"/>
          </p:nvPr>
        </p:nvSpPr>
        <p:spPr>
          <a:xfrm>
            <a:off x="549275" y="1058429"/>
            <a:ext cx="8042276" cy="5566094"/>
          </a:xfrm>
        </p:spPr>
        <p:txBody>
          <a:bodyPr>
            <a:normAutofit fontScale="85000" lnSpcReduction="20000"/>
          </a:bodyPr>
          <a:lstStyle/>
          <a:p>
            <a:r>
              <a:rPr lang="en-US" dirty="0" smtClean="0"/>
              <a:t>Visiting</a:t>
            </a:r>
          </a:p>
          <a:p>
            <a:pPr lvl="1"/>
            <a:r>
              <a:rPr lang="en-US" dirty="0" smtClean="0"/>
              <a:t>Many schools will pay for you to visit!</a:t>
            </a:r>
            <a:endParaRPr lang="en-US" dirty="0" smtClean="0"/>
          </a:p>
          <a:p>
            <a:r>
              <a:rPr lang="en-US" dirty="0" smtClean="0"/>
              <a:t>Talk to both students and </a:t>
            </a:r>
            <a:r>
              <a:rPr lang="en-US" dirty="0" smtClean="0"/>
              <a:t>faculty</a:t>
            </a:r>
          </a:p>
          <a:p>
            <a:pPr lvl="1"/>
            <a:r>
              <a:rPr lang="en-US" dirty="0" smtClean="0"/>
              <a:t>Does faculty do publishable research?</a:t>
            </a:r>
          </a:p>
          <a:p>
            <a:pPr lvl="1"/>
            <a:r>
              <a:rPr lang="en-US" dirty="0" smtClean="0"/>
              <a:t>Do they have funding? Enough to support students?</a:t>
            </a:r>
          </a:p>
          <a:p>
            <a:pPr lvl="1"/>
            <a:r>
              <a:rPr lang="en-US" dirty="0" smtClean="0"/>
              <a:t>Do they have tenure?</a:t>
            </a:r>
          </a:p>
          <a:p>
            <a:pPr lvl="1"/>
            <a:r>
              <a:rPr lang="en-US" dirty="0" smtClean="0"/>
              <a:t>What are they like as an advisor?  Hands on or hands off?</a:t>
            </a:r>
          </a:p>
          <a:p>
            <a:pPr lvl="1"/>
            <a:r>
              <a:rPr lang="en-US" dirty="0" smtClean="0"/>
              <a:t>How long do their students take to graduate?</a:t>
            </a:r>
          </a:p>
          <a:p>
            <a:pPr lvl="1"/>
            <a:r>
              <a:rPr lang="en-US" dirty="0" smtClean="0"/>
              <a:t>Are they accepting new students?</a:t>
            </a:r>
            <a:endParaRPr lang="en-US" dirty="0" smtClean="0"/>
          </a:p>
          <a:p>
            <a:r>
              <a:rPr lang="en-US" dirty="0" smtClean="0"/>
              <a:t>Find out whether you’re being offered a TA or fellowship or research assistantship</a:t>
            </a:r>
            <a:endParaRPr lang="en-US" dirty="0" smtClean="0"/>
          </a:p>
          <a:p>
            <a:r>
              <a:rPr lang="en-US" dirty="0" smtClean="0"/>
              <a:t>Does the school require or offer research </a:t>
            </a:r>
            <a:r>
              <a:rPr lang="en-US" dirty="0"/>
              <a:t>rotations?</a:t>
            </a:r>
          </a:p>
          <a:p>
            <a:r>
              <a:rPr lang="en-US" dirty="0" smtClean="0"/>
              <a:t>Does the school offer paid pre</a:t>
            </a:r>
            <a:r>
              <a:rPr lang="en-US" dirty="0"/>
              <a:t>-entrance Summer research</a:t>
            </a:r>
          </a:p>
          <a:p>
            <a:r>
              <a:rPr lang="en-US" dirty="0" smtClean="0"/>
              <a:t>Changing </a:t>
            </a:r>
            <a:r>
              <a:rPr lang="en-US" dirty="0" smtClean="0"/>
              <a:t>groups and/or schools and/or changing your </a:t>
            </a:r>
            <a:r>
              <a:rPr lang="en-US" dirty="0" smtClean="0"/>
              <a:t>mind?</a:t>
            </a:r>
            <a:endParaRPr lang="en-US" dirty="0" smtClean="0"/>
          </a:p>
        </p:txBody>
      </p:sp>
    </p:spTree>
    <p:extLst>
      <p:ext uri="{BB962C8B-B14F-4D97-AF65-F5344CB8AC3E}">
        <p14:creationId xmlns:p14="http://schemas.microsoft.com/office/powerpoint/2010/main" val="226486824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76524"/>
          </a:xfrm>
        </p:spPr>
        <p:txBody>
          <a:bodyPr/>
          <a:lstStyle/>
          <a:p>
            <a:r>
              <a:rPr lang="en-US" sz="4000" dirty="0" smtClean="0"/>
              <a:t>What to Expect</a:t>
            </a:r>
            <a:endParaRPr lang="en-US" sz="4000" dirty="0"/>
          </a:p>
        </p:txBody>
      </p:sp>
      <p:sp>
        <p:nvSpPr>
          <p:cNvPr id="3" name="Content Placeholder 2"/>
          <p:cNvSpPr>
            <a:spLocks noGrp="1"/>
          </p:cNvSpPr>
          <p:nvPr>
            <p:ph idx="1"/>
          </p:nvPr>
        </p:nvSpPr>
        <p:spPr>
          <a:xfrm>
            <a:off x="549275" y="1033525"/>
            <a:ext cx="8042276" cy="5578546"/>
          </a:xfrm>
        </p:spPr>
        <p:txBody>
          <a:bodyPr>
            <a:normAutofit/>
          </a:bodyPr>
          <a:lstStyle/>
          <a:p>
            <a:r>
              <a:rPr lang="en-US" sz="1800" dirty="0">
                <a:hlinkClick r:id="rId2"/>
              </a:rPr>
              <a:t>http://www.lsa.umich.edu/chem/graduate/</a:t>
            </a:r>
            <a:r>
              <a:rPr lang="en-US" sz="1800" dirty="0" smtClean="0">
                <a:hlinkClick r:id="rId2"/>
              </a:rPr>
              <a:t>pathwaytoaphd</a:t>
            </a:r>
            <a:r>
              <a:rPr lang="en-US" sz="1800" dirty="0" smtClean="0"/>
              <a:t> - U. Michigan summary of Ph.D. program</a:t>
            </a:r>
          </a:p>
          <a:p>
            <a:endParaRPr lang="en-US" sz="1800" dirty="0"/>
          </a:p>
          <a:p>
            <a:r>
              <a:rPr lang="en-US" sz="1800" dirty="0">
                <a:hlinkClick r:id="rId3"/>
              </a:rPr>
              <a:t>http://chem.berkeley.edu/grad_info/</a:t>
            </a:r>
            <a:r>
              <a:rPr lang="en-US" sz="1800" dirty="0" smtClean="0">
                <a:hlinkClick r:id="rId3"/>
              </a:rPr>
              <a:t>degree_programs.php</a:t>
            </a:r>
            <a:r>
              <a:rPr lang="en-US" sz="1800" dirty="0" smtClean="0"/>
              <a:t> - U. Berkeley summary of Ph.D. </a:t>
            </a:r>
            <a:r>
              <a:rPr lang="en-US" sz="1800" dirty="0" smtClean="0"/>
              <a:t>program</a:t>
            </a:r>
          </a:p>
          <a:p>
            <a:endParaRPr lang="en-US" sz="1800" dirty="0"/>
          </a:p>
          <a:p>
            <a:r>
              <a:rPr lang="en-US" sz="1800" dirty="0">
                <a:hlinkClick r:id="rId4"/>
              </a:rPr>
              <a:t>http://www.eiu.edu/eiuchemgrad/</a:t>
            </a:r>
            <a:r>
              <a:rPr lang="en-US" sz="1800" dirty="0" smtClean="0">
                <a:hlinkClick r:id="rId4"/>
              </a:rPr>
              <a:t>courses.php</a:t>
            </a:r>
            <a:r>
              <a:rPr lang="en-US" sz="1800" dirty="0" smtClean="0"/>
              <a:t> - EIU summary of MS program</a:t>
            </a:r>
            <a:endParaRPr lang="en-US" sz="1800" dirty="0"/>
          </a:p>
        </p:txBody>
      </p:sp>
    </p:spTree>
    <p:extLst>
      <p:ext uri="{BB962C8B-B14F-4D97-AF65-F5344CB8AC3E}">
        <p14:creationId xmlns:p14="http://schemas.microsoft.com/office/powerpoint/2010/main" val="423044339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7"/>
            <a:ext cx="8042276" cy="378055"/>
          </a:xfrm>
        </p:spPr>
        <p:txBody>
          <a:bodyPr/>
          <a:lstStyle/>
          <a:p>
            <a:r>
              <a:rPr lang="en-US" sz="2400" dirty="0" smtClean="0"/>
              <a:t>Once you get there</a:t>
            </a:r>
            <a:endParaRPr lang="en-US" sz="2400" dirty="0"/>
          </a:p>
        </p:txBody>
      </p:sp>
      <p:sp>
        <p:nvSpPr>
          <p:cNvPr id="3" name="Content Placeholder 2"/>
          <p:cNvSpPr>
            <a:spLocks noGrp="1"/>
          </p:cNvSpPr>
          <p:nvPr>
            <p:ph idx="1"/>
          </p:nvPr>
        </p:nvSpPr>
        <p:spPr>
          <a:xfrm>
            <a:off x="549275" y="485632"/>
            <a:ext cx="8042276" cy="6275864"/>
          </a:xfrm>
        </p:spPr>
        <p:txBody>
          <a:bodyPr>
            <a:normAutofit fontScale="55000" lnSpcReduction="20000"/>
          </a:bodyPr>
          <a:lstStyle/>
          <a:p>
            <a:r>
              <a:rPr lang="en-US" dirty="0" smtClean="0"/>
              <a:t>How to </a:t>
            </a:r>
            <a:r>
              <a:rPr lang="en-US" dirty="0" smtClean="0"/>
              <a:t>pay – should have a TA but may need to pay fees</a:t>
            </a:r>
          </a:p>
          <a:p>
            <a:pPr lvl="1"/>
            <a:r>
              <a:rPr lang="en-US" dirty="0" smtClean="0"/>
              <a:t>Won’t get paid until end of first 4-6 weeks!</a:t>
            </a:r>
            <a:endParaRPr lang="en-US" dirty="0" smtClean="0"/>
          </a:p>
          <a:p>
            <a:r>
              <a:rPr lang="en-US" dirty="0" smtClean="0"/>
              <a:t>Entrance/placement </a:t>
            </a:r>
            <a:r>
              <a:rPr lang="en-US" dirty="0" smtClean="0"/>
              <a:t>exams – often written by ACS</a:t>
            </a:r>
          </a:p>
          <a:p>
            <a:pPr lvl="1"/>
            <a:r>
              <a:rPr lang="en-US" dirty="0" smtClean="0"/>
              <a:t>To place you in appropriate level courses, remedial UG work if needed</a:t>
            </a:r>
            <a:endParaRPr lang="en-US" dirty="0" smtClean="0"/>
          </a:p>
          <a:p>
            <a:r>
              <a:rPr lang="en-US" dirty="0" smtClean="0"/>
              <a:t>Cumulative </a:t>
            </a:r>
            <a:r>
              <a:rPr lang="en-US" dirty="0" smtClean="0"/>
              <a:t>exams – required by some schools/divisions but not others</a:t>
            </a:r>
          </a:p>
          <a:p>
            <a:pPr lvl="1"/>
            <a:r>
              <a:rPr lang="en-US" dirty="0" smtClean="0"/>
              <a:t>Usually ~5 of these must be passed in first 2 years</a:t>
            </a:r>
          </a:p>
          <a:p>
            <a:pPr lvl="1"/>
            <a:r>
              <a:rPr lang="en-US" dirty="0" smtClean="0"/>
              <a:t>May be one area or all areas of chemistry</a:t>
            </a:r>
            <a:endParaRPr lang="en-US" dirty="0" smtClean="0"/>
          </a:p>
          <a:p>
            <a:r>
              <a:rPr lang="en-US" dirty="0" smtClean="0"/>
              <a:t>Candidacy </a:t>
            </a:r>
            <a:r>
              <a:rPr lang="en-US" dirty="0" smtClean="0"/>
              <a:t>exams – usually end of 2</a:t>
            </a:r>
            <a:r>
              <a:rPr lang="en-US" baseline="30000" dirty="0" smtClean="0"/>
              <a:t>nd</a:t>
            </a:r>
            <a:r>
              <a:rPr lang="en-US" dirty="0" smtClean="0"/>
              <a:t> year</a:t>
            </a:r>
          </a:p>
          <a:p>
            <a:pPr lvl="1"/>
            <a:r>
              <a:rPr lang="en-US" dirty="0" smtClean="0"/>
              <a:t>Some sort of research proposal and/or oral exam</a:t>
            </a:r>
          </a:p>
          <a:p>
            <a:pPr lvl="1"/>
            <a:r>
              <a:rPr lang="en-US" dirty="0" smtClean="0"/>
              <a:t>May be directly or indirectly related to your research</a:t>
            </a:r>
            <a:endParaRPr lang="en-US" dirty="0" smtClean="0"/>
          </a:p>
          <a:p>
            <a:r>
              <a:rPr lang="en-US" dirty="0" smtClean="0"/>
              <a:t>Choosing a research </a:t>
            </a:r>
            <a:r>
              <a:rPr lang="en-US" dirty="0" smtClean="0"/>
              <a:t>group – already talked about this…</a:t>
            </a:r>
            <a:endParaRPr lang="en-US" dirty="0" smtClean="0"/>
          </a:p>
          <a:p>
            <a:r>
              <a:rPr lang="en-US" dirty="0" smtClean="0"/>
              <a:t>Getting acclimated at an R1 school</a:t>
            </a:r>
          </a:p>
          <a:p>
            <a:pPr lvl="1"/>
            <a:r>
              <a:rPr lang="en-US" dirty="0" smtClean="0"/>
              <a:t>Normal to be overwhelmed at </a:t>
            </a:r>
            <a:r>
              <a:rPr lang="en-US" dirty="0" smtClean="0"/>
              <a:t>first</a:t>
            </a:r>
          </a:p>
          <a:p>
            <a:pPr lvl="1"/>
            <a:r>
              <a:rPr lang="en-US" dirty="0" smtClean="0"/>
              <a:t>Fewer classes but much harder and more other commitments (teaching, etc.)</a:t>
            </a:r>
            <a:endParaRPr lang="en-US" dirty="0" smtClean="0"/>
          </a:p>
          <a:p>
            <a:r>
              <a:rPr lang="en-US" dirty="0" smtClean="0"/>
              <a:t>Research and Classes</a:t>
            </a:r>
          </a:p>
          <a:p>
            <a:r>
              <a:rPr lang="en-US" dirty="0" smtClean="0"/>
              <a:t>Thesis and </a:t>
            </a:r>
            <a:r>
              <a:rPr lang="en-US" dirty="0" smtClean="0"/>
              <a:t>defense</a:t>
            </a:r>
          </a:p>
          <a:p>
            <a:pPr lvl="1"/>
            <a:r>
              <a:rPr lang="en-US" dirty="0" smtClean="0"/>
              <a:t>Often some sort of pre-thesis or “data” meeting</a:t>
            </a:r>
          </a:p>
          <a:p>
            <a:pPr lvl="1"/>
            <a:r>
              <a:rPr lang="en-US" dirty="0" smtClean="0"/>
              <a:t>Defense usually involves public seminar and closed-door oral exam</a:t>
            </a:r>
            <a:endParaRPr lang="en-US" dirty="0" smtClean="0"/>
          </a:p>
          <a:p>
            <a:r>
              <a:rPr lang="en-US" dirty="0" smtClean="0"/>
              <a:t>Stay in touch with someone at EIU</a:t>
            </a:r>
          </a:p>
          <a:p>
            <a:pPr lvl="1"/>
            <a:r>
              <a:rPr lang="en-US" dirty="0" smtClean="0"/>
              <a:t>What do you wish you’d seen or known before you left?</a:t>
            </a:r>
          </a:p>
          <a:p>
            <a:pPr lvl="1"/>
            <a:r>
              <a:rPr lang="en-US" dirty="0" smtClean="0"/>
              <a:t>What did you get at EIU that put you ahead of other students?</a:t>
            </a:r>
            <a:endParaRPr lang="en-US" dirty="0"/>
          </a:p>
        </p:txBody>
      </p:sp>
    </p:spTree>
    <p:extLst>
      <p:ext uri="{BB962C8B-B14F-4D97-AF65-F5344CB8AC3E}">
        <p14:creationId xmlns:p14="http://schemas.microsoft.com/office/powerpoint/2010/main" val="280869867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51620"/>
          </a:xfrm>
        </p:spPr>
        <p:txBody>
          <a:bodyPr/>
          <a:lstStyle/>
          <a:p>
            <a:r>
              <a:rPr lang="en-US" sz="4000" i="1" dirty="0" smtClean="0"/>
              <a:t>After</a:t>
            </a:r>
            <a:r>
              <a:rPr lang="en-US" sz="4000" dirty="0" smtClean="0"/>
              <a:t> Grad School</a:t>
            </a:r>
            <a:endParaRPr lang="en-US" sz="4000" i="1" dirty="0"/>
          </a:p>
        </p:txBody>
      </p:sp>
      <p:sp>
        <p:nvSpPr>
          <p:cNvPr id="3" name="Content Placeholder 2"/>
          <p:cNvSpPr>
            <a:spLocks noGrp="1"/>
          </p:cNvSpPr>
          <p:nvPr>
            <p:ph idx="1"/>
          </p:nvPr>
        </p:nvSpPr>
        <p:spPr>
          <a:xfrm>
            <a:off x="549275" y="971265"/>
            <a:ext cx="8042276" cy="5703066"/>
          </a:xfrm>
        </p:spPr>
        <p:txBody>
          <a:bodyPr>
            <a:normAutofit/>
          </a:bodyPr>
          <a:lstStyle/>
          <a:p>
            <a:r>
              <a:rPr lang="en-US" dirty="0" smtClean="0"/>
              <a:t>Postdoctoral fellowship</a:t>
            </a:r>
          </a:p>
          <a:p>
            <a:pPr lvl="1"/>
            <a:r>
              <a:rPr lang="en-US" dirty="0" smtClean="0"/>
              <a:t>Necessary for academic career</a:t>
            </a:r>
          </a:p>
          <a:p>
            <a:pPr lvl="1"/>
            <a:r>
              <a:rPr lang="en-US" dirty="0" smtClean="0"/>
              <a:t>A few Ph.D. graduates get academic jobs directly</a:t>
            </a:r>
          </a:p>
          <a:p>
            <a:r>
              <a:rPr lang="en-US" dirty="0" smtClean="0"/>
              <a:t>Visiting Assistant Professor positions</a:t>
            </a:r>
          </a:p>
          <a:p>
            <a:pPr lvl="1"/>
            <a:r>
              <a:rPr lang="en-US" dirty="0" smtClean="0"/>
              <a:t>Get </a:t>
            </a:r>
            <a:r>
              <a:rPr lang="en-US" dirty="0" smtClean="0"/>
              <a:t>real teaching </a:t>
            </a:r>
            <a:r>
              <a:rPr lang="en-US" dirty="0" smtClean="0"/>
              <a:t>experience beyond </a:t>
            </a:r>
            <a:r>
              <a:rPr lang="en-US" dirty="0" smtClean="0"/>
              <a:t>TA</a:t>
            </a:r>
            <a:endParaRPr lang="en-US" dirty="0" smtClean="0"/>
          </a:p>
          <a:p>
            <a:pPr lvl="1"/>
            <a:r>
              <a:rPr lang="en-US" dirty="0" smtClean="0"/>
              <a:t>More and more necessary for getting a good academic position</a:t>
            </a:r>
          </a:p>
          <a:p>
            <a:r>
              <a:rPr lang="en-US" dirty="0" smtClean="0"/>
              <a:t>Industrial position</a:t>
            </a:r>
          </a:p>
          <a:p>
            <a:r>
              <a:rPr lang="en-US" dirty="0" smtClean="0"/>
              <a:t>It is possible to switch between academic and industrial positions</a:t>
            </a:r>
            <a:endParaRPr lang="en-US" dirty="0"/>
          </a:p>
        </p:txBody>
      </p:sp>
    </p:spTree>
    <p:extLst>
      <p:ext uri="{BB962C8B-B14F-4D97-AF65-F5344CB8AC3E}">
        <p14:creationId xmlns:p14="http://schemas.microsoft.com/office/powerpoint/2010/main" val="243349871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7"/>
            <a:ext cx="8042276" cy="614646"/>
          </a:xfrm>
        </p:spPr>
        <p:txBody>
          <a:bodyPr/>
          <a:lstStyle/>
          <a:p>
            <a:r>
              <a:rPr lang="en-US" sz="4000" dirty="0" smtClean="0"/>
              <a:t>Links</a:t>
            </a:r>
            <a:endParaRPr lang="en-US" sz="4000" dirty="0"/>
          </a:p>
        </p:txBody>
      </p:sp>
      <p:sp>
        <p:nvSpPr>
          <p:cNvPr id="3" name="Content Placeholder 2"/>
          <p:cNvSpPr>
            <a:spLocks noGrp="1"/>
          </p:cNvSpPr>
          <p:nvPr>
            <p:ph idx="1"/>
          </p:nvPr>
        </p:nvSpPr>
        <p:spPr>
          <a:xfrm>
            <a:off x="549275" y="834291"/>
            <a:ext cx="8042276" cy="5815136"/>
          </a:xfrm>
        </p:spPr>
        <p:txBody>
          <a:bodyPr>
            <a:noAutofit/>
          </a:bodyPr>
          <a:lstStyle/>
          <a:p>
            <a:r>
              <a:rPr lang="en-US" sz="1600" dirty="0">
                <a:hlinkClick r:id="rId2"/>
              </a:rPr>
              <a:t>http://www.acs.org/content/acs/en/careers/college-to-career/areas-of-</a:t>
            </a:r>
            <a:r>
              <a:rPr lang="en-US" sz="1600" dirty="0" smtClean="0">
                <a:hlinkClick r:id="rId2"/>
              </a:rPr>
              <a:t>chemistry.html</a:t>
            </a:r>
            <a:r>
              <a:rPr lang="en-US" sz="1600" dirty="0" smtClean="0"/>
              <a:t> - areas of </a:t>
            </a:r>
            <a:r>
              <a:rPr lang="en-US" sz="1600" dirty="0" smtClean="0"/>
              <a:t>chemistry</a:t>
            </a:r>
            <a:endParaRPr lang="en-US" sz="1600" dirty="0"/>
          </a:p>
          <a:p>
            <a:r>
              <a:rPr lang="en-US" sz="1600" dirty="0">
                <a:hlinkClick r:id="rId3"/>
              </a:rPr>
              <a:t>http://www.acs.org/content/acs/en/careers/college-to-career/chemistry-</a:t>
            </a:r>
            <a:r>
              <a:rPr lang="en-US" sz="1600" dirty="0" smtClean="0">
                <a:hlinkClick r:id="rId3"/>
              </a:rPr>
              <a:t>careers.html</a:t>
            </a:r>
            <a:r>
              <a:rPr lang="en-US" sz="1600" dirty="0" smtClean="0"/>
              <a:t> - chemistry </a:t>
            </a:r>
            <a:r>
              <a:rPr lang="en-US" sz="1600" dirty="0" smtClean="0"/>
              <a:t>careers</a:t>
            </a:r>
            <a:endParaRPr lang="en-US" sz="1600" dirty="0" smtClean="0"/>
          </a:p>
          <a:p>
            <a:r>
              <a:rPr lang="en-US" sz="1600" dirty="0">
                <a:hlinkClick r:id="rId4"/>
              </a:rPr>
              <a:t>http://www.acs.org/content/acs/en/careers/college-to-career/next-</a:t>
            </a:r>
            <a:r>
              <a:rPr lang="en-US" sz="1600" dirty="0" smtClean="0">
                <a:hlinkClick r:id="rId4"/>
              </a:rPr>
              <a:t>steps.html</a:t>
            </a:r>
            <a:r>
              <a:rPr lang="en-US" sz="1600" dirty="0" smtClean="0"/>
              <a:t> - College to career next </a:t>
            </a:r>
            <a:r>
              <a:rPr lang="en-US" sz="1600" dirty="0" smtClean="0"/>
              <a:t>steps</a:t>
            </a:r>
            <a:endParaRPr lang="en-US" sz="1600" dirty="0"/>
          </a:p>
          <a:p>
            <a:r>
              <a:rPr lang="en-US" sz="1600" dirty="0">
                <a:hlinkClick r:id="rId5"/>
              </a:rPr>
              <a:t>http://</a:t>
            </a:r>
            <a:r>
              <a:rPr lang="en-US" sz="1600" dirty="0" smtClean="0">
                <a:hlinkClick r:id="rId5"/>
              </a:rPr>
              <a:t>dgr.rints.com</a:t>
            </a:r>
            <a:r>
              <a:rPr lang="en-US" sz="1600" dirty="0" smtClean="0"/>
              <a:t> - </a:t>
            </a:r>
            <a:r>
              <a:rPr lang="en-US" sz="1600" dirty="0" smtClean="0"/>
              <a:t>DGR</a:t>
            </a:r>
            <a:endParaRPr lang="en-US" sz="1600" dirty="0"/>
          </a:p>
          <a:p>
            <a:r>
              <a:rPr lang="en-US" sz="1600" dirty="0">
                <a:hlinkClick r:id="rId6"/>
              </a:rPr>
              <a:t>http://www.acs.org/content/acs/en/careers/college-to-career/next-steps/further-your-</a:t>
            </a:r>
            <a:r>
              <a:rPr lang="en-US" sz="1600" dirty="0" smtClean="0">
                <a:hlinkClick r:id="rId6"/>
              </a:rPr>
              <a:t>education.html</a:t>
            </a:r>
            <a:r>
              <a:rPr lang="en-US" sz="1600" dirty="0" smtClean="0"/>
              <a:t> - ACS grad school info page (tons of stuff</a:t>
            </a:r>
            <a:r>
              <a:rPr lang="en-US" sz="1600" dirty="0" smtClean="0"/>
              <a:t>)</a:t>
            </a:r>
            <a:endParaRPr lang="en-US" sz="1600" dirty="0"/>
          </a:p>
          <a:p>
            <a:r>
              <a:rPr lang="en-US" sz="1600" dirty="0">
                <a:hlinkClick r:id="rId7"/>
              </a:rPr>
              <a:t>http://www.acs.org/content/dam/acsorg/education/students/graduate/planning-for-graduate-work-in-</a:t>
            </a:r>
            <a:r>
              <a:rPr lang="en-US" sz="1600" dirty="0" smtClean="0">
                <a:hlinkClick r:id="rId7"/>
              </a:rPr>
              <a:t>chemistry.pdf</a:t>
            </a:r>
            <a:r>
              <a:rPr lang="en-US" sz="1600" dirty="0" smtClean="0"/>
              <a:t> - PDF with everything you always wanted to know about grad school in </a:t>
            </a:r>
            <a:r>
              <a:rPr lang="en-US" sz="1600" dirty="0" smtClean="0"/>
              <a:t>chemistry</a:t>
            </a:r>
            <a:endParaRPr lang="en-US" sz="1600" dirty="0"/>
          </a:p>
          <a:p>
            <a:r>
              <a:rPr lang="en-US" sz="1600" dirty="0">
                <a:hlinkClick r:id="rId8"/>
              </a:rPr>
              <a:t>http://www.acs.org/content/acs/en/education/students/graduate/</a:t>
            </a:r>
            <a:r>
              <a:rPr lang="en-US" sz="1600" dirty="0" smtClean="0">
                <a:hlinkClick r:id="rId8"/>
              </a:rPr>
              <a:t>gradschool.html</a:t>
            </a:r>
            <a:r>
              <a:rPr lang="en-US" sz="1600" dirty="0" smtClean="0"/>
              <a:t> - more general page of grad school </a:t>
            </a:r>
            <a:r>
              <a:rPr lang="en-US" sz="1600" dirty="0" smtClean="0"/>
              <a:t>resources</a:t>
            </a:r>
            <a:endParaRPr lang="en-US" sz="1600" dirty="0"/>
          </a:p>
          <a:p>
            <a:r>
              <a:rPr lang="en-US" sz="1600" dirty="0">
                <a:hlinkClick r:id="rId9"/>
              </a:rPr>
              <a:t>https://www.ets.org/gre</a:t>
            </a:r>
            <a:r>
              <a:rPr lang="en-US" sz="1600" dirty="0" smtClean="0">
                <a:hlinkClick r:id="rId9"/>
              </a:rPr>
              <a:t>/</a:t>
            </a:r>
            <a:r>
              <a:rPr lang="en-US" sz="1600" dirty="0" smtClean="0"/>
              <a:t> - GRE page</a:t>
            </a:r>
          </a:p>
          <a:p>
            <a:endParaRPr lang="en-US" sz="1600" dirty="0"/>
          </a:p>
          <a:p>
            <a:endParaRPr lang="en-US" sz="1600" dirty="0" smtClean="0"/>
          </a:p>
          <a:p>
            <a:endParaRPr lang="en-US" sz="1600" dirty="0"/>
          </a:p>
          <a:p>
            <a:endParaRPr lang="en-US" sz="1600" dirty="0"/>
          </a:p>
          <a:p>
            <a:endParaRPr lang="en-US" sz="1600" dirty="0"/>
          </a:p>
        </p:txBody>
      </p:sp>
    </p:spTree>
    <p:extLst>
      <p:ext uri="{BB962C8B-B14F-4D97-AF65-F5344CB8AC3E}">
        <p14:creationId xmlns:p14="http://schemas.microsoft.com/office/powerpoint/2010/main" val="28620657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76141"/>
          </a:xfrm>
        </p:spPr>
        <p:txBody>
          <a:bodyPr/>
          <a:lstStyle/>
          <a:p>
            <a:r>
              <a:rPr lang="en-US" sz="4000" dirty="0" smtClean="0"/>
              <a:t>What Jobs Require Grad School?</a:t>
            </a:r>
            <a:endParaRPr lang="en-US" sz="4000" dirty="0"/>
          </a:p>
        </p:txBody>
      </p:sp>
      <p:sp>
        <p:nvSpPr>
          <p:cNvPr id="3" name="Content Placeholder 2"/>
          <p:cNvSpPr>
            <a:spLocks noGrp="1"/>
          </p:cNvSpPr>
          <p:nvPr>
            <p:ph idx="1"/>
          </p:nvPr>
        </p:nvSpPr>
        <p:spPr>
          <a:xfrm>
            <a:off x="549275" y="1182951"/>
            <a:ext cx="8042276" cy="5429120"/>
          </a:xfrm>
        </p:spPr>
        <p:txBody>
          <a:bodyPr>
            <a:normAutofit fontScale="85000" lnSpcReduction="20000"/>
          </a:bodyPr>
          <a:lstStyle/>
          <a:p>
            <a:r>
              <a:rPr lang="en-US" dirty="0" smtClean="0"/>
              <a:t>University teaching/research (Ph.D.)</a:t>
            </a:r>
          </a:p>
          <a:p>
            <a:r>
              <a:rPr lang="en-US" dirty="0" smtClean="0"/>
              <a:t>Government labs (Ph.D.)</a:t>
            </a:r>
          </a:p>
          <a:p>
            <a:r>
              <a:rPr lang="en-US" dirty="0" smtClean="0"/>
              <a:t>Community college or private high school (MS</a:t>
            </a:r>
            <a:r>
              <a:rPr lang="en-US" dirty="0" smtClean="0"/>
              <a:t>)</a:t>
            </a:r>
          </a:p>
          <a:p>
            <a:r>
              <a:rPr lang="en-US" dirty="0" smtClean="0"/>
              <a:t>Stockroom personnel or instrumentation manager (BS, MS or Ph.D. – depends on position)</a:t>
            </a:r>
            <a:endParaRPr lang="en-US" dirty="0" smtClean="0"/>
          </a:p>
          <a:p>
            <a:r>
              <a:rPr lang="en-US" dirty="0" smtClean="0"/>
              <a:t>Industrial research and development</a:t>
            </a:r>
          </a:p>
          <a:p>
            <a:pPr lvl="1"/>
            <a:r>
              <a:rPr lang="en-US" dirty="0" smtClean="0"/>
              <a:t>Need Ph.D. to advance to managerial levels</a:t>
            </a:r>
          </a:p>
          <a:p>
            <a:pPr lvl="2"/>
            <a:r>
              <a:rPr lang="en-US" dirty="0" smtClean="0"/>
              <a:t>Group leader, etc.</a:t>
            </a:r>
          </a:p>
          <a:p>
            <a:pPr lvl="1"/>
            <a:r>
              <a:rPr lang="en-US" dirty="0" smtClean="0"/>
              <a:t>BS or MS for research assistant or technician</a:t>
            </a:r>
          </a:p>
          <a:p>
            <a:pPr lvl="1"/>
            <a:r>
              <a:rPr lang="en-US" dirty="0" smtClean="0"/>
              <a:t>MS will lead to higher salaries for jobs similar to BS level jobs</a:t>
            </a:r>
          </a:p>
          <a:p>
            <a:pPr lvl="1"/>
            <a:r>
              <a:rPr lang="en-US" dirty="0" smtClean="0"/>
              <a:t>MS will have better promotion prospects than </a:t>
            </a:r>
            <a:r>
              <a:rPr lang="en-US" dirty="0" smtClean="0"/>
              <a:t>BS</a:t>
            </a:r>
          </a:p>
          <a:p>
            <a:r>
              <a:rPr lang="en-US" dirty="0" smtClean="0"/>
              <a:t>Lots of ideas on ACS </a:t>
            </a:r>
            <a:r>
              <a:rPr lang="en-US" dirty="0"/>
              <a:t>web page: </a:t>
            </a:r>
            <a:r>
              <a:rPr lang="en-US" dirty="0">
                <a:hlinkClick r:id="rId2"/>
              </a:rPr>
              <a:t>http://www.acs.org/content/acs/en/careers/college-to-career/chemistry-</a:t>
            </a:r>
            <a:r>
              <a:rPr lang="en-US" dirty="0" smtClean="0">
                <a:hlinkClick r:id="rId2"/>
              </a:rPr>
              <a:t>careers.html</a:t>
            </a:r>
            <a:r>
              <a:rPr lang="en-US" dirty="0" smtClean="0"/>
              <a:t> </a:t>
            </a:r>
            <a:endParaRPr lang="en-US" dirty="0" smtClean="0"/>
          </a:p>
          <a:p>
            <a:pPr lvl="1"/>
            <a:endParaRPr lang="en-US" dirty="0" smtClean="0"/>
          </a:p>
        </p:txBody>
      </p:sp>
    </p:spTree>
    <p:extLst>
      <p:ext uri="{BB962C8B-B14F-4D97-AF65-F5344CB8AC3E}">
        <p14:creationId xmlns:p14="http://schemas.microsoft.com/office/powerpoint/2010/main" val="2920694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76141"/>
          </a:xfrm>
        </p:spPr>
        <p:txBody>
          <a:bodyPr/>
          <a:lstStyle/>
          <a:p>
            <a:r>
              <a:rPr lang="en-US" sz="4000" dirty="0" smtClean="0"/>
              <a:t>Undergraduate Preparation</a:t>
            </a:r>
            <a:endParaRPr lang="en-US" sz="4000" dirty="0"/>
          </a:p>
        </p:txBody>
      </p:sp>
      <p:sp>
        <p:nvSpPr>
          <p:cNvPr id="3" name="Content Placeholder 2"/>
          <p:cNvSpPr>
            <a:spLocks noGrp="1"/>
          </p:cNvSpPr>
          <p:nvPr>
            <p:ph idx="1"/>
          </p:nvPr>
        </p:nvSpPr>
        <p:spPr>
          <a:xfrm>
            <a:off x="549275" y="1095786"/>
            <a:ext cx="8042276" cy="5491381"/>
          </a:xfrm>
        </p:spPr>
        <p:txBody>
          <a:bodyPr>
            <a:normAutofit fontScale="85000" lnSpcReduction="20000"/>
          </a:bodyPr>
          <a:lstStyle/>
          <a:p>
            <a:r>
              <a:rPr lang="en-US" dirty="0" smtClean="0"/>
              <a:t>Research!</a:t>
            </a:r>
          </a:p>
          <a:p>
            <a:pPr lvl="1"/>
            <a:r>
              <a:rPr lang="en-US" dirty="0" smtClean="0"/>
              <a:t>School year and/or Summer</a:t>
            </a:r>
          </a:p>
          <a:p>
            <a:pPr lvl="1"/>
            <a:r>
              <a:rPr lang="en-US" dirty="0" smtClean="0"/>
              <a:t>ACS-SA webinar on Summer research </a:t>
            </a:r>
            <a:r>
              <a:rPr lang="en-US" dirty="0" smtClean="0">
                <a:solidFill>
                  <a:schemeClr val="accent6">
                    <a:lumMod val="40000"/>
                    <a:lumOff val="60000"/>
                  </a:schemeClr>
                </a:solidFill>
              </a:rPr>
              <a:t>next </a:t>
            </a:r>
            <a:r>
              <a:rPr lang="en-US" dirty="0" smtClean="0">
                <a:solidFill>
                  <a:schemeClr val="accent6">
                    <a:lumMod val="40000"/>
                    <a:lumOff val="60000"/>
                  </a:schemeClr>
                </a:solidFill>
              </a:rPr>
              <a:t>Tuesday, 5:50pm</a:t>
            </a:r>
            <a:r>
              <a:rPr lang="en-US" dirty="0" smtClean="0"/>
              <a:t>!</a:t>
            </a:r>
            <a:endParaRPr lang="en-US" dirty="0" smtClean="0"/>
          </a:p>
          <a:p>
            <a:r>
              <a:rPr lang="en-US" dirty="0" smtClean="0"/>
              <a:t>Take as many advanced classes as possible</a:t>
            </a:r>
          </a:p>
          <a:p>
            <a:r>
              <a:rPr lang="en-US" dirty="0" smtClean="0"/>
              <a:t>Take advantage of opportunities such as tutoring to build teaching </a:t>
            </a:r>
            <a:r>
              <a:rPr lang="en-US" dirty="0" smtClean="0"/>
              <a:t>skills (and enhance your own understanding)</a:t>
            </a:r>
            <a:endParaRPr lang="en-US" dirty="0" smtClean="0"/>
          </a:p>
          <a:p>
            <a:r>
              <a:rPr lang="en-US" dirty="0" smtClean="0"/>
              <a:t>Develop writing, literature reading and </a:t>
            </a:r>
            <a:r>
              <a:rPr lang="en-US" dirty="0" smtClean="0"/>
              <a:t>searching, </a:t>
            </a:r>
            <a:r>
              <a:rPr lang="en-US" dirty="0" smtClean="0"/>
              <a:t>and presentation skills</a:t>
            </a:r>
          </a:p>
          <a:p>
            <a:pPr lvl="1"/>
            <a:r>
              <a:rPr lang="en-US" dirty="0" smtClean="0"/>
              <a:t>Take seminar seriously</a:t>
            </a:r>
          </a:p>
          <a:p>
            <a:pPr lvl="1"/>
            <a:r>
              <a:rPr lang="en-US" dirty="0" smtClean="0"/>
              <a:t>Read and act on lab report </a:t>
            </a:r>
            <a:r>
              <a:rPr lang="en-US" dirty="0" smtClean="0"/>
              <a:t>feedback</a:t>
            </a:r>
          </a:p>
          <a:p>
            <a:pPr lvl="1"/>
            <a:r>
              <a:rPr lang="en-US" dirty="0" smtClean="0"/>
              <a:t>Present your research on posters and orally at conferences</a:t>
            </a:r>
            <a:endParaRPr lang="en-US" dirty="0" smtClean="0"/>
          </a:p>
          <a:p>
            <a:r>
              <a:rPr lang="en-US" dirty="0" smtClean="0"/>
              <a:t>Get good grades</a:t>
            </a:r>
          </a:p>
          <a:p>
            <a:pPr lvl="1"/>
            <a:r>
              <a:rPr lang="en-US" dirty="0" smtClean="0"/>
              <a:t>GPA </a:t>
            </a:r>
            <a:r>
              <a:rPr lang="en-US" i="1" dirty="0" smtClean="0"/>
              <a:t>at least</a:t>
            </a:r>
            <a:r>
              <a:rPr lang="en-US" dirty="0" smtClean="0"/>
              <a:t> 3.0 for Ph.D. programs</a:t>
            </a:r>
          </a:p>
          <a:p>
            <a:r>
              <a:rPr lang="en-US" dirty="0" smtClean="0"/>
              <a:t>Consider a minor or courses in other subjects</a:t>
            </a:r>
          </a:p>
          <a:p>
            <a:pPr lvl="1"/>
            <a:r>
              <a:rPr lang="en-US" dirty="0" smtClean="0"/>
              <a:t>Math, Physics, Bio, Languages, Computers</a:t>
            </a:r>
            <a:endParaRPr lang="en-US" dirty="0"/>
          </a:p>
        </p:txBody>
      </p:sp>
    </p:spTree>
    <p:extLst>
      <p:ext uri="{BB962C8B-B14F-4D97-AF65-F5344CB8AC3E}">
        <p14:creationId xmlns:p14="http://schemas.microsoft.com/office/powerpoint/2010/main" val="36185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26332"/>
          </a:xfrm>
        </p:spPr>
        <p:txBody>
          <a:bodyPr/>
          <a:lstStyle/>
          <a:p>
            <a:r>
              <a:rPr lang="en-US" sz="4000" dirty="0" smtClean="0"/>
              <a:t>MS vs. </a:t>
            </a:r>
            <a:r>
              <a:rPr lang="en-US" sz="4000" dirty="0" err="1" smtClean="0"/>
              <a:t>Ph.D</a:t>
            </a:r>
            <a:r>
              <a:rPr lang="en-US" sz="4000" dirty="0" smtClean="0"/>
              <a:t> vs. ??</a:t>
            </a:r>
            <a:endParaRPr lang="en-US" sz="4000" dirty="0"/>
          </a:p>
        </p:txBody>
      </p:sp>
      <p:sp>
        <p:nvSpPr>
          <p:cNvPr id="3" name="Content Placeholder 2"/>
          <p:cNvSpPr>
            <a:spLocks noGrp="1"/>
          </p:cNvSpPr>
          <p:nvPr>
            <p:ph idx="1"/>
          </p:nvPr>
        </p:nvSpPr>
        <p:spPr>
          <a:xfrm>
            <a:off x="549275" y="1108238"/>
            <a:ext cx="8042276" cy="5553641"/>
          </a:xfrm>
        </p:spPr>
        <p:txBody>
          <a:bodyPr>
            <a:normAutofit fontScale="92500" lnSpcReduction="20000"/>
          </a:bodyPr>
          <a:lstStyle/>
          <a:p>
            <a:r>
              <a:rPr lang="en-US" dirty="0" smtClean="0"/>
              <a:t>Most students do Ph.D. directly</a:t>
            </a:r>
          </a:p>
          <a:p>
            <a:pPr lvl="1"/>
            <a:r>
              <a:rPr lang="en-US" dirty="0" smtClean="0"/>
              <a:t>Requires in depth research and thesis</a:t>
            </a:r>
          </a:p>
          <a:p>
            <a:pPr lvl="1"/>
            <a:r>
              <a:rPr lang="en-US" dirty="0" smtClean="0"/>
              <a:t>Average </a:t>
            </a:r>
            <a:r>
              <a:rPr lang="en-US" dirty="0" smtClean="0"/>
              <a:t>of ~5 </a:t>
            </a:r>
            <a:r>
              <a:rPr lang="en-US" dirty="0" smtClean="0"/>
              <a:t>years</a:t>
            </a:r>
          </a:p>
          <a:p>
            <a:pPr lvl="1"/>
            <a:r>
              <a:rPr lang="en-US" dirty="0" smtClean="0"/>
              <a:t>Combination of classes (1-2 years), research, thesis</a:t>
            </a:r>
            <a:endParaRPr lang="en-US" dirty="0"/>
          </a:p>
          <a:p>
            <a:r>
              <a:rPr lang="en-US" dirty="0" smtClean="0"/>
              <a:t>MS good if weaker undergrad background</a:t>
            </a:r>
          </a:p>
          <a:p>
            <a:pPr lvl="1"/>
            <a:r>
              <a:rPr lang="en-US" dirty="0"/>
              <a:t>Average ~2 </a:t>
            </a:r>
            <a:r>
              <a:rPr lang="en-US" dirty="0" smtClean="0"/>
              <a:t>years</a:t>
            </a:r>
          </a:p>
          <a:p>
            <a:pPr lvl="1"/>
            <a:r>
              <a:rPr lang="en-US" dirty="0" smtClean="0"/>
              <a:t>Requires less </a:t>
            </a:r>
            <a:r>
              <a:rPr lang="en-US" dirty="0" smtClean="0"/>
              <a:t>in-depth </a:t>
            </a:r>
            <a:r>
              <a:rPr lang="en-US" dirty="0" smtClean="0"/>
              <a:t>research and shorter thesis</a:t>
            </a:r>
            <a:endParaRPr lang="en-US" dirty="0"/>
          </a:p>
          <a:p>
            <a:pPr lvl="1"/>
            <a:r>
              <a:rPr lang="en-US" dirty="0" smtClean="0"/>
              <a:t>Also if you change your mind about what you want to do</a:t>
            </a:r>
          </a:p>
          <a:p>
            <a:r>
              <a:rPr lang="en-US" dirty="0" smtClean="0"/>
              <a:t>Professional Science Masters programs</a:t>
            </a:r>
          </a:p>
          <a:p>
            <a:pPr lvl="1"/>
            <a:r>
              <a:rPr lang="en-US" dirty="0" smtClean="0"/>
              <a:t>Based on course work + internship</a:t>
            </a:r>
          </a:p>
          <a:p>
            <a:pPr lvl="1"/>
            <a:r>
              <a:rPr lang="en-US" dirty="0" smtClean="0"/>
              <a:t>Usually no </a:t>
            </a:r>
            <a:r>
              <a:rPr lang="en-US" dirty="0" smtClean="0"/>
              <a:t>formal thesis or research</a:t>
            </a:r>
          </a:p>
          <a:p>
            <a:pPr lvl="1"/>
            <a:r>
              <a:rPr lang="en-US" dirty="0" smtClean="0"/>
              <a:t>Appropriate if already employed in industry or for advanced preparation for a very specific </a:t>
            </a:r>
            <a:r>
              <a:rPr lang="en-US" dirty="0" smtClean="0"/>
              <a:t>field</a:t>
            </a:r>
          </a:p>
          <a:p>
            <a:r>
              <a:rPr lang="en-US" dirty="0" smtClean="0"/>
              <a:t>Other types of program</a:t>
            </a:r>
          </a:p>
          <a:p>
            <a:pPr lvl="1"/>
            <a:r>
              <a:rPr lang="en-US" dirty="0" smtClean="0"/>
              <a:t>MD/Ph.D., M.Ed., etc.</a:t>
            </a:r>
            <a:endParaRPr lang="en-US" dirty="0" smtClean="0"/>
          </a:p>
          <a:p>
            <a:endParaRPr lang="en-US" dirty="0"/>
          </a:p>
        </p:txBody>
      </p:sp>
    </p:spTree>
    <p:extLst>
      <p:ext uri="{BB962C8B-B14F-4D97-AF65-F5344CB8AC3E}">
        <p14:creationId xmlns:p14="http://schemas.microsoft.com/office/powerpoint/2010/main" val="254542895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639551"/>
          </a:xfrm>
        </p:spPr>
        <p:txBody>
          <a:bodyPr>
            <a:normAutofit/>
          </a:bodyPr>
          <a:lstStyle/>
          <a:p>
            <a:r>
              <a:rPr lang="en-US" sz="3200" dirty="0" smtClean="0"/>
              <a:t>Choosing Schools and Specialization</a:t>
            </a:r>
            <a:endParaRPr lang="en-US" sz="3200" dirty="0"/>
          </a:p>
        </p:txBody>
      </p:sp>
      <p:sp>
        <p:nvSpPr>
          <p:cNvPr id="3" name="Content Placeholder 2"/>
          <p:cNvSpPr>
            <a:spLocks noGrp="1"/>
          </p:cNvSpPr>
          <p:nvPr>
            <p:ph idx="1"/>
          </p:nvPr>
        </p:nvSpPr>
        <p:spPr>
          <a:xfrm>
            <a:off x="549275" y="846744"/>
            <a:ext cx="8042276" cy="5727970"/>
          </a:xfrm>
        </p:spPr>
        <p:txBody>
          <a:bodyPr>
            <a:normAutofit fontScale="92500" lnSpcReduction="20000"/>
          </a:bodyPr>
          <a:lstStyle/>
          <a:p>
            <a:r>
              <a:rPr lang="en-US" dirty="0" smtClean="0"/>
              <a:t>Academic Interests</a:t>
            </a:r>
          </a:p>
          <a:p>
            <a:r>
              <a:rPr lang="en-US" b="1" dirty="0" smtClean="0"/>
              <a:t>Schools with </a:t>
            </a:r>
            <a:r>
              <a:rPr lang="en-US" b="1" i="1" dirty="0"/>
              <a:t>s</a:t>
            </a:r>
            <a:r>
              <a:rPr lang="en-US" b="1" i="1" dirty="0" smtClean="0"/>
              <a:t>everal</a:t>
            </a:r>
            <a:r>
              <a:rPr lang="en-US" b="1" dirty="0" smtClean="0"/>
              <a:t> </a:t>
            </a:r>
            <a:r>
              <a:rPr lang="en-US" b="1" dirty="0"/>
              <a:t>research groups of </a:t>
            </a:r>
            <a:r>
              <a:rPr lang="en-US" b="1" dirty="0" smtClean="0"/>
              <a:t>interest</a:t>
            </a:r>
            <a:endParaRPr lang="en-US" dirty="0" smtClean="0"/>
          </a:p>
          <a:p>
            <a:r>
              <a:rPr lang="en-US" dirty="0" smtClean="0"/>
              <a:t>Different </a:t>
            </a:r>
            <a:r>
              <a:rPr lang="en-US" dirty="0" smtClean="0"/>
              <a:t>requirements at different schools</a:t>
            </a:r>
            <a:endParaRPr lang="en-US" dirty="0"/>
          </a:p>
          <a:p>
            <a:r>
              <a:rPr lang="en-US" dirty="0" smtClean="0"/>
              <a:t>“Special” programs</a:t>
            </a:r>
          </a:p>
          <a:p>
            <a:pPr lvl="1"/>
            <a:r>
              <a:rPr lang="en-US" dirty="0" smtClean="0"/>
              <a:t>Teaching prep</a:t>
            </a:r>
          </a:p>
          <a:p>
            <a:pPr lvl="1"/>
            <a:r>
              <a:rPr lang="en-US" dirty="0" smtClean="0"/>
              <a:t>Combinations of fields – biophysics, chemical biology, </a:t>
            </a:r>
            <a:r>
              <a:rPr lang="en-US" dirty="0" err="1" smtClean="0"/>
              <a:t>astrochemistry</a:t>
            </a:r>
            <a:r>
              <a:rPr lang="en-US" dirty="0" smtClean="0"/>
              <a:t>, materials, polymers</a:t>
            </a:r>
          </a:p>
          <a:p>
            <a:r>
              <a:rPr lang="en-US" dirty="0" smtClean="0"/>
              <a:t>Location</a:t>
            </a:r>
          </a:p>
          <a:p>
            <a:pPr lvl="1"/>
            <a:r>
              <a:rPr lang="en-US" dirty="0" smtClean="0"/>
              <a:t>Good opportunity to get away</a:t>
            </a:r>
          </a:p>
          <a:p>
            <a:r>
              <a:rPr lang="en-US" dirty="0" smtClean="0"/>
              <a:t>Facilities</a:t>
            </a:r>
          </a:p>
          <a:p>
            <a:r>
              <a:rPr lang="en-US" dirty="0" smtClean="0"/>
              <a:t>OK to get a job for a few years and then go back to </a:t>
            </a:r>
            <a:r>
              <a:rPr lang="en-US" dirty="0" smtClean="0"/>
              <a:t>school</a:t>
            </a:r>
          </a:p>
          <a:p>
            <a:r>
              <a:rPr lang="en-US" dirty="0" smtClean="0"/>
              <a:t>Search online and/or use DGR: </a:t>
            </a:r>
            <a:r>
              <a:rPr lang="en-US" dirty="0">
                <a:hlinkClick r:id="rId2"/>
              </a:rPr>
              <a:t>http://</a:t>
            </a:r>
            <a:r>
              <a:rPr lang="en-US" dirty="0" smtClean="0">
                <a:hlinkClick r:id="rId2"/>
              </a:rPr>
              <a:t>dgr.rints.com</a:t>
            </a:r>
            <a:r>
              <a:rPr lang="en-US" dirty="0" smtClean="0"/>
              <a:t> </a:t>
            </a:r>
            <a:endParaRPr lang="en-US" dirty="0"/>
          </a:p>
        </p:txBody>
      </p:sp>
    </p:spTree>
    <p:extLst>
      <p:ext uri="{BB962C8B-B14F-4D97-AF65-F5344CB8AC3E}">
        <p14:creationId xmlns:p14="http://schemas.microsoft.com/office/powerpoint/2010/main" val="242041675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51237"/>
          </a:xfrm>
        </p:spPr>
        <p:txBody>
          <a:bodyPr/>
          <a:lstStyle/>
          <a:p>
            <a:r>
              <a:rPr lang="en-US" sz="4000" dirty="0" smtClean="0"/>
              <a:t>Application Requirements</a:t>
            </a:r>
            <a:endParaRPr lang="en-US" sz="4000" dirty="0"/>
          </a:p>
        </p:txBody>
      </p:sp>
      <p:sp>
        <p:nvSpPr>
          <p:cNvPr id="3" name="Content Placeholder 2"/>
          <p:cNvSpPr>
            <a:spLocks noGrp="1"/>
          </p:cNvSpPr>
          <p:nvPr>
            <p:ph idx="1"/>
          </p:nvPr>
        </p:nvSpPr>
        <p:spPr>
          <a:xfrm>
            <a:off x="269875" y="1145594"/>
            <a:ext cx="8604250" cy="5516285"/>
          </a:xfrm>
        </p:spPr>
        <p:txBody>
          <a:bodyPr>
            <a:normAutofit fontScale="77500" lnSpcReduction="20000"/>
          </a:bodyPr>
          <a:lstStyle/>
          <a:p>
            <a:r>
              <a:rPr lang="en-US" dirty="0" smtClean="0"/>
              <a:t>Fees?</a:t>
            </a:r>
          </a:p>
          <a:p>
            <a:pPr lvl="1"/>
            <a:r>
              <a:rPr lang="en-US" dirty="0" smtClean="0"/>
              <a:t>Check to see if </a:t>
            </a:r>
            <a:r>
              <a:rPr lang="en-US" dirty="0" smtClean="0"/>
              <a:t>waived</a:t>
            </a:r>
          </a:p>
          <a:p>
            <a:pPr lvl="1"/>
            <a:r>
              <a:rPr lang="en-US" dirty="0" smtClean="0"/>
              <a:t>$30 (EIU), $75 </a:t>
            </a:r>
            <a:r>
              <a:rPr lang="en-US" dirty="0" err="1" smtClean="0"/>
              <a:t>Umich</a:t>
            </a:r>
            <a:r>
              <a:rPr lang="en-US" dirty="0" smtClean="0"/>
              <a:t> (waived), $90 Berkeley</a:t>
            </a:r>
            <a:endParaRPr lang="en-US" dirty="0" smtClean="0"/>
          </a:p>
          <a:p>
            <a:r>
              <a:rPr lang="en-US" dirty="0" smtClean="0"/>
              <a:t>Timeline – next slide</a:t>
            </a:r>
          </a:p>
          <a:p>
            <a:r>
              <a:rPr lang="en-US" dirty="0" smtClean="0"/>
              <a:t>Essays – topics </a:t>
            </a:r>
            <a:r>
              <a:rPr lang="en-US" dirty="0" smtClean="0"/>
              <a:t>on later slide</a:t>
            </a:r>
            <a:endParaRPr lang="en-US" dirty="0" smtClean="0"/>
          </a:p>
          <a:p>
            <a:r>
              <a:rPr lang="en-US" dirty="0" smtClean="0"/>
              <a:t>GRE (General (online) $195, Subject (paper) $150)</a:t>
            </a:r>
          </a:p>
          <a:p>
            <a:pPr lvl="1"/>
            <a:r>
              <a:rPr lang="en-US" dirty="0" smtClean="0"/>
              <a:t>General offered year round</a:t>
            </a:r>
          </a:p>
          <a:p>
            <a:pPr lvl="1"/>
            <a:r>
              <a:rPr lang="en-US" dirty="0" smtClean="0"/>
              <a:t>Subject offered September, October and April</a:t>
            </a:r>
          </a:p>
          <a:p>
            <a:pPr lvl="1"/>
            <a:r>
              <a:rPr lang="en-US" dirty="0" smtClean="0"/>
              <a:t>Get sent directly to schools (4 schools free, then $27)</a:t>
            </a:r>
          </a:p>
          <a:p>
            <a:r>
              <a:rPr lang="en-US" dirty="0" smtClean="0"/>
              <a:t>Transcript – get sent </a:t>
            </a:r>
            <a:r>
              <a:rPr lang="en-US" dirty="0" smtClean="0"/>
              <a:t>directly or upload </a:t>
            </a:r>
            <a:r>
              <a:rPr lang="en-US" dirty="0" err="1" smtClean="0"/>
              <a:t>pdf</a:t>
            </a:r>
            <a:r>
              <a:rPr lang="en-US" dirty="0" smtClean="0"/>
              <a:t> (check each school)</a:t>
            </a:r>
            <a:endParaRPr lang="en-US" dirty="0" smtClean="0"/>
          </a:p>
          <a:p>
            <a:r>
              <a:rPr lang="en-US" dirty="0" smtClean="0"/>
              <a:t>Reference letters – get sent directly (usually online now)</a:t>
            </a:r>
          </a:p>
          <a:p>
            <a:r>
              <a:rPr lang="en-US" dirty="0" smtClean="0"/>
              <a:t>GPA</a:t>
            </a:r>
          </a:p>
          <a:p>
            <a:r>
              <a:rPr lang="en-US" dirty="0" smtClean="0"/>
              <a:t>External funding sources</a:t>
            </a:r>
          </a:p>
          <a:p>
            <a:pPr lvl="1"/>
            <a:r>
              <a:rPr lang="en-US" dirty="0" smtClean="0"/>
              <a:t>NSF fellowships and others</a:t>
            </a:r>
            <a:endParaRPr lang="en-US" dirty="0"/>
          </a:p>
        </p:txBody>
      </p:sp>
    </p:spTree>
    <p:extLst>
      <p:ext uri="{BB962C8B-B14F-4D97-AF65-F5344CB8AC3E}">
        <p14:creationId xmlns:p14="http://schemas.microsoft.com/office/powerpoint/2010/main" val="362990830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26715"/>
          </a:xfrm>
        </p:spPr>
        <p:txBody>
          <a:bodyPr/>
          <a:lstStyle/>
          <a:p>
            <a:r>
              <a:rPr lang="en-US" sz="4000" dirty="0" smtClean="0"/>
              <a:t>Essay Topics</a:t>
            </a:r>
            <a:endParaRPr lang="en-US" sz="4000" dirty="0"/>
          </a:p>
        </p:txBody>
      </p:sp>
      <p:sp>
        <p:nvSpPr>
          <p:cNvPr id="3" name="Content Placeholder 2"/>
          <p:cNvSpPr>
            <a:spLocks noGrp="1"/>
          </p:cNvSpPr>
          <p:nvPr>
            <p:ph idx="1"/>
          </p:nvPr>
        </p:nvSpPr>
        <p:spPr>
          <a:xfrm>
            <a:off x="549275" y="996170"/>
            <a:ext cx="8042276" cy="5690614"/>
          </a:xfrm>
        </p:spPr>
        <p:txBody>
          <a:bodyPr>
            <a:normAutofit fontScale="85000" lnSpcReduction="20000"/>
          </a:bodyPr>
          <a:lstStyle/>
          <a:p>
            <a:pPr marL="0" indent="0">
              <a:buNone/>
            </a:pPr>
            <a:r>
              <a:rPr lang="en-US" b="1" dirty="0" smtClean="0"/>
              <a:t>Example from U. Michigan:</a:t>
            </a:r>
          </a:p>
          <a:p>
            <a:pPr marL="0" indent="0">
              <a:buNone/>
            </a:pPr>
            <a:r>
              <a:rPr lang="en-US" b="1" dirty="0" smtClean="0"/>
              <a:t>Research </a:t>
            </a:r>
            <a:r>
              <a:rPr lang="en-US" b="1" dirty="0"/>
              <a:t>Statement: </a:t>
            </a:r>
            <a:r>
              <a:rPr lang="en-US" dirty="0"/>
              <a:t>Upload your Research Statement online in place of the "Statement of Purpose." The Research Statement should be a maximum of three pages and must include:</a:t>
            </a:r>
          </a:p>
          <a:p>
            <a:pPr marL="0" indent="0">
              <a:buNone/>
            </a:pPr>
            <a:r>
              <a:rPr lang="en-US" i="1" dirty="0"/>
              <a:t>Research experience</a:t>
            </a:r>
            <a:r>
              <a:rPr lang="en-US" dirty="0"/>
              <a:t>: State the goals of your research and a one paragraph summary of each of your research projects, highlighting your contributions. Please include a list of publications or presentations of this research (do not send us the actual publications).</a:t>
            </a:r>
          </a:p>
          <a:p>
            <a:pPr marL="0" indent="0">
              <a:buNone/>
            </a:pPr>
            <a:r>
              <a:rPr lang="en-US" i="1" dirty="0"/>
              <a:t>Clearly indicate area of research interest</a:t>
            </a:r>
            <a:r>
              <a:rPr lang="en-US" dirty="0"/>
              <a:t> (analytical, organic, chemical biology, inorganic, physical, or materials).</a:t>
            </a:r>
          </a:p>
          <a:p>
            <a:pPr marL="0" indent="0">
              <a:buNone/>
            </a:pPr>
            <a:r>
              <a:rPr lang="en-US" i="1" dirty="0"/>
              <a:t>List a minimum of three U-M faculty whose research interests you</a:t>
            </a:r>
            <a:r>
              <a:rPr lang="en-US" dirty="0"/>
              <a:t>.</a:t>
            </a:r>
          </a:p>
          <a:p>
            <a:pPr marL="0" indent="0">
              <a:buNone/>
            </a:pPr>
            <a:r>
              <a:rPr lang="en-US" b="1" dirty="0"/>
              <a:t>Personal Statement:</a:t>
            </a:r>
            <a:r>
              <a:rPr lang="en-US" dirty="0"/>
              <a:t> This statement may be used to determine your suitability for specific fellowships. Your personal statement should enhance our understanding of your personal background and life experiences, including educational, cultural, familial, or other opportunities or challenges (500 words maximum)</a:t>
            </a:r>
            <a:r>
              <a:rPr lang="en-US" dirty="0" smtClean="0"/>
              <a:t>.</a:t>
            </a:r>
            <a:endParaRPr lang="en-US" dirty="0"/>
          </a:p>
        </p:txBody>
      </p:sp>
    </p:spTree>
    <p:extLst>
      <p:ext uri="{BB962C8B-B14F-4D97-AF65-F5344CB8AC3E}">
        <p14:creationId xmlns:p14="http://schemas.microsoft.com/office/powerpoint/2010/main" val="2876694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232" y="107576"/>
            <a:ext cx="8490362" cy="402961"/>
          </a:xfrm>
        </p:spPr>
        <p:txBody>
          <a:bodyPr/>
          <a:lstStyle/>
          <a:p>
            <a:r>
              <a:rPr lang="en-US" sz="2400" dirty="0" smtClean="0"/>
              <a:t>Dates and </a:t>
            </a:r>
            <a:r>
              <a:rPr lang="en-US" sz="2400" dirty="0" smtClean="0"/>
              <a:t>Deadlines for Fall 2015</a:t>
            </a:r>
            <a:endParaRPr lang="en-US" sz="2400" dirty="0"/>
          </a:p>
        </p:txBody>
      </p:sp>
      <p:sp>
        <p:nvSpPr>
          <p:cNvPr id="3" name="Content Placeholder 2"/>
          <p:cNvSpPr>
            <a:spLocks noGrp="1"/>
          </p:cNvSpPr>
          <p:nvPr>
            <p:ph idx="1"/>
          </p:nvPr>
        </p:nvSpPr>
        <p:spPr>
          <a:xfrm>
            <a:off x="549275" y="610153"/>
            <a:ext cx="8042276" cy="6151343"/>
          </a:xfrm>
        </p:spPr>
        <p:txBody>
          <a:bodyPr>
            <a:normAutofit fontScale="92500" lnSpcReduction="20000"/>
          </a:bodyPr>
          <a:lstStyle/>
          <a:p>
            <a:r>
              <a:rPr lang="en-US" dirty="0" smtClean="0"/>
              <a:t>Spring 2014: </a:t>
            </a:r>
          </a:p>
          <a:p>
            <a:pPr lvl="1"/>
            <a:r>
              <a:rPr lang="en-US" dirty="0" smtClean="0"/>
              <a:t>Think about what areas of chemistry interest you most</a:t>
            </a:r>
          </a:p>
          <a:p>
            <a:pPr lvl="1"/>
            <a:r>
              <a:rPr lang="en-US" dirty="0" smtClean="0"/>
              <a:t>Think about what areas of the country you want or do not want to be in</a:t>
            </a:r>
          </a:p>
          <a:p>
            <a:pPr lvl="1"/>
            <a:r>
              <a:rPr lang="en-US" dirty="0" smtClean="0"/>
              <a:t>Search online for schools with research groups that interest you</a:t>
            </a:r>
          </a:p>
          <a:p>
            <a:r>
              <a:rPr lang="en-US" dirty="0" smtClean="0"/>
              <a:t>Summer 2014:</a:t>
            </a:r>
          </a:p>
          <a:p>
            <a:pPr lvl="1"/>
            <a:r>
              <a:rPr lang="en-US" dirty="0" smtClean="0"/>
              <a:t>Email or phone schools for information</a:t>
            </a:r>
          </a:p>
          <a:p>
            <a:pPr lvl="1"/>
            <a:r>
              <a:rPr lang="en-US" dirty="0" smtClean="0"/>
              <a:t>Begin to narrow down general subject areas and schools</a:t>
            </a:r>
          </a:p>
          <a:p>
            <a:r>
              <a:rPr lang="en-US" dirty="0" smtClean="0"/>
              <a:t>August – September 2014:</a:t>
            </a:r>
          </a:p>
          <a:p>
            <a:pPr lvl="1"/>
            <a:r>
              <a:rPr lang="en-US" dirty="0" smtClean="0"/>
              <a:t>Sign up for and take </a:t>
            </a:r>
            <a:r>
              <a:rPr lang="en-US" dirty="0"/>
              <a:t>General GRE (</a:t>
            </a:r>
            <a:r>
              <a:rPr lang="en-US" dirty="0" smtClean="0"/>
              <a:t>and subject, if necessary)</a:t>
            </a:r>
          </a:p>
          <a:p>
            <a:pPr lvl="1"/>
            <a:r>
              <a:rPr lang="en-US" dirty="0" smtClean="0"/>
              <a:t>Finalize list of 3-8 schools</a:t>
            </a:r>
          </a:p>
          <a:p>
            <a:pPr lvl="1"/>
            <a:r>
              <a:rPr lang="en-US" dirty="0" smtClean="0"/>
              <a:t>Make list of deadlines and admission requirements</a:t>
            </a:r>
          </a:p>
          <a:p>
            <a:r>
              <a:rPr lang="en-US" dirty="0" smtClean="0"/>
              <a:t>September – October 2014:</a:t>
            </a:r>
          </a:p>
          <a:p>
            <a:pPr lvl="1"/>
            <a:r>
              <a:rPr lang="en-US" dirty="0" smtClean="0"/>
              <a:t>Make general requests for reference letters</a:t>
            </a:r>
          </a:p>
          <a:p>
            <a:pPr lvl="1"/>
            <a:r>
              <a:rPr lang="en-US" dirty="0" smtClean="0"/>
              <a:t>Send list of schools and deadlines to referees</a:t>
            </a:r>
            <a:endParaRPr lang="en-US" dirty="0"/>
          </a:p>
        </p:txBody>
      </p:sp>
    </p:spTree>
    <p:extLst>
      <p:ext uri="{BB962C8B-B14F-4D97-AF65-F5344CB8AC3E}">
        <p14:creationId xmlns:p14="http://schemas.microsoft.com/office/powerpoint/2010/main" val="37364232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02577"/>
          </a:xfrm>
        </p:spPr>
        <p:txBody>
          <a:bodyPr/>
          <a:lstStyle/>
          <a:p>
            <a:r>
              <a:rPr lang="en-US" sz="2400" dirty="0"/>
              <a:t>Dates and Deadlines for Fall 2015</a:t>
            </a:r>
          </a:p>
        </p:txBody>
      </p:sp>
      <p:sp>
        <p:nvSpPr>
          <p:cNvPr id="3" name="Content Placeholder 2"/>
          <p:cNvSpPr>
            <a:spLocks noGrp="1"/>
          </p:cNvSpPr>
          <p:nvPr>
            <p:ph idx="1"/>
          </p:nvPr>
        </p:nvSpPr>
        <p:spPr>
          <a:xfrm>
            <a:off x="549275" y="747126"/>
            <a:ext cx="8042276" cy="5777779"/>
          </a:xfrm>
        </p:spPr>
        <p:txBody>
          <a:bodyPr>
            <a:normAutofit fontScale="92500" lnSpcReduction="10000"/>
          </a:bodyPr>
          <a:lstStyle/>
          <a:p>
            <a:r>
              <a:rPr lang="en-US" dirty="0"/>
              <a:t>October – November 2014:</a:t>
            </a:r>
          </a:p>
          <a:p>
            <a:pPr lvl="1"/>
            <a:r>
              <a:rPr lang="en-US" dirty="0"/>
              <a:t>Draft and revise personal statement and other essays</a:t>
            </a:r>
          </a:p>
          <a:p>
            <a:pPr lvl="1"/>
            <a:r>
              <a:rPr lang="en-US" dirty="0"/>
              <a:t>Submit electronic requests for references</a:t>
            </a:r>
          </a:p>
          <a:p>
            <a:r>
              <a:rPr lang="en-US" dirty="0"/>
              <a:t>Mid-November 2014:</a:t>
            </a:r>
          </a:p>
          <a:p>
            <a:pPr lvl="1"/>
            <a:r>
              <a:rPr lang="en-US" dirty="0"/>
              <a:t>Begin submitting actual application materials</a:t>
            </a:r>
          </a:p>
          <a:p>
            <a:r>
              <a:rPr lang="en-US" dirty="0"/>
              <a:t>December:</a:t>
            </a:r>
          </a:p>
          <a:p>
            <a:pPr lvl="1"/>
            <a:r>
              <a:rPr lang="en-US" dirty="0"/>
              <a:t>Finish submitting application materials</a:t>
            </a:r>
          </a:p>
          <a:p>
            <a:pPr lvl="1"/>
            <a:r>
              <a:rPr lang="en-US" dirty="0"/>
              <a:t>Check that all reference letters and transcripts have been received</a:t>
            </a:r>
          </a:p>
          <a:p>
            <a:pPr lvl="1"/>
            <a:r>
              <a:rPr lang="en-US" dirty="0"/>
              <a:t>Follow up with faculty writing letters, if necessary</a:t>
            </a:r>
          </a:p>
          <a:p>
            <a:r>
              <a:rPr lang="en-US" dirty="0"/>
              <a:t>January – March:</a:t>
            </a:r>
          </a:p>
          <a:p>
            <a:pPr lvl="1"/>
            <a:r>
              <a:rPr lang="en-US" dirty="0"/>
              <a:t>Receive decisions and visit schools</a:t>
            </a:r>
          </a:p>
          <a:p>
            <a:r>
              <a:rPr lang="en-US" dirty="0"/>
              <a:t>April:</a:t>
            </a:r>
          </a:p>
          <a:p>
            <a:pPr lvl="1"/>
            <a:r>
              <a:rPr lang="en-US" dirty="0"/>
              <a:t>Make final decision about where to go</a:t>
            </a:r>
          </a:p>
          <a:p>
            <a:endParaRPr lang="en-US" dirty="0"/>
          </a:p>
        </p:txBody>
      </p:sp>
    </p:spTree>
    <p:extLst>
      <p:ext uri="{BB962C8B-B14F-4D97-AF65-F5344CB8AC3E}">
        <p14:creationId xmlns:p14="http://schemas.microsoft.com/office/powerpoint/2010/main" val="284816561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219</TotalTime>
  <Words>1705</Words>
  <Application>Microsoft Macintosh PowerPoint</Application>
  <PresentationFormat>On-screen Show (4:3)</PresentationFormat>
  <Paragraphs>185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Grad School</vt:lpstr>
      <vt:lpstr>What Jobs Require Grad School?</vt:lpstr>
      <vt:lpstr>Undergraduate Preparation</vt:lpstr>
      <vt:lpstr>MS vs. Ph.D vs. ??</vt:lpstr>
      <vt:lpstr>Choosing Schools and Specialization</vt:lpstr>
      <vt:lpstr>Application Requirements</vt:lpstr>
      <vt:lpstr>Essay Topics</vt:lpstr>
      <vt:lpstr>Dates and Deadlines for Fall 2015</vt:lpstr>
      <vt:lpstr>Dates and Deadlines for Fall 2015</vt:lpstr>
      <vt:lpstr>The GRE!</vt:lpstr>
      <vt:lpstr>After You’re Accepted</vt:lpstr>
      <vt:lpstr>What to Expect</vt:lpstr>
      <vt:lpstr>Once you get there</vt:lpstr>
      <vt:lpstr>After Grad School</vt:lpstr>
      <vt:lpstr>Links</vt:lpstr>
    </vt:vector>
  </TitlesOfParts>
  <Company>EIU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 School</dc:title>
  <dc:creator>Rebecca Peebles</dc:creator>
  <cp:lastModifiedBy>Rebecca Peebles</cp:lastModifiedBy>
  <cp:revision>83</cp:revision>
  <dcterms:created xsi:type="dcterms:W3CDTF">2014-10-13T14:40:21Z</dcterms:created>
  <dcterms:modified xsi:type="dcterms:W3CDTF">2014-10-15T21:27:44Z</dcterms:modified>
</cp:coreProperties>
</file>