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50"/>
  </p:notesMasterIdLst>
  <p:sldIdLst>
    <p:sldId id="322" r:id="rId2"/>
    <p:sldId id="268" r:id="rId3"/>
    <p:sldId id="270" r:id="rId4"/>
    <p:sldId id="323" r:id="rId5"/>
    <p:sldId id="324" r:id="rId6"/>
    <p:sldId id="325" r:id="rId7"/>
    <p:sldId id="278" r:id="rId8"/>
    <p:sldId id="331" r:id="rId9"/>
    <p:sldId id="327" r:id="rId10"/>
    <p:sldId id="275" r:id="rId11"/>
    <p:sldId id="277" r:id="rId12"/>
    <p:sldId id="279" r:id="rId13"/>
    <p:sldId id="328" r:id="rId14"/>
    <p:sldId id="281" r:id="rId15"/>
    <p:sldId id="283" r:id="rId16"/>
    <p:sldId id="282" r:id="rId17"/>
    <p:sldId id="284" r:id="rId18"/>
    <p:sldId id="285" r:id="rId19"/>
    <p:sldId id="329" r:id="rId20"/>
    <p:sldId id="286" r:id="rId21"/>
    <p:sldId id="313" r:id="rId22"/>
    <p:sldId id="311" r:id="rId23"/>
    <p:sldId id="312" r:id="rId24"/>
    <p:sldId id="287" r:id="rId25"/>
    <p:sldId id="288" r:id="rId26"/>
    <p:sldId id="289" r:id="rId27"/>
    <p:sldId id="330" r:id="rId28"/>
    <p:sldId id="290" r:id="rId29"/>
    <p:sldId id="291" r:id="rId30"/>
    <p:sldId id="292" r:id="rId31"/>
    <p:sldId id="293" r:id="rId32"/>
    <p:sldId id="294" r:id="rId33"/>
    <p:sldId id="295" r:id="rId34"/>
    <p:sldId id="299" r:id="rId35"/>
    <p:sldId id="300" r:id="rId36"/>
    <p:sldId id="302" r:id="rId37"/>
    <p:sldId id="303" r:id="rId38"/>
    <p:sldId id="301" r:id="rId39"/>
    <p:sldId id="317" r:id="rId40"/>
    <p:sldId id="316" r:id="rId41"/>
    <p:sldId id="332" r:id="rId42"/>
    <p:sldId id="304" r:id="rId43"/>
    <p:sldId id="305" r:id="rId44"/>
    <p:sldId id="306" r:id="rId45"/>
    <p:sldId id="309" r:id="rId46"/>
    <p:sldId id="310" r:id="rId47"/>
    <p:sldId id="318" r:id="rId48"/>
    <p:sldId id="267"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CC6600"/>
    <a:srgbClr val="FFFFCC"/>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19" autoAdjust="0"/>
    <p:restoredTop sz="94622" autoAdjust="0"/>
  </p:normalViewPr>
  <p:slideViewPr>
    <p:cSldViewPr>
      <p:cViewPr varScale="1">
        <p:scale>
          <a:sx n="106" d="100"/>
          <a:sy n="106" d="100"/>
        </p:scale>
        <p:origin x="112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2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7DF48C9-4684-4638-A461-A377425C255D}" type="slidenum">
              <a:rPr lang="en-US"/>
              <a:pPr>
                <a:defRPr/>
              </a:pPr>
              <a:t>‹#›</a:t>
            </a:fld>
            <a:endParaRPr lang="en-US"/>
          </a:p>
        </p:txBody>
      </p:sp>
    </p:spTree>
    <p:extLst>
      <p:ext uri="{BB962C8B-B14F-4D97-AF65-F5344CB8AC3E}">
        <p14:creationId xmlns:p14="http://schemas.microsoft.com/office/powerpoint/2010/main" val="798843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5A8963E-2645-4A2A-9466-B6738365E851}" type="slidenum">
              <a:rPr lang="en-US" smtClean="0"/>
              <a:pPr eaLnBrk="1" hangingPunct="1"/>
              <a:t>1</a:t>
            </a:fld>
            <a:endParaRPr lang="en-US" smtClean="0"/>
          </a:p>
        </p:txBody>
      </p:sp>
      <p:sp>
        <p:nvSpPr>
          <p:cNvPr id="5222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0F83BD8-BB1F-4907-B09D-278FB54D71C9}" type="slidenum">
              <a:rPr lang="en-US" sz="1200"/>
              <a:pPr algn="r" eaLnBrk="1" hangingPunct="1"/>
              <a:t>1</a:t>
            </a:fld>
            <a:endParaRPr lang="en-US" sz="1200"/>
          </a:p>
        </p:txBody>
      </p:sp>
      <p:sp>
        <p:nvSpPr>
          <p:cNvPr id="52228" name="Rectangle 2"/>
          <p:cNvSpPr>
            <a:spLocks noGrp="1" noRot="1" noChangeAspect="1" noChangeArrowheads="1" noTextEdit="1"/>
          </p:cNvSpPr>
          <p:nvPr>
            <p:ph type="sldImg"/>
          </p:nvPr>
        </p:nvSpPr>
        <p:spPr>
          <a:ln/>
        </p:spPr>
      </p:sp>
      <p:sp>
        <p:nvSpPr>
          <p:cNvPr id="522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10306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08CAD6E-A606-4254-995F-02F386A7F0BD}" type="slidenum">
              <a:rPr lang="en-US" smtClean="0"/>
              <a:pPr eaLnBrk="1" hangingPunct="1"/>
              <a:t>10</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247969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1828C63-F78C-4B97-AE65-AC4E63159AC9}" type="slidenum">
              <a:rPr lang="en-US" smtClean="0"/>
              <a:pPr eaLnBrk="1" hangingPunct="1"/>
              <a:t>11</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959513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058860E-F3DA-406D-883B-C001FD50EADD}" type="slidenum">
              <a:rPr lang="en-US" smtClean="0"/>
              <a:pPr eaLnBrk="1" hangingPunct="1"/>
              <a:t>12</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413775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7A4BC04-B1E1-4ECE-BFD0-3E116FF63B6B}" type="slidenum">
              <a:rPr lang="en-US" smtClean="0"/>
              <a:pPr eaLnBrk="1" hangingPunct="1"/>
              <a:t>13</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076064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9244C3A-F978-47BD-9E04-060349B4C295}" type="slidenum">
              <a:rPr lang="en-US" smtClean="0"/>
              <a:pPr eaLnBrk="1" hangingPunct="1"/>
              <a:t>14</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33905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25B0173-0C3D-47A9-B7AF-E787A44EF524}" type="slidenum">
              <a:rPr lang="en-US" smtClean="0"/>
              <a:pPr eaLnBrk="1" hangingPunct="1"/>
              <a:t>15</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726197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F7EE1F1-FB50-4F62-B655-305C6D1805A6}" type="slidenum">
              <a:rPr lang="en-US" smtClean="0"/>
              <a:pPr eaLnBrk="1" hangingPunct="1"/>
              <a:t>16</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784800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B0B82A2-E75D-42D9-B2B3-4A1CC4F902E8}" type="slidenum">
              <a:rPr lang="en-US" smtClean="0"/>
              <a:pPr eaLnBrk="1" hangingPunct="1"/>
              <a:t>17</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685870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101EDD5-2516-4D1D-BB31-EC11059EC4F7}" type="slidenum">
              <a:rPr lang="en-US" smtClean="0"/>
              <a:pPr eaLnBrk="1" hangingPunct="1"/>
              <a:t>18</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27956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0B4DD87-426A-4717-BD20-123C3FD514BB}" type="slidenum">
              <a:rPr lang="en-US" smtClean="0"/>
              <a:pPr eaLnBrk="1" hangingPunct="1"/>
              <a:t>19</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807369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182693D-4530-4718-8EFC-655EC970BC1F}" type="slidenum">
              <a:rPr lang="en-US" smtClean="0"/>
              <a:pPr eaLnBrk="1" hangingPunct="1"/>
              <a:t>2</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933133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94CEBB-2235-4ABD-992B-E4EC499876A4}" type="slidenum">
              <a:rPr lang="en-US" smtClean="0"/>
              <a:pPr eaLnBrk="1" hangingPunct="1"/>
              <a:t>20</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26619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06EA33F-D67A-4C35-B294-A0FE065914DB}" type="slidenum">
              <a:rPr lang="en-US" smtClean="0"/>
              <a:pPr eaLnBrk="1" hangingPunct="1"/>
              <a:t>21</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438046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4117A2F-6152-4FC0-9469-CF2D7370950E}" type="slidenum">
              <a:rPr lang="en-US" smtClean="0"/>
              <a:pPr eaLnBrk="1" hangingPunct="1"/>
              <a:t>22</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952514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592D5D5-0E15-4ECC-AEB1-517F20136B8F}" type="slidenum">
              <a:rPr lang="en-US" smtClean="0"/>
              <a:pPr eaLnBrk="1" hangingPunct="1"/>
              <a:t>23</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8984463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7ECC94A-2383-4671-A7A0-76ECABF7D568}" type="slidenum">
              <a:rPr lang="en-US" smtClean="0"/>
              <a:pPr eaLnBrk="1" hangingPunct="1"/>
              <a:t>24</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0632806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1EFDA0E-FA2D-4829-AF6C-F2A3A9343993}" type="slidenum">
              <a:rPr lang="en-US" smtClean="0"/>
              <a:pPr eaLnBrk="1" hangingPunct="1"/>
              <a:t>25</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7610209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91B34B3-B9C7-4F27-A588-DE49506AB44A}" type="slidenum">
              <a:rPr lang="en-US" smtClean="0"/>
              <a:pPr eaLnBrk="1" hangingPunct="1"/>
              <a:t>26</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5172475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CF12A48-DEAE-4644-AA31-2C18EEBDD011}" type="slidenum">
              <a:rPr lang="en-US" smtClean="0"/>
              <a:pPr eaLnBrk="1" hangingPunct="1"/>
              <a:t>27</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058958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4FCB929-7F1E-4521-86F7-73E4F882078B}" type="slidenum">
              <a:rPr lang="en-US" smtClean="0"/>
              <a:pPr eaLnBrk="1" hangingPunct="1"/>
              <a:t>28</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2454036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94F31FC-2734-4496-AB5F-8C705455F29F}" type="slidenum">
              <a:rPr lang="en-US" smtClean="0"/>
              <a:pPr eaLnBrk="1" hangingPunct="1"/>
              <a:t>29</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152912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ED552AF-29DF-487E-AC29-E3F9EFFF439D}" type="slidenum">
              <a:rPr lang="en-US" smtClean="0"/>
              <a:pPr eaLnBrk="1" hangingPunct="1"/>
              <a:t>3</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8478044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6F48C34-5F23-4EE8-ADBC-01484297A425}" type="slidenum">
              <a:rPr lang="en-US" smtClean="0"/>
              <a:pPr eaLnBrk="1" hangingPunct="1"/>
              <a:t>30</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9815719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1CEC6A3-F394-47D1-BD42-59EC28E2CFE1}" type="slidenum">
              <a:rPr lang="en-US" smtClean="0"/>
              <a:pPr eaLnBrk="1" hangingPunct="1"/>
              <a:t>31</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56027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FAC984-5B35-40DA-AE65-6B73E795FC5A}" type="slidenum">
              <a:rPr lang="en-US" smtClean="0"/>
              <a:pPr eaLnBrk="1" hangingPunct="1"/>
              <a:t>32</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0254966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B02F7D2-0CC1-4A76-A2D0-69B49CA2B25D}" type="slidenum">
              <a:rPr lang="en-US" smtClean="0"/>
              <a:pPr eaLnBrk="1" hangingPunct="1"/>
              <a:t>33</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8952766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6DA8412-AA70-4DA1-9943-3E120FC57A77}" type="slidenum">
              <a:rPr lang="en-US" smtClean="0"/>
              <a:pPr eaLnBrk="1" hangingPunct="1"/>
              <a:t>34</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747514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7431259-F7B9-4CCB-AB9F-6164A6A4B126}" type="slidenum">
              <a:rPr lang="en-US" smtClean="0"/>
              <a:pPr eaLnBrk="1" hangingPunct="1"/>
              <a:t>35</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963963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FF68F09-109A-433F-98D3-CA847026586E}" type="slidenum">
              <a:rPr lang="en-US" smtClean="0"/>
              <a:pPr eaLnBrk="1" hangingPunct="1"/>
              <a:t>36</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6374096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27183B5-B935-482F-BE10-13E594FB1A4C}" type="slidenum">
              <a:rPr lang="en-US" smtClean="0"/>
              <a:pPr eaLnBrk="1" hangingPunct="1"/>
              <a:t>37</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1567721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455E55A-EA5D-4456-8348-AED4FED798FE}" type="slidenum">
              <a:rPr lang="en-US" smtClean="0"/>
              <a:pPr eaLnBrk="1" hangingPunct="1"/>
              <a:t>38</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2815091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1F5808-825C-489D-8739-B0187D7CA9B0}" type="slidenum">
              <a:rPr lang="en-US" smtClean="0"/>
              <a:pPr eaLnBrk="1" hangingPunct="1"/>
              <a:t>39</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144972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C2BB232-EEFF-459A-9407-C584F466A598}" type="slidenum">
              <a:rPr lang="en-US" smtClean="0"/>
              <a:pPr eaLnBrk="1" hangingPunct="1"/>
              <a:t>4</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7923239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DC42AE-E348-4A5E-B4F7-F2E6834CB77E}" type="slidenum">
              <a:rPr lang="en-US" smtClean="0"/>
              <a:pPr eaLnBrk="1" hangingPunct="1"/>
              <a:t>40</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06348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5CF7CEA-6E78-4F62-B45E-5A203210D869}" type="slidenum">
              <a:rPr lang="en-US" smtClean="0"/>
              <a:pPr eaLnBrk="1" hangingPunct="1"/>
              <a:t>41</a:t>
            </a:fld>
            <a:endParaRPr lang="en-US" smtClean="0"/>
          </a:p>
        </p:txBody>
      </p:sp>
    </p:spTree>
    <p:extLst>
      <p:ext uri="{BB962C8B-B14F-4D97-AF65-F5344CB8AC3E}">
        <p14:creationId xmlns:p14="http://schemas.microsoft.com/office/powerpoint/2010/main" val="27835218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9816A7E-64D7-433E-807F-9A73C100564C}" type="slidenum">
              <a:rPr lang="en-US" smtClean="0"/>
              <a:pPr eaLnBrk="1" hangingPunct="1"/>
              <a:t>42</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536636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D5DDFB8-E52F-42D5-AFDA-B677C2370377}" type="slidenum">
              <a:rPr lang="en-US" smtClean="0"/>
              <a:pPr eaLnBrk="1" hangingPunct="1"/>
              <a:t>43</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8549608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AF3C041-BA07-4600-8BFD-A672A9147B72}" type="slidenum">
              <a:rPr lang="en-US" smtClean="0"/>
              <a:pPr eaLnBrk="1" hangingPunct="1"/>
              <a:t>44</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2518723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943B8E-D168-4E6C-B81B-4A32EADC4B66}" type="slidenum">
              <a:rPr lang="en-US" smtClean="0"/>
              <a:pPr eaLnBrk="1" hangingPunct="1"/>
              <a:t>45</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4328179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4C3F9AF-FC4D-4997-9B2B-3847804EFC90}" type="slidenum">
              <a:rPr lang="en-US" smtClean="0"/>
              <a:pPr eaLnBrk="1" hangingPunct="1"/>
              <a:t>46</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2714337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1BA6075-0CCF-4DEB-BAC4-9678ADA2B58C}" type="slidenum">
              <a:rPr lang="en-US" smtClean="0"/>
              <a:pPr eaLnBrk="1" hangingPunct="1"/>
              <a:t>47</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9477625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B76A24-9572-4AB4-94CA-5A283A50EA3C}" type="slidenum">
              <a:rPr lang="en-US" smtClean="0"/>
              <a:pPr eaLnBrk="1" hangingPunct="1"/>
              <a:t>48</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642126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6B6830-A527-4F38-A11E-5785D97D7245}" type="slidenum">
              <a:rPr lang="en-US" smtClean="0"/>
              <a:pPr eaLnBrk="1" hangingPunct="1"/>
              <a:t>5</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374343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A004D6B-EAD4-46E2-82E6-48EB1516D4DA}" type="slidenum">
              <a:rPr lang="en-US" smtClean="0"/>
              <a:pPr eaLnBrk="1" hangingPunct="1"/>
              <a:t>6</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232929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7A4F5E-289D-481F-B442-3C635971D75F}" type="slidenum">
              <a:rPr lang="en-US" smtClean="0"/>
              <a:pPr eaLnBrk="1" hangingPunct="1"/>
              <a:t>7</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808893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126BE4-C124-41FA-A550-0D78B61171D2}" type="slidenum">
              <a:rPr lang="en-US" smtClean="0"/>
              <a:pPr eaLnBrk="1" hangingPunct="1"/>
              <a:t>8</a:t>
            </a:fld>
            <a:endParaRPr lang="en-US" smtClean="0"/>
          </a:p>
        </p:txBody>
      </p:sp>
    </p:spTree>
    <p:extLst>
      <p:ext uri="{BB962C8B-B14F-4D97-AF65-F5344CB8AC3E}">
        <p14:creationId xmlns:p14="http://schemas.microsoft.com/office/powerpoint/2010/main" val="1864202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72CEBE2-FFAD-4F24-AD30-C09D23E81BB2}" type="slidenum">
              <a:rPr lang="en-US" smtClean="0"/>
              <a:pPr eaLnBrk="1" hangingPunct="1"/>
              <a:t>9</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625814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685800"/>
            <a:ext cx="8686800" cy="1475293"/>
          </a:xfrm>
          <a:prstGeom prst="rect">
            <a:avLst/>
          </a:prstGeo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228601" y="2362200"/>
            <a:ext cx="5943600" cy="1219200"/>
          </a:xfrm>
          <a:prstGeom prst="rect">
            <a:avLst/>
          </a:prstGeom>
        </p:spPr>
        <p:txBody>
          <a:bodyPr/>
          <a:lstStyle>
            <a:lvl1pPr marL="0" indent="0" algn="l">
              <a:buFontTx/>
              <a:buNone/>
              <a:defRPr/>
            </a:lvl1pPr>
          </a:lstStyle>
          <a:p>
            <a:pPr lvl="0"/>
            <a:r>
              <a:rPr lang="en-US" noProof="0" smtClean="0"/>
              <a:t>Click to edit Master subtitle style</a:t>
            </a:r>
          </a:p>
        </p:txBody>
      </p:sp>
      <p:sp>
        <p:nvSpPr>
          <p:cNvPr id="8"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C7224418-CB2F-4C82-BECC-A517928D0247}" type="datetime1">
              <a:rPr lang="en-US" smtClean="0"/>
              <a:pPr/>
              <a:t>8/7/2017</a:t>
            </a:fld>
            <a:endParaRPr lang="en-US"/>
          </a:p>
        </p:txBody>
      </p:sp>
      <p:sp>
        <p:nvSpPr>
          <p:cNvPr id="9"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10"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46E7EEAA-88B8-48B5-8DC9-CB1C71AE6B94}"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228600" y="1292308"/>
            <a:ext cx="8686800" cy="427029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0081A5D2-0A9B-40C7-89A8-877E5B65D60E}" type="datetime1">
              <a:rPr lang="en-US" smtClean="0"/>
              <a:pPr/>
              <a:t>8/7/2017</a:t>
            </a:fld>
            <a:endParaRPr lang="en-US"/>
          </a:p>
        </p:txBody>
      </p:sp>
      <p:sp>
        <p:nvSpPr>
          <p:cNvPr id="8"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9"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6FA79B11-4510-415C-9DEA-AFAF9ACAE903}" type="slidenum">
              <a:rPr lang="en-US" smtClean="0"/>
              <a:pPr>
                <a:defRPr/>
              </a:pPr>
              <a:t>‹#›</a:t>
            </a:fld>
            <a:endParaRPr lang="en-US" dirty="0"/>
          </a:p>
        </p:txBody>
      </p:sp>
      <p:sp>
        <p:nvSpPr>
          <p:cNvPr id="10"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12071491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3337" y="127553"/>
            <a:ext cx="1942063" cy="5413531"/>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27553"/>
            <a:ext cx="6629400" cy="5413531"/>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EF038A43-DCC7-4CA1-9477-4C2FEC209365}" type="datetime1">
              <a:rPr lang="en-US" smtClean="0"/>
              <a:pPr/>
              <a:t>8/7/2017</a:t>
            </a:fld>
            <a:endParaRPr lang="en-US"/>
          </a:p>
        </p:txBody>
      </p:sp>
      <p:sp>
        <p:nvSpPr>
          <p:cNvPr id="8"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9"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12C80DF9-6A61-44AC-8031-BA168AB9486B}" type="slidenum">
              <a:rPr lang="en-US" smtClean="0"/>
              <a:pPr>
                <a:defRPr/>
              </a:pPr>
              <a:t>‹#›</a:t>
            </a:fld>
            <a:endParaRPr lang="en-US" dirty="0"/>
          </a:p>
        </p:txBody>
      </p:sp>
    </p:spTree>
    <p:extLst>
      <p:ext uri="{BB962C8B-B14F-4D97-AF65-F5344CB8AC3E}">
        <p14:creationId xmlns:p14="http://schemas.microsoft.com/office/powerpoint/2010/main" val="286237002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C6DBEAEE-6002-48C0-8CA5-607E7B63C2C3}" type="datetime1">
              <a:rPr lang="en-US"/>
              <a:pPr/>
              <a:t>8/7/2017</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a:t>© 2011 Cengage Learning. All Rights Reserved. May not be scanned, copied or duplicated, or posted to a publicly accessible website, in whole or in part.</a:t>
            </a:r>
          </a:p>
        </p:txBody>
      </p:sp>
      <p:sp>
        <p:nvSpPr>
          <p:cNvPr id="7" name="Rectangle 6"/>
          <p:cNvSpPr>
            <a:spLocks noGrp="1" noChangeArrowheads="1"/>
          </p:cNvSpPr>
          <p:nvPr>
            <p:ph type="sldNum" sz="quarter" idx="12"/>
          </p:nvPr>
        </p:nvSpPr>
        <p:spPr>
          <a:ln/>
        </p:spPr>
        <p:txBody>
          <a:bodyPr/>
          <a:lstStyle>
            <a:lvl1pPr>
              <a:defRPr/>
            </a:lvl1pPr>
          </a:lstStyle>
          <a:p>
            <a:pPr>
              <a:defRPr/>
            </a:pPr>
            <a:fld id="{B6BCEA04-E2A4-406E-B7EE-B33892F81206}" type="slidenum">
              <a:rPr lang="en-US"/>
              <a:pPr>
                <a:defRPr/>
              </a:pPr>
              <a:t>‹#›</a:t>
            </a:fld>
            <a:endParaRPr lang="en-US" dirty="0"/>
          </a:p>
        </p:txBody>
      </p:sp>
    </p:spTree>
    <p:extLst>
      <p:ext uri="{BB962C8B-B14F-4D97-AF65-F5344CB8AC3E}">
        <p14:creationId xmlns:p14="http://schemas.microsoft.com/office/powerpoint/2010/main" val="3915799159"/>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3854"/>
            <a:ext cx="8686799" cy="442114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029BDFFF-DA01-4A1A-9E47-EB5F4A2E631B}" type="datetime1">
              <a:rPr lang="en-US" smtClean="0"/>
              <a:pPr/>
              <a:t>8/7/2017</a:t>
            </a:fld>
            <a:endParaRPr lang="en-US"/>
          </a:p>
        </p:txBody>
      </p:sp>
      <p:sp>
        <p:nvSpPr>
          <p:cNvPr id="8"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9"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48AE565E-1D53-4535-B327-F4739399A9DB}" type="slidenum">
              <a:rPr lang="en-US" smtClean="0"/>
              <a:pPr>
                <a:defRPr/>
              </a:pPr>
              <a:t>‹#›</a:t>
            </a:fld>
            <a:endParaRPr lang="en-US" dirty="0"/>
          </a:p>
        </p:txBody>
      </p:sp>
      <p:sp>
        <p:nvSpPr>
          <p:cNvPr id="10"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7004353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4319812"/>
            <a:ext cx="8686800" cy="1362706"/>
          </a:xfrm>
          <a:prstGeom prst="rect">
            <a:avLst/>
          </a:prstGeo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228600" y="2819400"/>
            <a:ext cx="8686800" cy="1500412"/>
          </a:xfrm>
          <a:prstGeom prst="rect">
            <a:avLst/>
          </a:prstGeom>
        </p:spPr>
        <p:txBody>
          <a:bodyPr anchor="b"/>
          <a:lstStyle>
            <a:lvl1pPr marL="0" indent="0">
              <a:buNone/>
              <a:defRPr sz="1800"/>
            </a:lvl1pPr>
            <a:lvl2pPr marL="412394" indent="0">
              <a:buNone/>
              <a:defRPr sz="1600"/>
            </a:lvl2pPr>
            <a:lvl3pPr marL="824789" indent="0">
              <a:buNone/>
              <a:defRPr sz="1400"/>
            </a:lvl3pPr>
            <a:lvl4pPr marL="1237183" indent="0">
              <a:buNone/>
              <a:defRPr sz="1300"/>
            </a:lvl4pPr>
            <a:lvl5pPr marL="1649578" indent="0">
              <a:buNone/>
              <a:defRPr sz="1300"/>
            </a:lvl5pPr>
            <a:lvl6pPr marL="2061972" indent="0">
              <a:buNone/>
              <a:defRPr sz="1300"/>
            </a:lvl6pPr>
            <a:lvl7pPr marL="2474366" indent="0">
              <a:buNone/>
              <a:defRPr sz="1300"/>
            </a:lvl7pPr>
            <a:lvl8pPr marL="2886761" indent="0">
              <a:buNone/>
              <a:defRPr sz="1300"/>
            </a:lvl8pPr>
            <a:lvl9pPr marL="3299155" indent="0">
              <a:buNone/>
              <a:defRPr sz="1300"/>
            </a:lvl9pPr>
          </a:lstStyle>
          <a:p>
            <a:pPr lvl="0"/>
            <a:r>
              <a:rPr lang="en-US" smtClean="0"/>
              <a:t>Click to edit Master text styles</a:t>
            </a:r>
          </a:p>
        </p:txBody>
      </p:sp>
      <p:sp>
        <p:nvSpPr>
          <p:cNvPr id="7"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1B0925E6-0D29-4232-B300-2F6DE19654EB}" type="datetime1">
              <a:rPr lang="en-US" smtClean="0"/>
              <a:pPr/>
              <a:t>8/7/2017</a:t>
            </a:fld>
            <a:endParaRPr lang="en-US"/>
          </a:p>
        </p:txBody>
      </p:sp>
      <p:sp>
        <p:nvSpPr>
          <p:cNvPr id="8"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9"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1C288178-7ED7-4552-9DA9-214349F1A878}" type="slidenum">
              <a:rPr lang="en-US" smtClean="0"/>
              <a:pPr>
                <a:defRPr/>
              </a:pPr>
              <a:t>‹#›</a:t>
            </a:fld>
            <a:endParaRPr lang="en-US" dirty="0"/>
          </a:p>
        </p:txBody>
      </p:sp>
    </p:spTree>
    <p:extLst>
      <p:ext uri="{BB962C8B-B14F-4D97-AF65-F5344CB8AC3E}">
        <p14:creationId xmlns:p14="http://schemas.microsoft.com/office/powerpoint/2010/main" val="15834876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1" y="1295400"/>
            <a:ext cx="4274756" cy="4419600"/>
          </a:xfrm>
          <a:prstGeom prst="rect">
            <a:avLst/>
          </a:prstGeo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644" y="1295400"/>
            <a:ext cx="4274755" cy="4419600"/>
          </a:xfrm>
          <a:prstGeom prst="rect">
            <a:avLst/>
          </a:prstGeo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1"/>
          <p:cNvSpPr>
            <a:spLocks noGrp="1"/>
          </p:cNvSpPr>
          <p:nvPr>
            <p:ph type="dt" sz="half" idx="10"/>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B9682C28-4B69-4522-88E2-3A9C9CC8092A}" type="datetime1">
              <a:rPr lang="en-US" smtClean="0"/>
              <a:pPr/>
              <a:t>8/7/2017</a:t>
            </a:fld>
            <a:endParaRPr lang="en-US"/>
          </a:p>
        </p:txBody>
      </p:sp>
      <p:sp>
        <p:nvSpPr>
          <p:cNvPr id="9"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10"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9F4A03B0-9C05-46BD-95B6-2438B9154D43}" type="slidenum">
              <a:rPr lang="en-US" smtClean="0"/>
              <a:pPr>
                <a:defRPr/>
              </a:pPr>
              <a:t>‹#›</a:t>
            </a:fld>
            <a:endParaRPr lang="en-US" dirty="0"/>
          </a:p>
        </p:txBody>
      </p:sp>
      <p:sp>
        <p:nvSpPr>
          <p:cNvPr id="11"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882266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1" y="1283748"/>
            <a:ext cx="4269036" cy="639755"/>
          </a:xfrm>
          <a:prstGeom prst="rect">
            <a:avLst/>
          </a:prstGeo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228601" y="1923503"/>
            <a:ext cx="4269036" cy="3715297"/>
          </a:xfrm>
          <a:prstGeom prst="rect">
            <a:avLst/>
          </a:prstGeo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934" y="1283748"/>
            <a:ext cx="4270465" cy="639755"/>
          </a:xfrm>
          <a:prstGeom prst="rect">
            <a:avLst/>
          </a:prstGeo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934" y="1923503"/>
            <a:ext cx="4270465" cy="3715297"/>
          </a:xfrm>
          <a:prstGeom prst="rect">
            <a:avLst/>
          </a:prstGeo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1"/>
          <p:cNvSpPr>
            <a:spLocks noGrp="1"/>
          </p:cNvSpPr>
          <p:nvPr>
            <p:ph type="dt" sz="half" idx="10"/>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CB99DB38-2720-4A3B-92F9-13953AAE753B}" type="datetime1">
              <a:rPr lang="en-US" smtClean="0"/>
              <a:pPr/>
              <a:t>8/7/2017</a:t>
            </a:fld>
            <a:endParaRPr lang="en-US"/>
          </a:p>
        </p:txBody>
      </p:sp>
      <p:sp>
        <p:nvSpPr>
          <p:cNvPr id="11" name="Footer Placeholder 2"/>
          <p:cNvSpPr>
            <a:spLocks noGrp="1"/>
          </p:cNvSpPr>
          <p:nvPr>
            <p:ph type="ftr" sz="quarter" idx="11"/>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12" name="Slide Number Placeholder 3"/>
          <p:cNvSpPr>
            <a:spLocks noGrp="1"/>
          </p:cNvSpPr>
          <p:nvPr>
            <p:ph type="sldNum" sz="quarter" idx="12"/>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88744AF8-D4FD-4A44-B013-BF8EDD71BED8}" type="slidenum">
              <a:rPr lang="en-US" smtClean="0"/>
              <a:pPr>
                <a:defRPr/>
              </a:pPr>
              <a:t>‹#›</a:t>
            </a:fld>
            <a:endParaRPr lang="en-US" dirty="0"/>
          </a:p>
        </p:txBody>
      </p:sp>
      <p:sp>
        <p:nvSpPr>
          <p:cNvPr id="13"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9389404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7697D9B4-5D10-4F2E-9CF5-83B16F6E1185}" type="datetime1">
              <a:rPr lang="en-US" smtClean="0"/>
              <a:pPr/>
              <a:t>8/7/2017</a:t>
            </a:fld>
            <a:endParaRPr lang="en-US"/>
          </a:p>
        </p:txBody>
      </p:sp>
      <p:sp>
        <p:nvSpPr>
          <p:cNvPr id="7"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8"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DAFB4A2E-8E68-4792-92D7-A1BC5740C406}" type="slidenum">
              <a:rPr lang="en-US" smtClean="0"/>
              <a:pPr>
                <a:defRPr/>
              </a:pPr>
              <a:t>‹#›</a:t>
            </a:fld>
            <a:endParaRPr lang="en-US" dirty="0"/>
          </a:p>
        </p:txBody>
      </p:sp>
      <p:sp>
        <p:nvSpPr>
          <p:cNvPr id="9"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3763339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686466BE-E7A9-4A1E-80C8-90DB7C7604EB}" type="datetime1">
              <a:rPr lang="en-US" smtClean="0"/>
              <a:pPr/>
              <a:t>8/7/2017</a:t>
            </a:fld>
            <a:endParaRPr lang="en-US"/>
          </a:p>
        </p:txBody>
      </p:sp>
      <p:sp>
        <p:nvSpPr>
          <p:cNvPr id="6"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7"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195D863E-FBEE-455B-9FDB-3CAD37FCD504}" type="slidenum">
              <a:rPr lang="en-US" smtClean="0"/>
              <a:pPr>
                <a:defRPr/>
              </a:pPr>
              <a:t>‹#›</a:t>
            </a:fld>
            <a:endParaRPr lang="en-US" dirty="0"/>
          </a:p>
        </p:txBody>
      </p:sp>
    </p:spTree>
    <p:extLst>
      <p:ext uri="{BB962C8B-B14F-4D97-AF65-F5344CB8AC3E}">
        <p14:creationId xmlns:p14="http://schemas.microsoft.com/office/powerpoint/2010/main" val="309019734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272542"/>
            <a:ext cx="3236511" cy="1161887"/>
          </a:xfrm>
          <a:prstGeom prst="rect">
            <a:avLst/>
          </a:prstGeom>
        </p:spPr>
        <p:txBody>
          <a:bodyPr anchor="b"/>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226" y="272541"/>
            <a:ext cx="5340173" cy="5366259"/>
          </a:xfrm>
          <a:prstGeom prst="rect">
            <a:avLst/>
          </a:prstGeo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4428"/>
            <a:ext cx="3236511" cy="4813972"/>
          </a:xfrm>
          <a:prstGeom prst="rect">
            <a:avLst/>
          </a:prstGeo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smtClean="0"/>
              <a:t>Click to edit Master text styles</a:t>
            </a:r>
          </a:p>
        </p:txBody>
      </p:sp>
      <p:sp>
        <p:nvSpPr>
          <p:cNvPr id="8" name="Date Placeholder 1"/>
          <p:cNvSpPr>
            <a:spLocks noGrp="1"/>
          </p:cNvSpPr>
          <p:nvPr>
            <p:ph type="dt" sz="half" idx="10"/>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CE46BCCE-0BDF-4087-A027-BCC7D5BB268E}" type="datetime1">
              <a:rPr lang="en-US" smtClean="0"/>
              <a:pPr/>
              <a:t>8/7/2017</a:t>
            </a:fld>
            <a:endParaRPr lang="en-US"/>
          </a:p>
        </p:txBody>
      </p:sp>
      <p:sp>
        <p:nvSpPr>
          <p:cNvPr id="9"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10"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51B95D21-3CD9-44CC-BD33-89E118B7F4B5}" type="slidenum">
              <a:rPr lang="en-US" smtClean="0"/>
              <a:pPr>
                <a:defRPr/>
              </a:pPr>
              <a:t>‹#›</a:t>
            </a:fld>
            <a:endParaRPr lang="en-US" dirty="0"/>
          </a:p>
        </p:txBody>
      </p:sp>
    </p:spTree>
    <p:extLst>
      <p:ext uri="{BB962C8B-B14F-4D97-AF65-F5344CB8AC3E}">
        <p14:creationId xmlns:p14="http://schemas.microsoft.com/office/powerpoint/2010/main" val="224112782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04" y="4340928"/>
            <a:ext cx="5487258" cy="566599"/>
          </a:xfrm>
          <a:prstGeom prst="rect">
            <a:avLst/>
          </a:prstGeo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904" y="152400"/>
            <a:ext cx="5487258" cy="4115373"/>
          </a:xfrm>
          <a:prstGeom prst="rect">
            <a:avLst/>
          </a:prstGeom>
        </p:spPr>
        <p:txBody>
          <a:bodyPr/>
          <a:lstStyle>
            <a:lvl1pPr marL="0" indent="0">
              <a:buNone/>
              <a:defRPr sz="2900"/>
            </a:lvl1pPr>
            <a:lvl2pPr marL="412394" indent="0">
              <a:buNone/>
              <a:defRPr sz="2500"/>
            </a:lvl2pPr>
            <a:lvl3pPr marL="824789" indent="0">
              <a:buNone/>
              <a:defRPr sz="2200"/>
            </a:lvl3pPr>
            <a:lvl4pPr marL="1237183" indent="0">
              <a:buNone/>
              <a:defRPr sz="1800"/>
            </a:lvl4pPr>
            <a:lvl5pPr marL="1649578" indent="0">
              <a:buNone/>
              <a:defRPr sz="1800"/>
            </a:lvl5pPr>
            <a:lvl6pPr marL="2061972" indent="0">
              <a:buNone/>
              <a:defRPr sz="1800"/>
            </a:lvl6pPr>
            <a:lvl7pPr marL="2474366" indent="0">
              <a:buNone/>
              <a:defRPr sz="1800"/>
            </a:lvl7pPr>
            <a:lvl8pPr marL="2886761" indent="0">
              <a:buNone/>
              <a:defRPr sz="1800"/>
            </a:lvl8pPr>
            <a:lvl9pPr marL="3299155" indent="0">
              <a:buNone/>
              <a:defRPr sz="1800"/>
            </a:lvl9pPr>
          </a:lstStyle>
          <a:p>
            <a:r>
              <a:rPr lang="en-US" smtClean="0"/>
              <a:t>Click icon to add picture</a:t>
            </a:r>
            <a:endParaRPr lang="en-US"/>
          </a:p>
        </p:txBody>
      </p:sp>
      <p:sp>
        <p:nvSpPr>
          <p:cNvPr id="4" name="Text Placeholder 3"/>
          <p:cNvSpPr>
            <a:spLocks noGrp="1"/>
          </p:cNvSpPr>
          <p:nvPr>
            <p:ph type="body" sz="half" idx="2"/>
          </p:nvPr>
        </p:nvSpPr>
        <p:spPr>
          <a:xfrm>
            <a:off x="1791904" y="4907527"/>
            <a:ext cx="5487258" cy="804714"/>
          </a:xfrm>
          <a:prstGeom prst="rect">
            <a:avLst/>
          </a:prstGeo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smtClean="0"/>
              <a:t>Click to edit Master text styles</a:t>
            </a:r>
          </a:p>
        </p:txBody>
      </p:sp>
      <p:sp>
        <p:nvSpPr>
          <p:cNvPr id="8" name="Date Placeholder 1"/>
          <p:cNvSpPr>
            <a:spLocks noGrp="1"/>
          </p:cNvSpPr>
          <p:nvPr>
            <p:ph type="dt" sz="half" idx="10"/>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4C222398-7FA1-4AA6-8F81-0AA9E356B3AD}" type="datetime1">
              <a:rPr lang="en-US" smtClean="0"/>
              <a:pPr/>
              <a:t>8/7/2017</a:t>
            </a:fld>
            <a:endParaRPr lang="en-US"/>
          </a:p>
        </p:txBody>
      </p:sp>
      <p:sp>
        <p:nvSpPr>
          <p:cNvPr id="9"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10"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1BD59D20-905D-4431-8179-AE5EF6DAE91E}" type="slidenum">
              <a:rPr lang="en-US" smtClean="0"/>
              <a:pPr>
                <a:defRPr/>
              </a:pPr>
              <a:t>‹#›</a:t>
            </a:fld>
            <a:endParaRPr lang="en-US" dirty="0"/>
          </a:p>
        </p:txBody>
      </p:sp>
    </p:spTree>
    <p:extLst>
      <p:ext uri="{BB962C8B-B14F-4D97-AF65-F5344CB8AC3E}">
        <p14:creationId xmlns:p14="http://schemas.microsoft.com/office/powerpoint/2010/main" val="3726235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5"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2"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50E22E84-697C-4F1A-A79B-F1C2CAC6267F}" type="datetime1">
              <a:rPr lang="en-US" smtClean="0"/>
              <a:pPr/>
              <a:t>8/7/2017</a:t>
            </a:fld>
            <a:endParaRPr lang="en-US"/>
          </a:p>
        </p:txBody>
      </p:sp>
      <p:sp>
        <p:nvSpPr>
          <p:cNvPr id="3"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4"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0FC9A4AB-B493-4ED8-A5E3-CF7F1343E79D}" type="slidenum">
              <a:rPr lang="en-US" smtClean="0"/>
              <a:pPr>
                <a:defRPr/>
              </a:pPr>
              <a:t>‹#›</a:t>
            </a:fld>
            <a:endParaRPr lang="en-US" dirty="0"/>
          </a:p>
        </p:txBody>
      </p:sp>
      <p:sp>
        <p:nvSpPr>
          <p:cNvPr id="6" name="Text Placeholder 5"/>
          <p:cNvSpPr>
            <a:spLocks noGrp="1"/>
          </p:cNvSpPr>
          <p:nvPr>
            <p:ph type="body" idx="1"/>
          </p:nvPr>
        </p:nvSpPr>
        <p:spPr>
          <a:xfrm>
            <a:off x="228600" y="1295400"/>
            <a:ext cx="8686800" cy="5029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iming>
    <p:tnLst>
      <p:par>
        <p:cTn id="1" dur="indefinite" restart="never" nodeType="tmRoot"/>
      </p:par>
    </p:tnLst>
  </p:timing>
  <p:hf sldNum="0" hdr="0" dt="0"/>
  <p:txStyles>
    <p:titleStyle>
      <a:lvl1pPr algn="l" defTabSz="915001" rtl="0" eaLnBrk="1" fontAlgn="base" hangingPunct="1">
        <a:spcBef>
          <a:spcPct val="0"/>
        </a:spcBef>
        <a:spcAft>
          <a:spcPct val="0"/>
        </a:spcAft>
        <a:defRPr sz="3600" b="0">
          <a:solidFill>
            <a:schemeClr val="tx1"/>
          </a:solidFill>
          <a:latin typeface="+mj-lt"/>
          <a:ea typeface="+mj-ea"/>
          <a:cs typeface="+mj-cs"/>
        </a:defRPr>
      </a:lvl1pPr>
      <a:lvl2pPr algn="ctr" defTabSz="915001" rtl="0" eaLnBrk="1" fontAlgn="base" hangingPunct="1">
        <a:spcBef>
          <a:spcPct val="0"/>
        </a:spcBef>
        <a:spcAft>
          <a:spcPct val="0"/>
        </a:spcAft>
        <a:defRPr sz="3600">
          <a:solidFill>
            <a:schemeClr val="tx2"/>
          </a:solidFill>
          <a:latin typeface="Arial" charset="0"/>
        </a:defRPr>
      </a:lvl2pPr>
      <a:lvl3pPr algn="ctr" defTabSz="915001" rtl="0" eaLnBrk="1" fontAlgn="base" hangingPunct="1">
        <a:spcBef>
          <a:spcPct val="0"/>
        </a:spcBef>
        <a:spcAft>
          <a:spcPct val="0"/>
        </a:spcAft>
        <a:defRPr sz="3600">
          <a:solidFill>
            <a:schemeClr val="tx2"/>
          </a:solidFill>
          <a:latin typeface="Arial" charset="0"/>
        </a:defRPr>
      </a:lvl3pPr>
      <a:lvl4pPr algn="ctr" defTabSz="915001" rtl="0" eaLnBrk="1" fontAlgn="base" hangingPunct="1">
        <a:spcBef>
          <a:spcPct val="0"/>
        </a:spcBef>
        <a:spcAft>
          <a:spcPct val="0"/>
        </a:spcAft>
        <a:defRPr sz="3600">
          <a:solidFill>
            <a:schemeClr val="tx2"/>
          </a:solidFill>
          <a:latin typeface="Arial" charset="0"/>
        </a:defRPr>
      </a:lvl4pPr>
      <a:lvl5pPr algn="ctr" defTabSz="915001" rtl="0" eaLnBrk="1" fontAlgn="base" hangingPunct="1">
        <a:spcBef>
          <a:spcPct val="0"/>
        </a:spcBef>
        <a:spcAft>
          <a:spcPct val="0"/>
        </a:spcAft>
        <a:defRPr sz="3600">
          <a:solidFill>
            <a:schemeClr val="tx2"/>
          </a:solidFill>
          <a:latin typeface="Arial" charset="0"/>
        </a:defRPr>
      </a:lvl5pPr>
      <a:lvl6pPr marL="412394" algn="ctr" defTabSz="915001" rtl="0" eaLnBrk="1" fontAlgn="base" hangingPunct="1">
        <a:spcBef>
          <a:spcPct val="0"/>
        </a:spcBef>
        <a:spcAft>
          <a:spcPct val="0"/>
        </a:spcAft>
        <a:defRPr sz="3600">
          <a:solidFill>
            <a:schemeClr val="tx2"/>
          </a:solidFill>
          <a:latin typeface="Arial" charset="0"/>
        </a:defRPr>
      </a:lvl6pPr>
      <a:lvl7pPr marL="824789" algn="ctr" defTabSz="915001" rtl="0" eaLnBrk="1" fontAlgn="base" hangingPunct="1">
        <a:spcBef>
          <a:spcPct val="0"/>
        </a:spcBef>
        <a:spcAft>
          <a:spcPct val="0"/>
        </a:spcAft>
        <a:defRPr sz="3600">
          <a:solidFill>
            <a:schemeClr val="tx2"/>
          </a:solidFill>
          <a:latin typeface="Arial" charset="0"/>
        </a:defRPr>
      </a:lvl7pPr>
      <a:lvl8pPr marL="1237183" algn="ctr" defTabSz="915001" rtl="0" eaLnBrk="1" fontAlgn="base" hangingPunct="1">
        <a:spcBef>
          <a:spcPct val="0"/>
        </a:spcBef>
        <a:spcAft>
          <a:spcPct val="0"/>
        </a:spcAft>
        <a:defRPr sz="3600">
          <a:solidFill>
            <a:schemeClr val="tx2"/>
          </a:solidFill>
          <a:latin typeface="Arial" charset="0"/>
        </a:defRPr>
      </a:lvl8pPr>
      <a:lvl9pPr marL="1649578" algn="ctr" defTabSz="915001" rtl="0" eaLnBrk="1" fontAlgn="base" hangingPunct="1">
        <a:spcBef>
          <a:spcPct val="0"/>
        </a:spcBef>
        <a:spcAft>
          <a:spcPct val="0"/>
        </a:spcAft>
        <a:defRPr sz="3600">
          <a:solidFill>
            <a:schemeClr val="tx2"/>
          </a:solidFill>
          <a:latin typeface="Arial" charset="0"/>
        </a:defRPr>
      </a:lvl9pPr>
    </p:titleStyle>
    <p:bodyStyle>
      <a:lvl1pPr marL="342231" indent="-342231" algn="l" defTabSz="915001" rtl="0" eaLnBrk="1" fontAlgn="base" hangingPunct="1">
        <a:spcBef>
          <a:spcPct val="20000"/>
        </a:spcBef>
        <a:spcAft>
          <a:spcPct val="0"/>
        </a:spcAft>
        <a:buChar char="•"/>
        <a:defRPr sz="2400">
          <a:solidFill>
            <a:schemeClr val="tx1"/>
          </a:solidFill>
          <a:latin typeface="+mn-lt"/>
          <a:ea typeface="+mn-ea"/>
          <a:cs typeface="+mn-cs"/>
        </a:defRPr>
      </a:lvl1pPr>
      <a:lvl2pPr marL="743170" indent="-286385" algn="l" defTabSz="915001" rtl="0" eaLnBrk="1" fontAlgn="base" hangingPunct="1">
        <a:spcBef>
          <a:spcPct val="20000"/>
        </a:spcBef>
        <a:spcAft>
          <a:spcPct val="0"/>
        </a:spcAft>
        <a:buChar char="–"/>
        <a:defRPr sz="2100">
          <a:solidFill>
            <a:schemeClr val="tx1"/>
          </a:solidFill>
          <a:latin typeface="+mn-lt"/>
        </a:defRPr>
      </a:lvl2pPr>
      <a:lvl3pPr marL="1142676" indent="-227677" algn="l" defTabSz="915001" rtl="0" eaLnBrk="1" fontAlgn="base" hangingPunct="1">
        <a:spcBef>
          <a:spcPct val="20000"/>
        </a:spcBef>
        <a:spcAft>
          <a:spcPct val="0"/>
        </a:spcAft>
        <a:buChar char="•"/>
        <a:defRPr sz="1900">
          <a:solidFill>
            <a:schemeClr val="tx1"/>
          </a:solidFill>
          <a:latin typeface="+mn-lt"/>
        </a:defRPr>
      </a:lvl3pPr>
      <a:lvl4pPr marL="1599461" indent="-227677" algn="l" defTabSz="915001" rtl="0" eaLnBrk="1" fontAlgn="base" hangingPunct="1">
        <a:spcBef>
          <a:spcPct val="20000"/>
        </a:spcBef>
        <a:spcAft>
          <a:spcPct val="0"/>
        </a:spcAft>
        <a:buChar char="–"/>
        <a:defRPr>
          <a:solidFill>
            <a:schemeClr val="tx1"/>
          </a:solidFill>
          <a:latin typeface="+mn-lt"/>
        </a:defRPr>
      </a:lvl4pPr>
      <a:lvl5pPr marL="2057677" indent="-229108" algn="l" defTabSz="915001" rtl="0" eaLnBrk="1" fontAlgn="base" hangingPunct="1">
        <a:spcBef>
          <a:spcPct val="20000"/>
        </a:spcBef>
        <a:spcAft>
          <a:spcPct val="0"/>
        </a:spcAft>
        <a:buChar char="»"/>
        <a:defRPr>
          <a:solidFill>
            <a:schemeClr val="tx1"/>
          </a:solidFill>
          <a:latin typeface="+mn-lt"/>
        </a:defRPr>
      </a:lvl5pPr>
      <a:lvl6pPr marL="2470071" indent="-229108" algn="l" defTabSz="915001" rtl="0" eaLnBrk="1" fontAlgn="base" hangingPunct="1">
        <a:spcBef>
          <a:spcPct val="20000"/>
        </a:spcBef>
        <a:spcAft>
          <a:spcPct val="0"/>
        </a:spcAft>
        <a:buChar char="»"/>
        <a:defRPr>
          <a:solidFill>
            <a:schemeClr val="tx1"/>
          </a:solidFill>
          <a:latin typeface="+mn-lt"/>
        </a:defRPr>
      </a:lvl6pPr>
      <a:lvl7pPr marL="2882465" indent="-229108" algn="l" defTabSz="915001" rtl="0" eaLnBrk="1" fontAlgn="base" hangingPunct="1">
        <a:spcBef>
          <a:spcPct val="20000"/>
        </a:spcBef>
        <a:spcAft>
          <a:spcPct val="0"/>
        </a:spcAft>
        <a:buChar char="»"/>
        <a:defRPr>
          <a:solidFill>
            <a:schemeClr val="tx1"/>
          </a:solidFill>
          <a:latin typeface="+mn-lt"/>
        </a:defRPr>
      </a:lvl7pPr>
      <a:lvl8pPr marL="3294860" indent="-229108" algn="l" defTabSz="915001" rtl="0" eaLnBrk="1" fontAlgn="base" hangingPunct="1">
        <a:spcBef>
          <a:spcPct val="20000"/>
        </a:spcBef>
        <a:spcAft>
          <a:spcPct val="0"/>
        </a:spcAft>
        <a:buChar char="»"/>
        <a:defRPr>
          <a:solidFill>
            <a:schemeClr val="tx1"/>
          </a:solidFill>
          <a:latin typeface="+mn-lt"/>
        </a:defRPr>
      </a:lvl8pPr>
      <a:lvl9pPr marL="3707254" indent="-229108" algn="l" defTabSz="915001"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824789" rtl="0" eaLnBrk="1" latinLnBrk="0" hangingPunct="1">
        <a:defRPr sz="1600" kern="1200">
          <a:solidFill>
            <a:schemeClr val="tx1"/>
          </a:solidFill>
          <a:latin typeface="+mn-lt"/>
          <a:ea typeface="+mn-ea"/>
          <a:cs typeface="+mn-cs"/>
        </a:defRPr>
      </a:lvl1pPr>
      <a:lvl2pPr marL="412394" algn="l" defTabSz="824789" rtl="0" eaLnBrk="1" latinLnBrk="0" hangingPunct="1">
        <a:defRPr sz="1600" kern="1200">
          <a:solidFill>
            <a:schemeClr val="tx1"/>
          </a:solidFill>
          <a:latin typeface="+mn-lt"/>
          <a:ea typeface="+mn-ea"/>
          <a:cs typeface="+mn-cs"/>
        </a:defRPr>
      </a:lvl2pPr>
      <a:lvl3pPr marL="824789" algn="l" defTabSz="824789" rtl="0" eaLnBrk="1" latinLnBrk="0" hangingPunct="1">
        <a:defRPr sz="1600" kern="1200">
          <a:solidFill>
            <a:schemeClr val="tx1"/>
          </a:solidFill>
          <a:latin typeface="+mn-lt"/>
          <a:ea typeface="+mn-ea"/>
          <a:cs typeface="+mn-cs"/>
        </a:defRPr>
      </a:lvl3pPr>
      <a:lvl4pPr marL="1237183" algn="l" defTabSz="824789" rtl="0" eaLnBrk="1" latinLnBrk="0" hangingPunct="1">
        <a:defRPr sz="1600" kern="1200">
          <a:solidFill>
            <a:schemeClr val="tx1"/>
          </a:solidFill>
          <a:latin typeface="+mn-lt"/>
          <a:ea typeface="+mn-ea"/>
          <a:cs typeface="+mn-cs"/>
        </a:defRPr>
      </a:lvl4pPr>
      <a:lvl5pPr marL="1649578" algn="l" defTabSz="824789" rtl="0" eaLnBrk="1" latinLnBrk="0" hangingPunct="1">
        <a:defRPr sz="1600" kern="1200">
          <a:solidFill>
            <a:schemeClr val="tx1"/>
          </a:solidFill>
          <a:latin typeface="+mn-lt"/>
          <a:ea typeface="+mn-ea"/>
          <a:cs typeface="+mn-cs"/>
        </a:defRPr>
      </a:lvl5pPr>
      <a:lvl6pPr marL="2061972" algn="l" defTabSz="824789" rtl="0" eaLnBrk="1" latinLnBrk="0" hangingPunct="1">
        <a:defRPr sz="1600" kern="1200">
          <a:solidFill>
            <a:schemeClr val="tx1"/>
          </a:solidFill>
          <a:latin typeface="+mn-lt"/>
          <a:ea typeface="+mn-ea"/>
          <a:cs typeface="+mn-cs"/>
        </a:defRPr>
      </a:lvl6pPr>
      <a:lvl7pPr marL="2474366" algn="l" defTabSz="824789" rtl="0" eaLnBrk="1" latinLnBrk="0" hangingPunct="1">
        <a:defRPr sz="1600" kern="1200">
          <a:solidFill>
            <a:schemeClr val="tx1"/>
          </a:solidFill>
          <a:latin typeface="+mn-lt"/>
          <a:ea typeface="+mn-ea"/>
          <a:cs typeface="+mn-cs"/>
        </a:defRPr>
      </a:lvl7pPr>
      <a:lvl8pPr marL="2886761" algn="l" defTabSz="824789" rtl="0" eaLnBrk="1" latinLnBrk="0" hangingPunct="1">
        <a:defRPr sz="1600" kern="1200">
          <a:solidFill>
            <a:schemeClr val="tx1"/>
          </a:solidFill>
          <a:latin typeface="+mn-lt"/>
          <a:ea typeface="+mn-ea"/>
          <a:cs typeface="+mn-cs"/>
        </a:defRPr>
      </a:lvl8pPr>
      <a:lvl9pPr marL="3299155" algn="l" defTabSz="82478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www.irs.gov/app/understandingTaxes/teacher/whys_thm03_les03.jsp"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hyperlink" Target="http://www.cbo.gov/ftpdocs/90xx/doc9015/Selected_Tables.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4.wmf"/></Relationships>
</file>

<file path=ppt/slides/_rels/slide15.xml.rels><?xml version="1.0" encoding="UTF-8" standalone="yes"?>
<Relationships xmlns="http://schemas.openxmlformats.org/package/2006/relationships"><Relationship Id="rId3" Type="http://schemas.openxmlformats.org/officeDocument/2006/relationships/hyperlink" Target="http://www.whitehouse.gov/omb/budget/fy2009/"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hyperlink" Target="http://www.cbo.gov/ftpdocs/89xx/doc8990/03-19-AnalPresBudget.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hyperlink" Target="http://www.treasurydirect.gov/NP/BPDLogin?application=np"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image" Target="../media/image4.jpeg"/><Relationship Id="rId7" Type="http://schemas.openxmlformats.org/officeDocument/2006/relationships/slide" Target="slide24.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slide" Target="slide12.xml"/><Relationship Id="rId11" Type="http://schemas.openxmlformats.org/officeDocument/2006/relationships/slide" Target="slide42.xml"/><Relationship Id="rId5" Type="http://schemas.openxmlformats.org/officeDocument/2006/relationships/slide" Target="slide4.xml"/><Relationship Id="rId10" Type="http://schemas.openxmlformats.org/officeDocument/2006/relationships/slide" Target="slide36.xml"/><Relationship Id="rId4" Type="http://schemas.openxmlformats.org/officeDocument/2006/relationships/slide" Target="slide3.xml"/><Relationship Id="rId9" Type="http://schemas.openxmlformats.org/officeDocument/2006/relationships/slide" Target="slide30.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7.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2.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3.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4.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wsj.com/"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pic>
        <p:nvPicPr>
          <p:cNvPr id="5" name="Picture 4" descr="C:\Users\jthomas\Documents\Arnold 11e\Supplements\TB\Macro_sm.jpg"/>
          <p:cNvPicPr>
            <a:picLocks noChangeAspect="1" noChangeArrowheads="1"/>
          </p:cNvPicPr>
          <p:nvPr/>
        </p:nvPicPr>
        <p:blipFill>
          <a:blip r:embed="rId4" cstate="print"/>
          <a:srcRect/>
          <a:stretch>
            <a:fillRect/>
          </a:stretch>
        </p:blipFill>
        <p:spPr bwMode="auto">
          <a:xfrm>
            <a:off x="381000" y="4267200"/>
            <a:ext cx="1428750" cy="1790700"/>
          </a:xfrm>
          <a:prstGeom prst="rect">
            <a:avLst/>
          </a:prstGeom>
          <a:noFill/>
        </p:spPr>
      </p:pic>
      <p:sp>
        <p:nvSpPr>
          <p:cNvPr id="8" name="TextBox 7"/>
          <p:cNvSpPr txBox="1"/>
          <p:nvPr/>
        </p:nvSpPr>
        <p:spPr>
          <a:xfrm>
            <a:off x="1752600" y="1905000"/>
            <a:ext cx="5867400" cy="1077218"/>
          </a:xfrm>
          <a:prstGeom prst="rect">
            <a:avLst/>
          </a:prstGeom>
          <a:noFill/>
        </p:spPr>
        <p:txBody>
          <a:bodyPr wrap="square" rtlCol="0">
            <a:spAutoFit/>
          </a:bodyPr>
          <a:lstStyle/>
          <a:p>
            <a:r>
              <a:rPr lang="en-US" sz="3200" dirty="0" smtClean="0">
                <a:solidFill>
                  <a:schemeClr val="accent2">
                    <a:lumMod val="75000"/>
                  </a:schemeClr>
                </a:solidFill>
                <a:latin typeface="Palatino Linotype" pitchFamily="18" charset="0"/>
              </a:rPr>
              <a:t>Chapter 11: Fiscal Policy and the Federal Budget</a:t>
            </a:r>
            <a:endParaRPr lang="en-US" sz="3200" dirty="0">
              <a:solidFill>
                <a:schemeClr val="accent2">
                  <a:lumMod val="75000"/>
                </a:schemeClr>
              </a:solidFill>
              <a:latin typeface="Palatino Linotype" pitchFamily="18" charset="0"/>
            </a:endParaRPr>
          </a:p>
        </p:txBody>
      </p:sp>
    </p:spTree>
    <p:custDataLst>
      <p:tags r:id="rId1"/>
    </p:custDataLst>
  </p:cSld>
  <p:clrMapOvr>
    <a:masterClrMapping/>
  </p:clrMapOvr>
  <p:transition spd="med" advTm="3391">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1676400" y="2209800"/>
            <a:ext cx="5486400" cy="1600200"/>
          </a:xfrm>
          <a:noFill/>
          <a:ln>
            <a:solidFill>
              <a:schemeClr val="accent2"/>
            </a:solidFill>
            <a:miter lim="800000"/>
            <a:headEnd/>
            <a:tailEnd/>
          </a:ln>
        </p:spPr>
        <p:txBody>
          <a:bodyPr/>
          <a:lstStyle/>
          <a:p>
            <a:pPr eaLnBrk="1" hangingPunct="1">
              <a:buFont typeface="Wingdings" pitchFamily="2" charset="2"/>
              <a:buNone/>
            </a:pPr>
            <a:r>
              <a:rPr lang="en-US" smtClean="0"/>
              <a:t>   To learn more about the progressive income tax click the IRS logo below.</a:t>
            </a:r>
          </a:p>
        </p:txBody>
      </p:sp>
      <p:sp>
        <p:nvSpPr>
          <p:cNvPr id="11266" name="Rectangle 2"/>
          <p:cNvSpPr>
            <a:spLocks noGrp="1" noChangeArrowheads="1"/>
          </p:cNvSpPr>
          <p:nvPr>
            <p:ph type="title"/>
          </p:nvPr>
        </p:nvSpPr>
        <p:spPr>
          <a:ln/>
        </p:spPr>
        <p:txBody>
          <a:bodyPr/>
          <a:lstStyle/>
          <a:p>
            <a:pPr eaLnBrk="1" hangingPunct="1"/>
            <a:r>
              <a:rPr lang="en-US" smtClean="0"/>
              <a:t>Progressive Income Tax</a:t>
            </a:r>
          </a:p>
        </p:txBody>
      </p:sp>
      <p:pic>
        <p:nvPicPr>
          <p:cNvPr id="11268" name="Picture 4">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4495800"/>
            <a:ext cx="5791200" cy="1177925"/>
          </a:xfrm>
          <a:prstGeom prst="rect">
            <a:avLst/>
          </a:prstGeom>
          <a:noFill/>
          <a:ln w="31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5"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5" action="ppaction://hlinksldjump"/>
              </a:rPr>
              <a:t>Click to return to “In this Lesson”</a:t>
            </a:r>
            <a:endParaRPr lang="en-US" sz="1050" dirty="0">
              <a:solidFill>
                <a:srgbClr val="C00000"/>
              </a:solidFill>
            </a:endParaRPr>
          </a:p>
        </p:txBody>
      </p:sp>
      <p:sp>
        <p:nvSpPr>
          <p:cNvPr id="8"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ln/>
        </p:spPr>
        <p:txBody>
          <a:bodyPr/>
          <a:lstStyle/>
          <a:p>
            <a:pPr eaLnBrk="1" hangingPunct="1"/>
            <a:r>
              <a:rPr lang="en-US" smtClean="0"/>
              <a:t>WHO PAYS THE INCOME TAX?</a:t>
            </a:r>
            <a:endParaRPr lang="en-US" b="0" smtClean="0"/>
          </a:p>
        </p:txBody>
      </p:sp>
      <p:pic>
        <p:nvPicPr>
          <p:cNvPr id="1229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376488"/>
            <a:ext cx="9158288"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a:hlinkClick r:id="rId4"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7"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p:txBody>
          <a:bodyPr/>
          <a:lstStyle/>
          <a:p>
            <a:pPr eaLnBrk="1" hangingPunct="1">
              <a:buClr>
                <a:srgbClr val="002060"/>
              </a:buClr>
              <a:buFont typeface="Wingdings" pitchFamily="2" charset="2"/>
              <a:buChar char="Ø"/>
            </a:pPr>
            <a:r>
              <a:rPr lang="en-US" b="1" smtClean="0"/>
              <a:t>Budget Deficit - </a:t>
            </a:r>
            <a:r>
              <a:rPr lang="en-US" smtClean="0"/>
              <a:t>Government expenditures greater than tax revenues.</a:t>
            </a:r>
          </a:p>
          <a:p>
            <a:pPr eaLnBrk="1" hangingPunct="1">
              <a:buClr>
                <a:srgbClr val="002060"/>
              </a:buClr>
              <a:buFont typeface="Wingdings" pitchFamily="2" charset="2"/>
              <a:buChar char="Ø"/>
            </a:pPr>
            <a:r>
              <a:rPr lang="en-US" b="1" smtClean="0"/>
              <a:t>Budget Surplus - </a:t>
            </a:r>
            <a:r>
              <a:rPr lang="en-US" smtClean="0"/>
              <a:t>Tax revenues greater than government expenditures.</a:t>
            </a:r>
          </a:p>
          <a:p>
            <a:pPr eaLnBrk="1" hangingPunct="1">
              <a:buClr>
                <a:srgbClr val="002060"/>
              </a:buClr>
              <a:buFont typeface="Wingdings" pitchFamily="2" charset="2"/>
              <a:buChar char="Ø"/>
            </a:pPr>
            <a:r>
              <a:rPr lang="en-US" b="1" smtClean="0"/>
              <a:t>Balanced Budget - </a:t>
            </a:r>
            <a:r>
              <a:rPr lang="en-US" smtClean="0"/>
              <a:t>Government expenditures equal to tax revenues.</a:t>
            </a:r>
          </a:p>
        </p:txBody>
      </p:sp>
      <p:sp>
        <p:nvSpPr>
          <p:cNvPr id="13314" name="Rectangle 2"/>
          <p:cNvSpPr>
            <a:spLocks noGrp="1" noChangeArrowheads="1"/>
          </p:cNvSpPr>
          <p:nvPr>
            <p:ph type="title"/>
          </p:nvPr>
        </p:nvSpPr>
        <p:spPr>
          <a:xfrm>
            <a:off x="457200" y="304800"/>
            <a:ext cx="8229600" cy="1143000"/>
          </a:xfrm>
          <a:ln/>
        </p:spPr>
        <p:txBody>
          <a:bodyPr/>
          <a:lstStyle/>
          <a:p>
            <a:pPr eaLnBrk="1" hangingPunct="1"/>
            <a:r>
              <a:rPr lang="en-US" sz="3600" smtClean="0"/>
              <a:t>Deficits, Surplus, and the Public Debt</a:t>
            </a:r>
          </a:p>
        </p:txBody>
      </p:sp>
      <p:sp>
        <p:nvSpPr>
          <p:cNvPr id="6" name="Rounded Rectangle 5">
            <a:hlinkClick r:id="rId3"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
        <p:nvSpPr>
          <p:cNvPr id="7"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fade">
                                      <p:cBhvr>
                                        <p:cTn id="7" dur="2000"/>
                                        <p:tgtEl>
                                          <p:spTgt spid="532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3251">
                                            <p:txEl>
                                              <p:pRg st="1" end="1"/>
                                            </p:txEl>
                                          </p:spTgt>
                                        </p:tgtEl>
                                        <p:attrNameLst>
                                          <p:attrName>style.visibility</p:attrName>
                                        </p:attrNameLst>
                                      </p:cBhvr>
                                      <p:to>
                                        <p:strVal val="visible"/>
                                      </p:to>
                                    </p:set>
                                    <p:animEffect transition="in" filter="fade">
                                      <p:cBhvr>
                                        <p:cTn id="12" dur="2000"/>
                                        <p:tgtEl>
                                          <p:spTgt spid="532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3251">
                                            <p:txEl>
                                              <p:pRg st="2" end="2"/>
                                            </p:txEl>
                                          </p:spTgt>
                                        </p:tgtEl>
                                        <p:attrNameLst>
                                          <p:attrName>style.visibility</p:attrName>
                                        </p:attrNameLst>
                                      </p:cBhvr>
                                      <p:to>
                                        <p:strVal val="visible"/>
                                      </p:to>
                                    </p:set>
                                    <p:animEffect transition="in" filter="fade">
                                      <p:cBhvr>
                                        <p:cTn id="17" dur="2000"/>
                                        <p:tgtEl>
                                          <p:spTgt spid="532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ln/>
        </p:spPr>
        <p:txBody>
          <a:bodyPr/>
          <a:lstStyle/>
          <a:p>
            <a:pPr eaLnBrk="1" hangingPunct="1"/>
            <a:r>
              <a:rPr lang="en-US" sz="3600" smtClean="0"/>
              <a:t>Projected Budget Deficits</a:t>
            </a:r>
          </a:p>
        </p:txBody>
      </p:sp>
      <p:sp>
        <p:nvSpPr>
          <p:cNvPr id="5" name="Rectangle 4"/>
          <p:cNvSpPr/>
          <p:nvPr/>
        </p:nvSpPr>
        <p:spPr>
          <a:xfrm>
            <a:off x="914400" y="1905000"/>
            <a:ext cx="7543800" cy="523875"/>
          </a:xfrm>
          <a:prstGeom prst="rect">
            <a:avLst/>
          </a:prstGeom>
        </p:spPr>
        <p:txBody>
          <a:bodyPr>
            <a:spAutoFit/>
          </a:bodyPr>
          <a:lstStyle/>
          <a:p>
            <a:pPr>
              <a:defRPr/>
            </a:pPr>
            <a:r>
              <a:rPr lang="en-US" sz="2800" dirty="0">
                <a:solidFill>
                  <a:srgbClr val="002060"/>
                </a:solidFill>
                <a:latin typeface="+mn-lt"/>
              </a:rPr>
              <a:t>In 2009, the budget deficit was $1,414 billion</a:t>
            </a:r>
          </a:p>
        </p:txBody>
      </p:sp>
      <p:pic>
        <p:nvPicPr>
          <p:cNvPr id="1434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438400"/>
            <a:ext cx="8148638"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a:hlinkClick r:id="rId4"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8"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ln/>
        </p:spPr>
        <p:txBody>
          <a:bodyPr/>
          <a:lstStyle/>
          <a:p>
            <a:pPr eaLnBrk="1" hangingPunct="1"/>
            <a:r>
              <a:rPr lang="en-US" sz="3200" smtClean="0"/>
              <a:t>Congressional Budget Office U.S. Budget Revenue Projections</a:t>
            </a:r>
          </a:p>
        </p:txBody>
      </p:sp>
      <p:pic>
        <p:nvPicPr>
          <p:cNvPr id="15363" name="Picture 6" descr="C:\Documents and Settings\p.schneiderman\Local Settings\Temporary Internet Files\Content.IE5\RV2VMJZ4\MCj03787430000[1].wmf">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4114800"/>
            <a:ext cx="1831975"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7"/>
          <p:cNvSpPr txBox="1">
            <a:spLocks noChangeArrowheads="1"/>
          </p:cNvSpPr>
          <p:nvPr/>
        </p:nvSpPr>
        <p:spPr bwMode="auto">
          <a:xfrm>
            <a:off x="3505200" y="2590800"/>
            <a:ext cx="1447800" cy="9239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002060"/>
                </a:solidFill>
              </a:rPr>
              <a:t>Click Below  fort CBO Projections</a:t>
            </a:r>
          </a:p>
        </p:txBody>
      </p:sp>
      <p:sp>
        <p:nvSpPr>
          <p:cNvPr id="7" name="Rounded Rectangle 6">
            <a:hlinkClick r:id="rId5"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5" action="ppaction://hlinksldjump"/>
              </a:rPr>
              <a:t>Click to return to “In this Lesson”</a:t>
            </a:r>
            <a:endParaRPr lang="en-US" sz="1050" dirty="0">
              <a:solidFill>
                <a:srgbClr val="C00000"/>
              </a:solidFill>
            </a:endParaRPr>
          </a:p>
        </p:txBody>
      </p:sp>
      <p:sp>
        <p:nvSpPr>
          <p:cNvPr id="8"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2743200" y="1981200"/>
            <a:ext cx="3886200" cy="1524000"/>
          </a:xfrm>
          <a:noFill/>
          <a:ln w="3175">
            <a:solidFill>
              <a:schemeClr val="accent2"/>
            </a:solidFill>
            <a:miter lim="800000"/>
            <a:headEnd/>
            <a:tailEnd/>
          </a:ln>
        </p:spPr>
        <p:txBody>
          <a:bodyPr/>
          <a:lstStyle/>
          <a:p>
            <a:pPr eaLnBrk="1" hangingPunct="1">
              <a:lnSpc>
                <a:spcPct val="90000"/>
              </a:lnSpc>
              <a:buFont typeface="Wingdings" pitchFamily="2" charset="2"/>
              <a:buNone/>
            </a:pPr>
            <a:r>
              <a:rPr lang="en-US" sz="2400" smtClean="0"/>
              <a:t>   To view the Budget of the U.S. Government for 2009, click the banner below.</a:t>
            </a:r>
          </a:p>
        </p:txBody>
      </p:sp>
      <p:sp>
        <p:nvSpPr>
          <p:cNvPr id="16386" name="Rectangle 2"/>
          <p:cNvSpPr>
            <a:spLocks noGrp="1" noChangeArrowheads="1"/>
          </p:cNvSpPr>
          <p:nvPr>
            <p:ph type="title"/>
          </p:nvPr>
        </p:nvSpPr>
        <p:spPr>
          <a:ln/>
        </p:spPr>
        <p:txBody>
          <a:bodyPr/>
          <a:lstStyle/>
          <a:p>
            <a:pPr eaLnBrk="1" hangingPunct="1"/>
            <a:r>
              <a:rPr lang="en-US" sz="2400" smtClean="0"/>
              <a:t>Budget of the United States Government</a:t>
            </a:r>
            <a:br>
              <a:rPr lang="en-US" sz="2400" smtClean="0"/>
            </a:br>
            <a:r>
              <a:rPr lang="en-US" sz="2400" i="1" smtClean="0"/>
              <a:t>Fiscal Year 2008</a:t>
            </a:r>
            <a:endParaRPr lang="en-US" sz="2400" smtClean="0"/>
          </a:p>
        </p:txBody>
      </p:sp>
      <p:pic>
        <p:nvPicPr>
          <p:cNvPr id="16388" name="Picture 5" descr="Office of Management and Budget">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4114800"/>
            <a:ext cx="6686550" cy="914400"/>
          </a:xfrm>
          <a:prstGeom prst="rect">
            <a:avLst/>
          </a:prstGeom>
          <a:noFill/>
          <a:ln w="31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5"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5" action="ppaction://hlinksldjump"/>
              </a:rPr>
              <a:t>Click to return to “In this Lesson”</a:t>
            </a:r>
            <a:endParaRPr lang="en-US" sz="1050" dirty="0">
              <a:solidFill>
                <a:srgbClr val="C00000"/>
              </a:solidFill>
            </a:endParaRPr>
          </a:p>
        </p:txBody>
      </p:sp>
      <p:sp>
        <p:nvSpPr>
          <p:cNvPr id="8"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ln/>
        </p:spPr>
        <p:txBody>
          <a:bodyPr/>
          <a:lstStyle/>
          <a:p>
            <a:pPr eaLnBrk="1" hangingPunct="1"/>
            <a:r>
              <a:rPr lang="en-US" smtClean="0"/>
              <a:t>CBO Budget </a:t>
            </a:r>
          </a:p>
        </p:txBody>
      </p:sp>
      <p:sp>
        <p:nvSpPr>
          <p:cNvPr id="17411" name="Rectangle 11"/>
          <p:cNvSpPr>
            <a:spLocks noChangeArrowheads="1"/>
          </p:cNvSpPr>
          <p:nvPr/>
        </p:nvSpPr>
        <p:spPr bwMode="auto">
          <a:xfrm>
            <a:off x="2743200" y="1752600"/>
            <a:ext cx="3886200" cy="1676400"/>
          </a:xfrm>
          <a:prstGeom prst="rect">
            <a:avLst/>
          </a:prstGeom>
          <a:noFill/>
          <a:ln w="31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342900" indent="-342900">
              <a:lnSpc>
                <a:spcPct val="90000"/>
              </a:lnSpc>
              <a:spcBef>
                <a:spcPct val="20000"/>
              </a:spcBef>
              <a:buFont typeface="Wingdings" pitchFamily="2" charset="2"/>
              <a:buNone/>
            </a:pPr>
            <a:r>
              <a:rPr lang="en-US" sz="2400">
                <a:solidFill>
                  <a:srgbClr val="002060"/>
                </a:solidFill>
                <a:latin typeface="Palatino Linotype" pitchFamily="18" charset="0"/>
              </a:rPr>
              <a:t>    To view the CBO’s Analysis of the Budget of the U.S. Government for 2009, click the link below.</a:t>
            </a:r>
          </a:p>
        </p:txBody>
      </p:sp>
      <p:pic>
        <p:nvPicPr>
          <p:cNvPr id="17412" name="Picture 1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3581400"/>
            <a:ext cx="1914525"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a:hlinkClick r:id="rId5"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5" action="ppaction://hlinksldjump"/>
              </a:rPr>
              <a:t>Click to return to “In this Lesson”</a:t>
            </a:r>
            <a:endParaRPr lang="en-US" sz="1050" dirty="0">
              <a:solidFill>
                <a:srgbClr val="C00000"/>
              </a:solidFill>
            </a:endParaRPr>
          </a:p>
        </p:txBody>
      </p:sp>
      <p:sp>
        <p:nvSpPr>
          <p:cNvPr id="8"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idx="1"/>
          </p:nvPr>
        </p:nvSpPr>
        <p:spPr/>
        <p:txBody>
          <a:bodyPr/>
          <a:lstStyle/>
          <a:p>
            <a:pPr eaLnBrk="1" hangingPunct="1">
              <a:buClr>
                <a:srgbClr val="002060"/>
              </a:buClr>
              <a:buFont typeface="Wingdings" pitchFamily="2" charset="2"/>
              <a:buChar char="Ø"/>
            </a:pPr>
            <a:r>
              <a:rPr lang="en-US" b="1" smtClean="0"/>
              <a:t>Structural Deficit - </a:t>
            </a:r>
            <a:r>
              <a:rPr lang="en-US" smtClean="0"/>
              <a:t>The part of the budget deficit that would exist even if the economy were operating at full employment. </a:t>
            </a:r>
          </a:p>
          <a:p>
            <a:pPr eaLnBrk="1" hangingPunct="1">
              <a:buClr>
                <a:srgbClr val="002060"/>
              </a:buClr>
              <a:buFont typeface="Wingdings" pitchFamily="2" charset="2"/>
              <a:buChar char="Ø"/>
            </a:pPr>
            <a:r>
              <a:rPr lang="en-US" b="1" smtClean="0"/>
              <a:t>Cyclical Deficit - </a:t>
            </a:r>
            <a:r>
              <a:rPr lang="en-US" smtClean="0"/>
              <a:t>The part of the budget deficit that is a result of a downturn in economic activity.</a:t>
            </a:r>
          </a:p>
        </p:txBody>
      </p:sp>
      <p:sp>
        <p:nvSpPr>
          <p:cNvPr id="18434" name="Rectangle 2"/>
          <p:cNvSpPr>
            <a:spLocks noGrp="1" noChangeArrowheads="1"/>
          </p:cNvSpPr>
          <p:nvPr>
            <p:ph type="title"/>
          </p:nvPr>
        </p:nvSpPr>
        <p:spPr>
          <a:ln/>
        </p:spPr>
        <p:txBody>
          <a:bodyPr/>
          <a:lstStyle/>
          <a:p>
            <a:pPr eaLnBrk="1" hangingPunct="1"/>
            <a:r>
              <a:rPr lang="en-US" sz="3600" smtClean="0"/>
              <a:t>Structural and Cyclical Deficits</a:t>
            </a:r>
          </a:p>
        </p:txBody>
      </p:sp>
      <p:pic>
        <p:nvPicPr>
          <p:cNvPr id="63492" name="Picture 4" descr="38014_f06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3733800"/>
            <a:ext cx="1898650" cy="1422400"/>
          </a:xfrm>
          <a:prstGeom prst="rect">
            <a:avLst/>
          </a:prstGeom>
          <a:noFill/>
          <a:ln w="31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4"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8"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fade">
                                      <p:cBhvr>
                                        <p:cTn id="7" dur="2000"/>
                                        <p:tgtEl>
                                          <p:spTgt spid="634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3491">
                                            <p:txEl>
                                              <p:pRg st="1" end="1"/>
                                            </p:txEl>
                                          </p:spTgt>
                                        </p:tgtEl>
                                        <p:attrNameLst>
                                          <p:attrName>style.visibility</p:attrName>
                                        </p:attrNameLst>
                                      </p:cBhvr>
                                      <p:to>
                                        <p:strVal val="visible"/>
                                      </p:to>
                                    </p:set>
                                    <p:animEffect transition="in" filter="fade">
                                      <p:cBhvr>
                                        <p:cTn id="12" dur="2000"/>
                                        <p:tgtEl>
                                          <p:spTgt spid="63491">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3492"/>
                                        </p:tgtEl>
                                        <p:attrNameLst>
                                          <p:attrName>style.visibility</p:attrName>
                                        </p:attrNameLst>
                                      </p:cBhvr>
                                      <p:to>
                                        <p:strVal val="visible"/>
                                      </p:to>
                                    </p:set>
                                    <p:animEffect transition="in" filter="fade">
                                      <p:cBhvr>
                                        <p:cTn id="15" dur="2000"/>
                                        <p:tgtEl>
                                          <p:spTgt spid="63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idx="1"/>
          </p:nvPr>
        </p:nvSpPr>
        <p:spPr>
          <a:xfrm>
            <a:off x="152400" y="1600200"/>
            <a:ext cx="8610600" cy="1371600"/>
          </a:xfrm>
        </p:spPr>
        <p:txBody>
          <a:bodyPr/>
          <a:lstStyle/>
          <a:p>
            <a:pPr eaLnBrk="1" hangingPunct="1">
              <a:buFont typeface="Wingdings" pitchFamily="2" charset="2"/>
              <a:buNone/>
            </a:pPr>
            <a:r>
              <a:rPr lang="en-US" sz="3600" smtClean="0">
                <a:solidFill>
                  <a:srgbClr val="993300"/>
                </a:solidFill>
              </a:rPr>
              <a:t>   </a:t>
            </a:r>
            <a:r>
              <a:rPr lang="en-US" sz="2400" smtClean="0"/>
              <a:t>The total amount the federal government owes its creditors. Click the Bureau of Public Debt to learn how much the U.S. Government owes.</a:t>
            </a:r>
          </a:p>
        </p:txBody>
      </p:sp>
      <p:sp>
        <p:nvSpPr>
          <p:cNvPr id="19458" name="Rectangle 2"/>
          <p:cNvSpPr>
            <a:spLocks noGrp="1" noChangeArrowheads="1"/>
          </p:cNvSpPr>
          <p:nvPr>
            <p:ph type="title"/>
          </p:nvPr>
        </p:nvSpPr>
        <p:spPr>
          <a:ln/>
        </p:spPr>
        <p:txBody>
          <a:bodyPr/>
          <a:lstStyle/>
          <a:p>
            <a:pPr eaLnBrk="1" hangingPunct="1"/>
            <a:r>
              <a:rPr lang="en-US" smtClean="0"/>
              <a:t>Public Debt</a:t>
            </a:r>
          </a:p>
        </p:txBody>
      </p:sp>
      <p:sp>
        <p:nvSpPr>
          <p:cNvPr id="65542" name="Rectangle 6"/>
          <p:cNvSpPr>
            <a:spLocks noChangeArrowheads="1"/>
          </p:cNvSpPr>
          <p:nvPr/>
        </p:nvSpPr>
        <p:spPr bwMode="auto">
          <a:xfrm>
            <a:off x="533400" y="4191000"/>
            <a:ext cx="822960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0631" anchor="ctr">
            <a:spAutoFit/>
          </a:bodyPr>
          <a:lstStyle/>
          <a:p>
            <a:r>
              <a:rPr lang="en-US" sz="2400">
                <a:solidFill>
                  <a:srgbClr val="002060"/>
                </a:solidFill>
                <a:latin typeface="Palatino Linotype" pitchFamily="18" charset="0"/>
              </a:rPr>
              <a:t>The Bureau of the Public Debt borrows the money needed to operate the Federal Government. It administers the public debt by issuing and servicing U.S. Treasury marketable, savings and special securities.</a:t>
            </a:r>
            <a:r>
              <a:rPr lang="en-US" sz="2400">
                <a:solidFill>
                  <a:srgbClr val="002060"/>
                </a:solidFill>
              </a:rPr>
              <a:t> </a:t>
            </a:r>
          </a:p>
        </p:txBody>
      </p:sp>
      <p:pic>
        <p:nvPicPr>
          <p:cNvPr id="65544" name="Picture 8" descr="Bureau of the Public Debt Logo">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0800" y="3124200"/>
            <a:ext cx="2752725" cy="981075"/>
          </a:xfrm>
          <a:prstGeom prst="rect">
            <a:avLst/>
          </a:prstGeom>
          <a:noFill/>
          <a:ln w="31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8" name="Rounded Rectangle 7">
            <a:hlinkClick r:id="rId5"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5" action="ppaction://hlinksldjump"/>
              </a:rPr>
              <a:t>Click to return to “In this Lesson”</a:t>
            </a:r>
            <a:endParaRPr lang="en-US" sz="1050" dirty="0">
              <a:solidFill>
                <a:srgbClr val="C00000"/>
              </a:solidFill>
            </a:endParaRPr>
          </a:p>
        </p:txBody>
      </p:sp>
      <p:sp>
        <p:nvSpPr>
          <p:cNvPr id="9"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fade">
                                      <p:cBhvr>
                                        <p:cTn id="7" dur="2000"/>
                                        <p:tgtEl>
                                          <p:spTgt spid="6553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5544"/>
                                        </p:tgtEl>
                                        <p:attrNameLst>
                                          <p:attrName>style.visibility</p:attrName>
                                        </p:attrNameLst>
                                      </p:cBhvr>
                                      <p:to>
                                        <p:strVal val="visible"/>
                                      </p:to>
                                    </p:set>
                                    <p:animEffect transition="in" filter="fade">
                                      <p:cBhvr>
                                        <p:cTn id="10" dur="2000"/>
                                        <p:tgtEl>
                                          <p:spTgt spid="6554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65542">
                                            <p:txEl>
                                              <p:pRg st="0" end="0"/>
                                            </p:txEl>
                                          </p:spTgt>
                                        </p:tgtEl>
                                        <p:attrNameLst>
                                          <p:attrName>style.visibility</p:attrName>
                                        </p:attrNameLst>
                                      </p:cBhvr>
                                      <p:to>
                                        <p:strVal val="visible"/>
                                      </p:to>
                                    </p:set>
                                    <p:animEffect transition="in" filter="fade">
                                      <p:cBhvr>
                                        <p:cTn id="15" dur="2000"/>
                                        <p:tgtEl>
                                          <p:spTgt spid="655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ln/>
        </p:spPr>
        <p:txBody>
          <a:bodyPr/>
          <a:lstStyle/>
          <a:p>
            <a:pPr eaLnBrk="1" hangingPunct="1"/>
            <a:r>
              <a:rPr lang="en-US" smtClean="0"/>
              <a:t>Value Added Tax</a:t>
            </a:r>
          </a:p>
        </p:txBody>
      </p:sp>
      <p:sp>
        <p:nvSpPr>
          <p:cNvPr id="67587" name="Rectangle 3"/>
          <p:cNvSpPr>
            <a:spLocks noGrp="1" noChangeArrowheads="1"/>
          </p:cNvSpPr>
          <p:nvPr>
            <p:ph type="body" sz="half" idx="1"/>
          </p:nvPr>
        </p:nvSpPr>
        <p:spPr>
          <a:xfrm>
            <a:off x="457200" y="1600200"/>
            <a:ext cx="8229600" cy="4525963"/>
          </a:xfrm>
        </p:spPr>
        <p:txBody>
          <a:bodyPr/>
          <a:lstStyle/>
          <a:p>
            <a:pPr>
              <a:buFont typeface="Wingdings" pitchFamily="2" charset="2"/>
              <a:buChar char="Ø"/>
            </a:pPr>
            <a:r>
              <a:rPr lang="en-US" sz="2400" smtClean="0"/>
              <a:t>THE VALUE-ADDED PART: Value added is the difference between what a producer sells a (final) good for and what it pays for an (intermediate) good.</a:t>
            </a:r>
          </a:p>
          <a:p>
            <a:pPr>
              <a:buFont typeface="Wingdings" pitchFamily="2" charset="2"/>
              <a:buChar char="Ø"/>
            </a:pPr>
            <a:r>
              <a:rPr lang="en-US" sz="2400" smtClean="0"/>
              <a:t>THE TAX PART: VAT is a tax applied to the value added at each stage of production.</a:t>
            </a:r>
          </a:p>
          <a:p>
            <a:pPr>
              <a:buFont typeface="Wingdings" pitchFamily="2" charset="2"/>
              <a:buChar char="Ø"/>
            </a:pPr>
            <a:r>
              <a:rPr lang="en-US" sz="2400" smtClean="0"/>
              <a:t>VAT (1) generates tax revenue and (2) raises prices.</a:t>
            </a:r>
          </a:p>
          <a:p>
            <a:pPr>
              <a:buFont typeface="Wingdings" pitchFamily="2" charset="2"/>
              <a:buChar char="Ø"/>
            </a:pPr>
            <a:r>
              <a:rPr lang="en-US" sz="2400" smtClean="0"/>
              <a:t>The VAT is nothing more than a less visible sales tax.</a:t>
            </a:r>
          </a:p>
          <a:p>
            <a:pPr eaLnBrk="1" hangingPunct="1">
              <a:buFont typeface="Wingdings" pitchFamily="2" charset="2"/>
              <a:buNone/>
            </a:pPr>
            <a:endParaRPr lang="en-US" sz="2400" smtClean="0"/>
          </a:p>
        </p:txBody>
      </p:sp>
      <p:sp>
        <p:nvSpPr>
          <p:cNvPr id="6" name="Rounded Rectangle 5">
            <a:hlinkClick r:id="rId3"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
        <p:nvSpPr>
          <p:cNvPr id="7"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fade">
                                      <p:cBhvr>
                                        <p:cTn id="7" dur="2000"/>
                                        <p:tgtEl>
                                          <p:spTgt spid="675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7587">
                                            <p:txEl>
                                              <p:pRg st="1" end="1"/>
                                            </p:txEl>
                                          </p:spTgt>
                                        </p:tgtEl>
                                        <p:attrNameLst>
                                          <p:attrName>style.visibility</p:attrName>
                                        </p:attrNameLst>
                                      </p:cBhvr>
                                      <p:to>
                                        <p:strVal val="visible"/>
                                      </p:to>
                                    </p:set>
                                    <p:animEffect transition="in" filter="fade">
                                      <p:cBhvr>
                                        <p:cTn id="12" dur="2000"/>
                                        <p:tgtEl>
                                          <p:spTgt spid="675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7587">
                                            <p:txEl>
                                              <p:pRg st="2" end="2"/>
                                            </p:txEl>
                                          </p:spTgt>
                                        </p:tgtEl>
                                        <p:attrNameLst>
                                          <p:attrName>style.visibility</p:attrName>
                                        </p:attrNameLst>
                                      </p:cBhvr>
                                      <p:to>
                                        <p:strVal val="visible"/>
                                      </p:to>
                                    </p:set>
                                    <p:animEffect transition="in" filter="fade">
                                      <p:cBhvr>
                                        <p:cTn id="17" dur="2000"/>
                                        <p:tgtEl>
                                          <p:spTgt spid="675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7587">
                                            <p:txEl>
                                              <p:pRg st="3" end="3"/>
                                            </p:txEl>
                                          </p:spTgt>
                                        </p:tgtEl>
                                        <p:attrNameLst>
                                          <p:attrName>style.visibility</p:attrName>
                                        </p:attrNameLst>
                                      </p:cBhvr>
                                      <p:to>
                                        <p:strVal val="visible"/>
                                      </p:to>
                                    </p:set>
                                    <p:animEffect transition="in" filter="fade">
                                      <p:cBhvr>
                                        <p:cTn id="22" dur="2000"/>
                                        <p:tgtEl>
                                          <p:spTgt spid="675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524000" y="228600"/>
            <a:ext cx="5791200" cy="777875"/>
          </a:xfrm>
          <a:prstGeom prst="rect">
            <a:avLst/>
          </a:prstGeom>
          <a:noFill/>
          <a:ln w="76200" cmpd="tri">
            <a:solidFill>
              <a:schemeClr val="hlink"/>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000" b="1">
                <a:solidFill>
                  <a:srgbClr val="0066CC"/>
                </a:solidFill>
                <a:latin typeface="Palatino Linotype" pitchFamily="18" charset="0"/>
              </a:rPr>
              <a:t>In This Lecture…..</a:t>
            </a:r>
          </a:p>
        </p:txBody>
      </p:sp>
      <p:pic>
        <p:nvPicPr>
          <p:cNvPr id="3075" name="Picture 3" descr="38014_p01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8100" y="2286000"/>
            <a:ext cx="24511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ChangeArrowheads="1"/>
          </p:cNvSpPr>
          <p:nvPr/>
        </p:nvSpPr>
        <p:spPr bwMode="auto">
          <a:xfrm>
            <a:off x="304800" y="1687513"/>
            <a:ext cx="5943600" cy="4108450"/>
          </a:xfrm>
          <a:prstGeom prst="rect">
            <a:avLst/>
          </a:prstGeom>
          <a:noFill/>
          <a:ln w="9525">
            <a:noFill/>
            <a:miter lim="800000"/>
            <a:headEnd/>
            <a:tailEnd/>
          </a:ln>
        </p:spPr>
        <p:txBody>
          <a:bodyPr anchor="ctr">
            <a:spAutoFit/>
          </a:bodyPr>
          <a:lstStyle/>
          <a:p>
            <a:pPr marL="514350" indent="-514350">
              <a:buFont typeface="Wingdings" pitchFamily="2" charset="2"/>
              <a:buChar char="Ø"/>
            </a:pPr>
            <a:r>
              <a:rPr lang="en-US" sz="2400" b="1" dirty="0">
                <a:solidFill>
                  <a:srgbClr val="002060"/>
                </a:solidFill>
                <a:latin typeface="Palatino Linotype" pitchFamily="18" charset="0"/>
                <a:hlinkClick r:id="rId4" action="ppaction://hlinksldjump"/>
              </a:rPr>
              <a:t>Government Spending</a:t>
            </a:r>
            <a:endParaRPr lang="en-US" sz="2400" b="1" dirty="0">
              <a:solidFill>
                <a:srgbClr val="002060"/>
              </a:solidFill>
              <a:latin typeface="Palatino Linotype" pitchFamily="18" charset="0"/>
            </a:endParaRPr>
          </a:p>
          <a:p>
            <a:pPr marL="514350" indent="-514350">
              <a:buFont typeface="Wingdings" pitchFamily="2" charset="2"/>
              <a:buChar char="Ø"/>
            </a:pPr>
            <a:r>
              <a:rPr lang="en-US" sz="2400" b="1" dirty="0">
                <a:solidFill>
                  <a:srgbClr val="002060"/>
                </a:solidFill>
                <a:latin typeface="Palatino Linotype" pitchFamily="18" charset="0"/>
                <a:hlinkClick r:id="rId5" action="ppaction://hlinksldjump"/>
              </a:rPr>
              <a:t>Taxes</a:t>
            </a:r>
            <a:endParaRPr lang="en-US" sz="2400" b="1" dirty="0">
              <a:solidFill>
                <a:srgbClr val="002060"/>
              </a:solidFill>
              <a:latin typeface="Palatino Linotype" pitchFamily="18" charset="0"/>
            </a:endParaRPr>
          </a:p>
          <a:p>
            <a:pPr marL="514350" indent="-514350">
              <a:buFont typeface="Wingdings" pitchFamily="2" charset="2"/>
              <a:buChar char="Ø"/>
            </a:pPr>
            <a:r>
              <a:rPr lang="en-US" sz="2400" b="1" dirty="0">
                <a:solidFill>
                  <a:srgbClr val="002060"/>
                </a:solidFill>
                <a:latin typeface="Palatino Linotype" pitchFamily="18" charset="0"/>
                <a:hlinkClick r:id="rId6" action="ppaction://hlinksldjump"/>
              </a:rPr>
              <a:t>Deficits, Surpluses, and the Public Debt</a:t>
            </a:r>
            <a:endParaRPr lang="en-US" sz="2400" b="1" dirty="0">
              <a:solidFill>
                <a:srgbClr val="002060"/>
              </a:solidFill>
              <a:latin typeface="Palatino Linotype" pitchFamily="18" charset="0"/>
            </a:endParaRPr>
          </a:p>
          <a:p>
            <a:pPr marL="514350" indent="-514350">
              <a:buFont typeface="Wingdings" pitchFamily="2" charset="2"/>
              <a:buChar char="Ø"/>
            </a:pPr>
            <a:r>
              <a:rPr lang="en-US" sz="2400" b="1" dirty="0">
                <a:solidFill>
                  <a:srgbClr val="002060"/>
                </a:solidFill>
                <a:latin typeface="Palatino Linotype" pitchFamily="18" charset="0"/>
                <a:hlinkClick r:id="rId7" action="ppaction://hlinksldjump"/>
              </a:rPr>
              <a:t>Fiscal Policy: General Remarks</a:t>
            </a:r>
            <a:endParaRPr lang="en-US" sz="2400" b="1" dirty="0">
              <a:solidFill>
                <a:srgbClr val="002060"/>
              </a:solidFill>
              <a:latin typeface="Palatino Linotype" pitchFamily="18" charset="0"/>
            </a:endParaRPr>
          </a:p>
          <a:p>
            <a:pPr marL="514350" indent="-514350">
              <a:buFont typeface="Wingdings" pitchFamily="2" charset="2"/>
              <a:buChar char="Ø"/>
            </a:pPr>
            <a:r>
              <a:rPr lang="en-US" sz="2400" b="1" dirty="0">
                <a:solidFill>
                  <a:srgbClr val="002060"/>
                </a:solidFill>
                <a:latin typeface="Palatino Linotype" pitchFamily="18" charset="0"/>
                <a:hlinkClick r:id="rId8" action="ppaction://hlinksldjump"/>
              </a:rPr>
              <a:t>Demand-Side Fiscal Policy: A Keynesian Perspective</a:t>
            </a:r>
            <a:endParaRPr lang="en-US" sz="2400" b="1" dirty="0">
              <a:solidFill>
                <a:srgbClr val="002060"/>
              </a:solidFill>
              <a:latin typeface="Palatino Linotype" pitchFamily="18" charset="0"/>
            </a:endParaRPr>
          </a:p>
          <a:p>
            <a:pPr marL="514350" indent="-514350">
              <a:buFont typeface="Wingdings" pitchFamily="2" charset="2"/>
              <a:buChar char="Ø"/>
            </a:pPr>
            <a:r>
              <a:rPr lang="en-US" sz="2400" b="1" dirty="0">
                <a:solidFill>
                  <a:srgbClr val="002060"/>
                </a:solidFill>
                <a:latin typeface="Palatino Linotype" pitchFamily="18" charset="0"/>
                <a:hlinkClick r:id="rId9" action="ppaction://hlinksldjump"/>
              </a:rPr>
              <a:t>Crowding Out</a:t>
            </a:r>
            <a:endParaRPr lang="en-US" sz="2400" b="1" dirty="0">
              <a:solidFill>
                <a:srgbClr val="002060"/>
              </a:solidFill>
              <a:latin typeface="Palatino Linotype" pitchFamily="18" charset="0"/>
            </a:endParaRPr>
          </a:p>
          <a:p>
            <a:pPr marL="514350" indent="-514350">
              <a:buFont typeface="Wingdings" pitchFamily="2" charset="2"/>
              <a:buChar char="Ø"/>
            </a:pPr>
            <a:r>
              <a:rPr lang="en-US" sz="2400" b="1" dirty="0">
                <a:solidFill>
                  <a:srgbClr val="002060"/>
                </a:solidFill>
                <a:latin typeface="Palatino Linotype" pitchFamily="18" charset="0"/>
                <a:hlinkClick r:id="rId10" action="ppaction://hlinksldjump"/>
              </a:rPr>
              <a:t>Why Demand Side Fiscal Policy May be Ineffective </a:t>
            </a:r>
            <a:r>
              <a:rPr lang="en-US" sz="2400" dirty="0">
                <a:solidFill>
                  <a:srgbClr val="002060"/>
                </a:solidFill>
                <a:latin typeface="Palatino Linotype" pitchFamily="18" charset="0"/>
              </a:rPr>
              <a:t> </a:t>
            </a:r>
            <a:endParaRPr lang="en-US" sz="2400" b="1" dirty="0">
              <a:solidFill>
                <a:srgbClr val="002060"/>
              </a:solidFill>
              <a:latin typeface="Palatino Linotype" pitchFamily="18" charset="0"/>
            </a:endParaRPr>
          </a:p>
          <a:p>
            <a:pPr marL="514350" indent="-514350">
              <a:buFont typeface="Wingdings" pitchFamily="2" charset="2"/>
              <a:buChar char="Ø"/>
            </a:pPr>
            <a:r>
              <a:rPr lang="en-US" sz="2400" b="1" dirty="0">
                <a:solidFill>
                  <a:srgbClr val="002060"/>
                </a:solidFill>
                <a:latin typeface="Palatino Linotype" pitchFamily="18" charset="0"/>
              </a:rPr>
              <a:t>   </a:t>
            </a:r>
            <a:r>
              <a:rPr lang="en-US" sz="2400" b="1" dirty="0">
                <a:solidFill>
                  <a:srgbClr val="002060"/>
                </a:solidFill>
                <a:latin typeface="Palatino Linotype" pitchFamily="18" charset="0"/>
                <a:hlinkClick r:id="rId11" action="ppaction://hlinksldjump"/>
              </a:rPr>
              <a:t>Supply Side Fiscal Policy</a:t>
            </a:r>
            <a:endParaRPr lang="en-US" sz="2400" b="1" dirty="0">
              <a:solidFill>
                <a:srgbClr val="002060"/>
              </a:solidFill>
              <a:latin typeface="Palatino Linotype" pitchFamily="18" charset="0"/>
            </a:endParaRPr>
          </a:p>
        </p:txBody>
      </p:sp>
      <p:sp>
        <p:nvSpPr>
          <p:cNvPr id="3077" name="TextBox 4"/>
          <p:cNvSpPr txBox="1">
            <a:spLocks noChangeArrowheads="1"/>
          </p:cNvSpPr>
          <p:nvPr/>
        </p:nvSpPr>
        <p:spPr bwMode="auto">
          <a:xfrm>
            <a:off x="5257800" y="1447800"/>
            <a:ext cx="2805113" cy="466725"/>
          </a:xfrm>
          <a:prstGeom prst="rect">
            <a:avLst/>
          </a:prstGeom>
          <a:solidFill>
            <a:srgbClr val="FFCC66"/>
          </a:solidFill>
          <a:ln w="9525">
            <a:solidFill>
              <a:schemeClr val="accent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solidFill>
                  <a:srgbClr val="C00000"/>
                </a:solidFill>
              </a:rPr>
              <a:t>To select a topic, click on its link above</a:t>
            </a:r>
          </a:p>
        </p:txBody>
      </p:sp>
      <p:sp>
        <p:nvSpPr>
          <p:cNvPr id="7"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ln/>
        </p:spPr>
        <p:txBody>
          <a:bodyPr/>
          <a:lstStyle/>
          <a:p>
            <a:pPr eaLnBrk="1" hangingPunct="1"/>
            <a:r>
              <a:rPr lang="en-US" smtClean="0"/>
              <a:t>Self-Test</a:t>
            </a:r>
          </a:p>
        </p:txBody>
      </p:sp>
      <p:sp>
        <p:nvSpPr>
          <p:cNvPr id="67587" name="Rectangle 3"/>
          <p:cNvSpPr>
            <a:spLocks noGrp="1" noChangeArrowheads="1"/>
          </p:cNvSpPr>
          <p:nvPr>
            <p:ph type="body" sz="half" idx="1"/>
          </p:nvPr>
        </p:nvSpPr>
        <p:spPr>
          <a:xfrm>
            <a:off x="457200" y="1600200"/>
            <a:ext cx="8229600" cy="4525963"/>
          </a:xfrm>
        </p:spPr>
        <p:txBody>
          <a:bodyPr/>
          <a:lstStyle/>
          <a:p>
            <a:pPr marL="514350" indent="-514350" eaLnBrk="1" hangingPunct="1">
              <a:buFont typeface="Wingdings" pitchFamily="2" charset="2"/>
              <a:buAutoNum type="arabicPeriod"/>
              <a:defRPr/>
            </a:pPr>
            <a:r>
              <a:rPr lang="en-US" sz="2800" b="1" dirty="0" smtClean="0"/>
              <a:t>Explain the differences among progressive, proportional, and regressive income tax structures.</a:t>
            </a:r>
          </a:p>
          <a:p>
            <a:pPr eaLnBrk="1" hangingPunct="1">
              <a:buFont typeface="Wingdings" pitchFamily="2" charset="2"/>
              <a:buNone/>
              <a:defRPr/>
            </a:pPr>
            <a:r>
              <a:rPr lang="en-US" sz="2000" dirty="0" smtClean="0"/>
              <a:t>	With a proportional income tax, the tax rate is constant as a taxpayer’s income rises. With a progressive income tax, the tax rate rises as income rises (up to some point). With a regressive income tax, the tax rate falls as income rises.</a:t>
            </a:r>
          </a:p>
          <a:p>
            <a:pPr eaLnBrk="1" hangingPunct="1">
              <a:buFont typeface="Wingdings" pitchFamily="2" charset="2"/>
              <a:buNone/>
              <a:defRPr/>
            </a:pPr>
            <a:endParaRPr lang="en-US" sz="2800" dirty="0" smtClean="0"/>
          </a:p>
          <a:p>
            <a:pPr marL="514350" indent="-514350" eaLnBrk="1" hangingPunct="1">
              <a:buFont typeface="Wingdings" pitchFamily="2" charset="2"/>
              <a:buAutoNum type="arabicPeriod"/>
              <a:defRPr/>
            </a:pPr>
            <a:endParaRPr lang="en-US" sz="2800" dirty="0" smtClean="0"/>
          </a:p>
          <a:p>
            <a:pPr marL="0" indent="0" eaLnBrk="1" hangingPunct="1">
              <a:buFont typeface="Wingdings" pitchFamily="2" charset="2"/>
              <a:buNone/>
              <a:defRPr/>
            </a:pPr>
            <a:endParaRPr lang="en-US" sz="2800" dirty="0" smtClean="0"/>
          </a:p>
        </p:txBody>
      </p:sp>
      <p:sp>
        <p:nvSpPr>
          <p:cNvPr id="6" name="Rounded Rectangle 5">
            <a:hlinkClick r:id="rId3"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
        <p:nvSpPr>
          <p:cNvPr id="7"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fade">
                                      <p:cBhvr>
                                        <p:cTn id="7" dur="2000"/>
                                        <p:tgtEl>
                                          <p:spTgt spid="675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7587">
                                            <p:txEl>
                                              <p:pRg st="1" end="1"/>
                                            </p:txEl>
                                          </p:spTgt>
                                        </p:tgtEl>
                                        <p:attrNameLst>
                                          <p:attrName>style.visibility</p:attrName>
                                        </p:attrNameLst>
                                      </p:cBhvr>
                                      <p:to>
                                        <p:strVal val="visible"/>
                                      </p:to>
                                    </p:set>
                                    <p:animEffect transition="in" filter="fade">
                                      <p:cBhvr>
                                        <p:cTn id="12" dur="2000"/>
                                        <p:tgtEl>
                                          <p:spTgt spid="675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304800"/>
            <a:ext cx="8229600" cy="1143000"/>
          </a:xfrm>
          <a:ln/>
        </p:spPr>
        <p:txBody>
          <a:bodyPr/>
          <a:lstStyle/>
          <a:p>
            <a:pPr eaLnBrk="1" hangingPunct="1"/>
            <a:r>
              <a:rPr lang="en-US" smtClean="0"/>
              <a:t>Self-Test</a:t>
            </a:r>
          </a:p>
        </p:txBody>
      </p:sp>
      <p:sp>
        <p:nvSpPr>
          <p:cNvPr id="129027" name="Rectangle 3"/>
          <p:cNvSpPr>
            <a:spLocks noGrp="1" noChangeArrowheads="1"/>
          </p:cNvSpPr>
          <p:nvPr>
            <p:ph type="body" sz="half" idx="1"/>
          </p:nvPr>
        </p:nvSpPr>
        <p:spPr>
          <a:xfrm>
            <a:off x="457200" y="1600200"/>
            <a:ext cx="8229600" cy="4525963"/>
          </a:xfrm>
        </p:spPr>
        <p:txBody>
          <a:bodyPr/>
          <a:lstStyle/>
          <a:p>
            <a:pPr marL="0" indent="0" eaLnBrk="1" hangingPunct="1">
              <a:buFont typeface="Wingdings" pitchFamily="2" charset="2"/>
              <a:buNone/>
              <a:defRPr/>
            </a:pPr>
            <a:r>
              <a:rPr lang="en-US" sz="2800" b="1" dirty="0" smtClean="0"/>
              <a:t>2. What percentage of all income taxes was paid by the top 5 percent of income earners in 2007? What percentage of total income did this income group receive in 2007?</a:t>
            </a:r>
          </a:p>
          <a:p>
            <a:pPr eaLnBrk="1" hangingPunct="1">
              <a:buFont typeface="Wingdings" pitchFamily="2" charset="2"/>
              <a:buNone/>
              <a:defRPr/>
            </a:pPr>
            <a:r>
              <a:rPr lang="en-US" sz="2800" dirty="0" smtClean="0"/>
              <a:t>	</a:t>
            </a:r>
          </a:p>
          <a:p>
            <a:pPr marL="0" indent="0" eaLnBrk="1" hangingPunct="1">
              <a:buFont typeface="Wingdings" pitchFamily="2" charset="2"/>
              <a:buNone/>
              <a:defRPr/>
            </a:pPr>
            <a:endParaRPr lang="en-US" sz="2800" b="1" dirty="0" smtClean="0"/>
          </a:p>
          <a:p>
            <a:pPr marL="0" indent="0" eaLnBrk="1" hangingPunct="1">
              <a:buFont typeface="Wingdings" pitchFamily="2" charset="2"/>
              <a:buNone/>
              <a:defRPr/>
            </a:pPr>
            <a:endParaRPr lang="en-US" sz="2800" b="1" dirty="0" smtClean="0"/>
          </a:p>
          <a:p>
            <a:pPr marL="0" indent="0" eaLnBrk="1" hangingPunct="1">
              <a:buFont typeface="Wingdings" pitchFamily="2" charset="2"/>
              <a:buNone/>
              <a:defRPr/>
            </a:pPr>
            <a:endParaRPr lang="en-US" sz="2800" dirty="0" smtClean="0"/>
          </a:p>
        </p:txBody>
      </p:sp>
      <p:sp>
        <p:nvSpPr>
          <p:cNvPr id="6" name="Rounded Rectangle 5">
            <a:hlinkClick r:id="rId3"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
        <p:nvSpPr>
          <p:cNvPr id="7"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Effect transition="in" filter="fade">
                                      <p:cBhvr>
                                        <p:cTn id="7" dur="2000"/>
                                        <p:tgtEl>
                                          <p:spTgt spid="1290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9027">
                                            <p:txEl>
                                              <p:pRg st="1" end="1"/>
                                            </p:txEl>
                                          </p:spTgt>
                                        </p:tgtEl>
                                        <p:attrNameLst>
                                          <p:attrName>style.visibility</p:attrName>
                                        </p:attrNameLst>
                                      </p:cBhvr>
                                      <p:to>
                                        <p:strVal val="visible"/>
                                      </p:to>
                                    </p:set>
                                    <p:animEffect transition="in" filter="fade">
                                      <p:cBhvr>
                                        <p:cTn id="12" dur="2000"/>
                                        <p:tgtEl>
                                          <p:spTgt spid="1290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ln/>
        </p:spPr>
        <p:txBody>
          <a:bodyPr/>
          <a:lstStyle/>
          <a:p>
            <a:pPr eaLnBrk="1" hangingPunct="1"/>
            <a:r>
              <a:rPr lang="en-US" smtClean="0"/>
              <a:t>Self-Test</a:t>
            </a:r>
          </a:p>
        </p:txBody>
      </p:sp>
      <p:sp>
        <p:nvSpPr>
          <p:cNvPr id="124931" name="Rectangle 3"/>
          <p:cNvSpPr>
            <a:spLocks noGrp="1" noChangeArrowheads="1"/>
          </p:cNvSpPr>
          <p:nvPr>
            <p:ph type="body" sz="half" idx="1"/>
          </p:nvPr>
        </p:nvSpPr>
        <p:spPr>
          <a:xfrm>
            <a:off x="457200" y="1600200"/>
            <a:ext cx="8229600" cy="4525963"/>
          </a:xfrm>
        </p:spPr>
        <p:txBody>
          <a:bodyPr/>
          <a:lstStyle/>
          <a:p>
            <a:pPr marL="0" indent="0" eaLnBrk="1" hangingPunct="1">
              <a:buFont typeface="Wingdings" pitchFamily="2" charset="2"/>
              <a:buNone/>
              <a:defRPr/>
            </a:pPr>
            <a:r>
              <a:rPr lang="en-US" sz="2800" b="1" dirty="0" smtClean="0"/>
              <a:t>3. What three taxes account for the bulk of federal tax revenues?</a:t>
            </a:r>
          </a:p>
          <a:p>
            <a:pPr>
              <a:buFont typeface="Wingdings" pitchFamily="2" charset="2"/>
              <a:buNone/>
              <a:defRPr/>
            </a:pPr>
            <a:r>
              <a:rPr lang="en-US" sz="2000" dirty="0" smtClean="0"/>
              <a:t>	Individual income tax, corporate income tax, and Social Security taxes.</a:t>
            </a:r>
          </a:p>
          <a:p>
            <a:pPr marL="0" indent="0" eaLnBrk="1" hangingPunct="1">
              <a:buFont typeface="Wingdings" pitchFamily="2" charset="2"/>
              <a:buNone/>
              <a:defRPr/>
            </a:pPr>
            <a:endParaRPr lang="en-US" sz="2800" dirty="0" smtClean="0"/>
          </a:p>
        </p:txBody>
      </p:sp>
      <p:sp>
        <p:nvSpPr>
          <p:cNvPr id="6" name="Rounded Rectangle 5">
            <a:hlinkClick r:id="rId3"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
        <p:nvSpPr>
          <p:cNvPr id="7"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Effect transition="in" filter="fade">
                                      <p:cBhvr>
                                        <p:cTn id="7" dur="2000"/>
                                        <p:tgtEl>
                                          <p:spTgt spid="1249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4931">
                                            <p:txEl>
                                              <p:pRg st="1" end="1"/>
                                            </p:txEl>
                                          </p:spTgt>
                                        </p:tgtEl>
                                        <p:attrNameLst>
                                          <p:attrName>style.visibility</p:attrName>
                                        </p:attrNameLst>
                                      </p:cBhvr>
                                      <p:to>
                                        <p:strVal val="visible"/>
                                      </p:to>
                                    </p:set>
                                    <p:animEffect transition="in" filter="fade">
                                      <p:cBhvr>
                                        <p:cTn id="12" dur="2000"/>
                                        <p:tgtEl>
                                          <p:spTgt spid="1249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ln/>
        </p:spPr>
        <p:txBody>
          <a:bodyPr/>
          <a:lstStyle/>
          <a:p>
            <a:pPr eaLnBrk="1" hangingPunct="1"/>
            <a:r>
              <a:rPr lang="en-US" smtClean="0"/>
              <a:t>Self-Test</a:t>
            </a:r>
          </a:p>
        </p:txBody>
      </p:sp>
      <p:sp>
        <p:nvSpPr>
          <p:cNvPr id="126979" name="Rectangle 3"/>
          <p:cNvSpPr>
            <a:spLocks noGrp="1" noChangeArrowheads="1"/>
          </p:cNvSpPr>
          <p:nvPr>
            <p:ph type="body" sz="half" idx="1"/>
          </p:nvPr>
        </p:nvSpPr>
        <p:spPr>
          <a:xfrm>
            <a:off x="457200" y="1600200"/>
            <a:ext cx="8229600" cy="4525963"/>
          </a:xfrm>
        </p:spPr>
        <p:txBody>
          <a:bodyPr/>
          <a:lstStyle/>
          <a:p>
            <a:pPr marL="0" indent="0" eaLnBrk="1" hangingPunct="1">
              <a:buFont typeface="Wingdings" pitchFamily="2" charset="2"/>
              <a:buNone/>
              <a:defRPr/>
            </a:pPr>
            <a:r>
              <a:rPr lang="en-US" sz="2800" b="1" dirty="0" smtClean="0"/>
              <a:t>4. What is the cyclical budget deficit?</a:t>
            </a:r>
          </a:p>
          <a:p>
            <a:pPr>
              <a:buFont typeface="Wingdings" pitchFamily="2" charset="2"/>
              <a:buNone/>
              <a:defRPr/>
            </a:pPr>
            <a:r>
              <a:rPr lang="en-US" sz="2800" dirty="0" smtClean="0"/>
              <a:t>	</a:t>
            </a:r>
            <a:r>
              <a:rPr lang="en-US" sz="2000" dirty="0" smtClean="0"/>
              <a:t>The cyclical budget deficit is that part of the budget deficit that is the result of a downturn in economic activity.</a:t>
            </a:r>
          </a:p>
          <a:p>
            <a:pPr marL="0" indent="0" eaLnBrk="1" hangingPunct="1">
              <a:buFont typeface="Wingdings" pitchFamily="2" charset="2"/>
              <a:buNone/>
              <a:defRPr/>
            </a:pPr>
            <a:endParaRPr lang="en-US" sz="2800" dirty="0" smtClean="0"/>
          </a:p>
          <a:p>
            <a:pPr marL="0" indent="0" eaLnBrk="1" hangingPunct="1">
              <a:buFont typeface="Wingdings" pitchFamily="2" charset="2"/>
              <a:buNone/>
              <a:defRPr/>
            </a:pPr>
            <a:endParaRPr lang="en-US" sz="2800" dirty="0" smtClean="0"/>
          </a:p>
          <a:p>
            <a:pPr marL="0" indent="0" eaLnBrk="1" hangingPunct="1">
              <a:buFont typeface="Wingdings" pitchFamily="2" charset="2"/>
              <a:buNone/>
              <a:defRPr/>
            </a:pPr>
            <a:endParaRPr lang="en-US" sz="2800" dirty="0" smtClean="0"/>
          </a:p>
        </p:txBody>
      </p:sp>
      <p:sp>
        <p:nvSpPr>
          <p:cNvPr id="6" name="Rounded Rectangle 5">
            <a:hlinkClick r:id="rId3"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
        <p:nvSpPr>
          <p:cNvPr id="7"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Effect transition="in" filter="fade">
                                      <p:cBhvr>
                                        <p:cTn id="7" dur="2000"/>
                                        <p:tgtEl>
                                          <p:spTgt spid="1269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6979">
                                            <p:txEl>
                                              <p:pRg st="1" end="1"/>
                                            </p:txEl>
                                          </p:spTgt>
                                        </p:tgtEl>
                                        <p:attrNameLst>
                                          <p:attrName>style.visibility</p:attrName>
                                        </p:attrNameLst>
                                      </p:cBhvr>
                                      <p:to>
                                        <p:strVal val="visible"/>
                                      </p:to>
                                    </p:set>
                                    <p:animEffect transition="in" filter="fade">
                                      <p:cBhvr>
                                        <p:cTn id="12" dur="2000"/>
                                        <p:tgtEl>
                                          <p:spTgt spid="1269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533400" y="1447800"/>
            <a:ext cx="8153400" cy="4525963"/>
          </a:xfrm>
        </p:spPr>
        <p:txBody>
          <a:bodyPr/>
          <a:lstStyle/>
          <a:p>
            <a:pPr eaLnBrk="1" hangingPunct="1">
              <a:buFont typeface="Wingdings" pitchFamily="2" charset="2"/>
              <a:buNone/>
            </a:pPr>
            <a:r>
              <a:rPr lang="en-US" dirty="0" smtClean="0">
                <a:solidFill>
                  <a:srgbClr val="993300"/>
                </a:solidFill>
              </a:rPr>
              <a:t>   </a:t>
            </a:r>
            <a:r>
              <a:rPr lang="en-US" dirty="0" smtClean="0"/>
              <a:t>Changes in government expenditures and/or taxes to achieve particular  economic goals, such as low unemployment, stable prices, and economic growth.</a:t>
            </a:r>
          </a:p>
          <a:p>
            <a:pPr eaLnBrk="1" hangingPunct="1">
              <a:buFont typeface="Wingdings" pitchFamily="2" charset="2"/>
              <a:buNone/>
            </a:pPr>
            <a:endParaRPr lang="en-US" dirty="0" smtClean="0">
              <a:solidFill>
                <a:srgbClr val="993300"/>
              </a:solidFill>
            </a:endParaRPr>
          </a:p>
        </p:txBody>
      </p:sp>
      <p:sp>
        <p:nvSpPr>
          <p:cNvPr id="25602" name="Rectangle 2"/>
          <p:cNvSpPr>
            <a:spLocks noGrp="1" noChangeArrowheads="1"/>
          </p:cNvSpPr>
          <p:nvPr>
            <p:ph type="title"/>
          </p:nvPr>
        </p:nvSpPr>
        <p:spPr>
          <a:ln/>
        </p:spPr>
        <p:txBody>
          <a:bodyPr/>
          <a:lstStyle/>
          <a:p>
            <a:pPr eaLnBrk="1" hangingPunct="1"/>
            <a:r>
              <a:rPr lang="en-US" smtClean="0"/>
              <a:t>Fiscal Policy</a:t>
            </a:r>
          </a:p>
        </p:txBody>
      </p:sp>
      <p:pic>
        <p:nvPicPr>
          <p:cNvPr id="25604" name="Picture 6" descr="MPj040109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4038600"/>
            <a:ext cx="2987675" cy="19907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4"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8"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2000"/>
                                        <p:tgtEl>
                                          <p:spTgt spid="256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idx="1"/>
          </p:nvPr>
        </p:nvSpPr>
        <p:spPr/>
        <p:txBody>
          <a:bodyPr>
            <a:normAutofit lnSpcReduction="10000"/>
          </a:bodyPr>
          <a:lstStyle/>
          <a:p>
            <a:pPr eaLnBrk="1" hangingPunct="1">
              <a:buFont typeface="Wingdings" pitchFamily="2" charset="2"/>
              <a:buChar char="Ø"/>
            </a:pPr>
            <a:r>
              <a:rPr lang="en-US" sz="2400" b="1" smtClean="0"/>
              <a:t>Expansionary Fiscal Policy - </a:t>
            </a:r>
            <a:r>
              <a:rPr lang="en-US" sz="2400" smtClean="0"/>
              <a:t>Increases in government expenditures and/or decreases in taxes to achieve particular economic goals.</a:t>
            </a:r>
            <a:endParaRPr lang="en-US" sz="2400" b="1" smtClean="0"/>
          </a:p>
          <a:p>
            <a:pPr eaLnBrk="1" hangingPunct="1">
              <a:buFont typeface="Wingdings" pitchFamily="2" charset="2"/>
              <a:buChar char="Ø"/>
            </a:pPr>
            <a:r>
              <a:rPr lang="en-US" sz="2400" b="1" smtClean="0"/>
              <a:t>Contractionary Fiscal Policy - </a:t>
            </a:r>
            <a:r>
              <a:rPr lang="en-US" sz="2400" smtClean="0"/>
              <a:t>Decreases in government expenditures and/or increases in taxes to achieve particular economic goals.</a:t>
            </a:r>
            <a:endParaRPr lang="en-US" sz="2400" b="1" smtClean="0"/>
          </a:p>
          <a:p>
            <a:pPr eaLnBrk="1" hangingPunct="1">
              <a:buFont typeface="Wingdings" pitchFamily="2" charset="2"/>
              <a:buChar char="Ø"/>
            </a:pPr>
            <a:r>
              <a:rPr lang="en-US" sz="2400" b="1" smtClean="0"/>
              <a:t>Discretionary Fiscal Policy- </a:t>
            </a:r>
            <a:r>
              <a:rPr lang="en-US" sz="2400" smtClean="0"/>
              <a:t>Deliberate changes of government expenditures and/or taxes to achieve particular economic goals.</a:t>
            </a:r>
            <a:endParaRPr lang="en-US" sz="2400" b="1" smtClean="0"/>
          </a:p>
          <a:p>
            <a:pPr eaLnBrk="1" hangingPunct="1">
              <a:buFont typeface="Wingdings" pitchFamily="2" charset="2"/>
              <a:buChar char="Ø"/>
            </a:pPr>
            <a:r>
              <a:rPr lang="en-US" sz="2400" b="1" smtClean="0"/>
              <a:t>Automatic Fiscal Policy - </a:t>
            </a:r>
            <a:r>
              <a:rPr lang="en-US" sz="2400" smtClean="0"/>
              <a:t>Changes in government expenditures and/or taxes that occur automatically without (additional)  congressional action.</a:t>
            </a:r>
          </a:p>
        </p:txBody>
      </p:sp>
      <p:sp>
        <p:nvSpPr>
          <p:cNvPr id="26626" name="Rectangle 2"/>
          <p:cNvSpPr>
            <a:spLocks noGrp="1" noChangeArrowheads="1"/>
          </p:cNvSpPr>
          <p:nvPr>
            <p:ph type="title"/>
          </p:nvPr>
        </p:nvSpPr>
        <p:spPr>
          <a:ln/>
        </p:spPr>
        <p:txBody>
          <a:bodyPr/>
          <a:lstStyle/>
          <a:p>
            <a:pPr eaLnBrk="1" hangingPunct="1"/>
            <a:r>
              <a:rPr lang="en-US" smtClean="0"/>
              <a:t>Fiscal Policy</a:t>
            </a:r>
          </a:p>
        </p:txBody>
      </p:sp>
      <p:sp>
        <p:nvSpPr>
          <p:cNvPr id="6" name="Rounded Rectangle 5">
            <a:hlinkClick r:id="rId3"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
        <p:nvSpPr>
          <p:cNvPr id="7"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fade">
                                      <p:cBhvr>
                                        <p:cTn id="7" dur="2000"/>
                                        <p:tgtEl>
                                          <p:spTgt spid="72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2707">
                                            <p:txEl>
                                              <p:pRg st="1" end="1"/>
                                            </p:txEl>
                                          </p:spTgt>
                                        </p:tgtEl>
                                        <p:attrNameLst>
                                          <p:attrName>style.visibility</p:attrName>
                                        </p:attrNameLst>
                                      </p:cBhvr>
                                      <p:to>
                                        <p:strVal val="visible"/>
                                      </p:to>
                                    </p:set>
                                    <p:animEffect transition="in" filter="fade">
                                      <p:cBhvr>
                                        <p:cTn id="12" dur="2000"/>
                                        <p:tgtEl>
                                          <p:spTgt spid="727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2707">
                                            <p:txEl>
                                              <p:pRg st="2" end="2"/>
                                            </p:txEl>
                                          </p:spTgt>
                                        </p:tgtEl>
                                        <p:attrNameLst>
                                          <p:attrName>style.visibility</p:attrName>
                                        </p:attrNameLst>
                                      </p:cBhvr>
                                      <p:to>
                                        <p:strVal val="visible"/>
                                      </p:to>
                                    </p:set>
                                    <p:animEffect transition="in" filter="fade">
                                      <p:cBhvr>
                                        <p:cTn id="17" dur="2000"/>
                                        <p:tgtEl>
                                          <p:spTgt spid="727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2707">
                                            <p:txEl>
                                              <p:pRg st="3" end="3"/>
                                            </p:txEl>
                                          </p:spTgt>
                                        </p:tgtEl>
                                        <p:attrNameLst>
                                          <p:attrName>style.visibility</p:attrName>
                                        </p:attrNameLst>
                                      </p:cBhvr>
                                      <p:to>
                                        <p:strVal val="visible"/>
                                      </p:to>
                                    </p:set>
                                    <p:animEffect transition="in" filter="fade">
                                      <p:cBhvr>
                                        <p:cTn id="22" dur="2000"/>
                                        <p:tgtEl>
                                          <p:spTgt spid="727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idx="1"/>
          </p:nvPr>
        </p:nvSpPr>
        <p:spPr/>
        <p:txBody>
          <a:bodyPr/>
          <a:lstStyle/>
          <a:p>
            <a:pPr eaLnBrk="1" hangingPunct="1">
              <a:buClr>
                <a:srgbClr val="002060"/>
              </a:buClr>
              <a:buFont typeface="Wingdings" pitchFamily="2" charset="2"/>
              <a:buChar char="Ø"/>
            </a:pPr>
            <a:r>
              <a:rPr lang="en-US" smtClean="0"/>
              <a:t>Consider discretionary fiscal policy only</a:t>
            </a:r>
          </a:p>
          <a:p>
            <a:pPr eaLnBrk="1" hangingPunct="1">
              <a:buClr>
                <a:srgbClr val="002060"/>
              </a:buClr>
              <a:buFont typeface="Wingdings" pitchFamily="2" charset="2"/>
              <a:buChar char="Ø"/>
            </a:pPr>
            <a:r>
              <a:rPr lang="en-US" smtClean="0"/>
              <a:t>Government spending is due to a change in government purchases and not to a change in transfer payments</a:t>
            </a:r>
            <a:endParaRPr lang="en-US" sz="2400" smtClean="0"/>
          </a:p>
        </p:txBody>
      </p:sp>
      <p:sp>
        <p:nvSpPr>
          <p:cNvPr id="27650" name="Rectangle 2"/>
          <p:cNvSpPr>
            <a:spLocks noGrp="1" noChangeArrowheads="1"/>
          </p:cNvSpPr>
          <p:nvPr>
            <p:ph type="title"/>
          </p:nvPr>
        </p:nvSpPr>
        <p:spPr>
          <a:ln/>
        </p:spPr>
        <p:txBody>
          <a:bodyPr>
            <a:normAutofit fontScale="90000"/>
          </a:bodyPr>
          <a:lstStyle/>
          <a:p>
            <a:pPr eaLnBrk="1" hangingPunct="1"/>
            <a:r>
              <a:rPr lang="en-US" smtClean="0"/>
              <a:t>Fiscal Policy Assumptions for this Presentation</a:t>
            </a:r>
          </a:p>
        </p:txBody>
      </p:sp>
      <p:pic>
        <p:nvPicPr>
          <p:cNvPr id="27652" name="Picture 4" descr="MPBD18366I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3886200"/>
            <a:ext cx="2743200" cy="184308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4"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8"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4755">
                                            <p:txEl>
                                              <p:pRg st="1" end="1"/>
                                            </p:txEl>
                                          </p:spTgt>
                                        </p:tgtEl>
                                        <p:attrNameLst>
                                          <p:attrName>style.visibility</p:attrName>
                                        </p:attrNameLst>
                                      </p:cBhvr>
                                      <p:to>
                                        <p:strVal val="visible"/>
                                      </p:to>
                                    </p:set>
                                    <p:animEffect transition="in" filter="fade">
                                      <p:cBhvr>
                                        <p:cTn id="7" dur="2000"/>
                                        <p:tgtEl>
                                          <p:spTgt spid="747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304800"/>
            <a:ext cx="8229600" cy="1828800"/>
          </a:xfrm>
          <a:ln/>
        </p:spPr>
        <p:txBody>
          <a:bodyPr/>
          <a:lstStyle/>
          <a:p>
            <a:r>
              <a:rPr lang="en-US" sz="2400" smtClean="0"/>
              <a:t>Demand Side Fiscal Policy</a:t>
            </a:r>
            <a:br>
              <a:rPr lang="en-US" sz="2400" smtClean="0"/>
            </a:br>
            <a:r>
              <a:rPr lang="en-US" sz="2400" smtClean="0"/>
              <a:t> </a:t>
            </a:r>
            <a:r>
              <a:rPr lang="en-US" sz="2400" b="0" smtClean="0"/>
              <a:t>How government spending and taxes—fiscal policy—can affect the demand side of the economy, that is, aggregate demand.</a:t>
            </a:r>
          </a:p>
        </p:txBody>
      </p:sp>
      <p:sp>
        <p:nvSpPr>
          <p:cNvPr id="6" name="Rectangle 5"/>
          <p:cNvSpPr/>
          <p:nvPr/>
        </p:nvSpPr>
        <p:spPr>
          <a:xfrm>
            <a:off x="381000" y="2136775"/>
            <a:ext cx="8382000" cy="4432300"/>
          </a:xfrm>
          <a:prstGeom prst="rect">
            <a:avLst/>
          </a:prstGeom>
        </p:spPr>
        <p:txBody>
          <a:bodyPr>
            <a:spAutoFit/>
          </a:bodyPr>
          <a:lstStyle/>
          <a:p>
            <a:pPr>
              <a:buFont typeface="Wingdings" pitchFamily="2" charset="2"/>
              <a:buChar char="Ø"/>
              <a:defRPr/>
            </a:pPr>
            <a:r>
              <a:rPr lang="en-US" sz="2200" dirty="0">
                <a:solidFill>
                  <a:srgbClr val="002060"/>
                </a:solidFill>
                <a:latin typeface="+mn-lt"/>
              </a:rPr>
              <a:t>A change in consumption, investment, government purchases, or net exports can change aggregate demand and therefore shift the AD curve. </a:t>
            </a:r>
          </a:p>
          <a:p>
            <a:pPr>
              <a:buFont typeface="Wingdings" pitchFamily="2" charset="2"/>
              <a:buChar char="Ø"/>
              <a:defRPr/>
            </a:pPr>
            <a:r>
              <a:rPr lang="en-US" sz="2200" dirty="0">
                <a:solidFill>
                  <a:srgbClr val="002060"/>
                </a:solidFill>
                <a:latin typeface="+mn-lt"/>
              </a:rPr>
              <a:t>A decrease in government purchases (G)  decreases aggregate demand and shifts the AD curve to the left. An increase in G increases aggregate demand and shifts the AD curve to the right. </a:t>
            </a:r>
          </a:p>
          <a:p>
            <a:pPr>
              <a:buFont typeface="Wingdings" pitchFamily="2" charset="2"/>
              <a:buChar char="Ø"/>
              <a:defRPr/>
            </a:pPr>
            <a:r>
              <a:rPr lang="en-US" sz="2200" dirty="0">
                <a:solidFill>
                  <a:srgbClr val="002060"/>
                </a:solidFill>
                <a:latin typeface="+mn-lt"/>
              </a:rPr>
              <a:t>A change in taxes (T ) can affect consumption, investment, or both, and they therefore can affect aggregate demand.</a:t>
            </a:r>
          </a:p>
          <a:p>
            <a:pPr>
              <a:buFont typeface="Wingdings" pitchFamily="2" charset="2"/>
              <a:buChar char="Ø"/>
              <a:defRPr/>
            </a:pPr>
            <a:r>
              <a:rPr lang="en-US" sz="2200" dirty="0">
                <a:solidFill>
                  <a:srgbClr val="002060"/>
                </a:solidFill>
                <a:latin typeface="+mn-lt"/>
              </a:rPr>
              <a:t>A decrease in T increases aggregate demand and shifts the AD curve to the right. An increase in T decreases aggregate demand and shifts the AD curve to the left. </a:t>
            </a:r>
          </a:p>
          <a:p>
            <a:pPr>
              <a:buFont typeface="Wingdings" pitchFamily="2" charset="2"/>
              <a:buChar char="Ø"/>
              <a:defRPr/>
            </a:pPr>
            <a:endParaRPr lang="en-US" sz="2000" dirty="0">
              <a:solidFill>
                <a:srgbClr val="002060"/>
              </a:solidFill>
              <a:latin typeface="+mn-lt"/>
            </a:endParaRPr>
          </a:p>
          <a:p>
            <a:pPr>
              <a:defRPr/>
            </a:pPr>
            <a:endParaRPr lang="en-US" sz="2000" dirty="0">
              <a:solidFill>
                <a:srgbClr val="002060"/>
              </a:solidFill>
              <a:latin typeface="+mn-lt"/>
            </a:endParaRPr>
          </a:p>
        </p:txBody>
      </p:sp>
      <p:sp>
        <p:nvSpPr>
          <p:cNvPr id="8" name="Rounded Rectangle 7">
            <a:hlinkClick r:id="rId3"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
        <p:nvSpPr>
          <p:cNvPr id="9"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000"/>
                                        <p:tgtEl>
                                          <p:spTgt spid="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418154" y="2100469"/>
            <a:ext cx="8307692" cy="2807874"/>
          </a:xfrm>
          <a:noFill/>
          <a:ln w="3175">
            <a:solidFill>
              <a:schemeClr val="accent2"/>
            </a:solidFill>
            <a:miter lim="800000"/>
            <a:headEnd/>
            <a:tailEnd/>
          </a:ln>
        </p:spPr>
      </p:pic>
      <p:sp>
        <p:nvSpPr>
          <p:cNvPr id="29698" name="Rectangle 2"/>
          <p:cNvSpPr>
            <a:spLocks noGrp="1" noChangeArrowheads="1"/>
          </p:cNvSpPr>
          <p:nvPr>
            <p:ph type="title"/>
          </p:nvPr>
        </p:nvSpPr>
        <p:spPr>
          <a:ln/>
        </p:spPr>
        <p:txBody>
          <a:bodyPr>
            <a:normAutofit fontScale="90000"/>
          </a:bodyPr>
          <a:lstStyle/>
          <a:p>
            <a:pPr eaLnBrk="1" hangingPunct="1"/>
            <a:r>
              <a:rPr lang="en-US" sz="3600" smtClean="0"/>
              <a:t>Expansionary Fiscal Policy</a:t>
            </a:r>
            <a:br>
              <a:rPr lang="en-US" sz="3600" smtClean="0"/>
            </a:br>
            <a:r>
              <a:rPr lang="en-US" sz="3600" smtClean="0"/>
              <a:t>for a Recessionary Gap</a:t>
            </a:r>
            <a:endParaRPr lang="en-US" sz="3600" b="0" smtClean="0"/>
          </a:p>
        </p:txBody>
      </p:sp>
      <p:sp>
        <p:nvSpPr>
          <p:cNvPr id="29700" name="Rectangle 5"/>
          <p:cNvSpPr>
            <a:spLocks noChangeArrowheads="1"/>
          </p:cNvSpPr>
          <p:nvPr/>
        </p:nvSpPr>
        <p:spPr bwMode="auto">
          <a:xfrm>
            <a:off x="304800" y="1905000"/>
            <a:ext cx="3962400"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None/>
            </a:pPr>
            <a:r>
              <a:rPr lang="en-US" sz="2800" dirty="0">
                <a:solidFill>
                  <a:srgbClr val="002060"/>
                </a:solidFill>
                <a:latin typeface="Palatino Linotype" pitchFamily="18" charset="0"/>
              </a:rPr>
              <a:t>Increased government purchases, decreased taxes, or both lead to a rightward shift in the aggregate demand curve from AD</a:t>
            </a:r>
            <a:r>
              <a:rPr lang="en-US" sz="2800" baseline="-25000" dirty="0">
                <a:solidFill>
                  <a:srgbClr val="002060"/>
                </a:solidFill>
                <a:latin typeface="Palatino Linotype" pitchFamily="18" charset="0"/>
              </a:rPr>
              <a:t>1</a:t>
            </a:r>
            <a:r>
              <a:rPr lang="en-US" sz="2800" dirty="0">
                <a:solidFill>
                  <a:srgbClr val="002060"/>
                </a:solidFill>
                <a:latin typeface="Palatino Linotype" pitchFamily="18" charset="0"/>
              </a:rPr>
              <a:t> to AD</a:t>
            </a:r>
            <a:r>
              <a:rPr lang="en-US" sz="2800" baseline="-25000" dirty="0">
                <a:solidFill>
                  <a:srgbClr val="002060"/>
                </a:solidFill>
                <a:latin typeface="Palatino Linotype" pitchFamily="18" charset="0"/>
              </a:rPr>
              <a:t>2</a:t>
            </a:r>
            <a:r>
              <a:rPr lang="en-US" sz="2800" dirty="0">
                <a:solidFill>
                  <a:srgbClr val="002060"/>
                </a:solidFill>
                <a:latin typeface="Palatino Linotype" pitchFamily="18" charset="0"/>
              </a:rPr>
              <a:t>, restoring the economy to the natural level of Real GDP, Q</a:t>
            </a:r>
            <a:r>
              <a:rPr lang="en-US" sz="2800" baseline="-25000" dirty="0">
                <a:solidFill>
                  <a:srgbClr val="002060"/>
                </a:solidFill>
                <a:latin typeface="Palatino Linotype" pitchFamily="18" charset="0"/>
              </a:rPr>
              <a:t>N</a:t>
            </a:r>
          </a:p>
        </p:txBody>
      </p:sp>
      <p:sp>
        <p:nvSpPr>
          <p:cNvPr id="7" name="Rounded Rectangle 6">
            <a:hlinkClick r:id="rId4"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8"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fade">
                                      <p:cBhvr>
                                        <p:cTn id="7" dur="20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418154" y="2100469"/>
            <a:ext cx="8307692" cy="2807874"/>
          </a:xfrm>
          <a:noFill/>
          <a:ln w="3175">
            <a:solidFill>
              <a:schemeClr val="tx1"/>
            </a:solidFill>
            <a:miter lim="800000"/>
            <a:headEnd/>
            <a:tailEnd/>
          </a:ln>
        </p:spPr>
      </p:pic>
      <p:sp>
        <p:nvSpPr>
          <p:cNvPr id="30722" name="Rectangle 2"/>
          <p:cNvSpPr>
            <a:spLocks noGrp="1" noChangeArrowheads="1"/>
          </p:cNvSpPr>
          <p:nvPr>
            <p:ph type="title"/>
          </p:nvPr>
        </p:nvSpPr>
        <p:spPr>
          <a:ln/>
        </p:spPr>
        <p:txBody>
          <a:bodyPr>
            <a:normAutofit fontScale="90000"/>
          </a:bodyPr>
          <a:lstStyle/>
          <a:p>
            <a:pPr eaLnBrk="1" hangingPunct="1"/>
            <a:r>
              <a:rPr lang="en-US" sz="3600" smtClean="0"/>
              <a:t>Contractionary Fiscal Policy</a:t>
            </a:r>
            <a:br>
              <a:rPr lang="en-US" sz="3600" smtClean="0"/>
            </a:br>
            <a:r>
              <a:rPr lang="en-US" sz="3600" smtClean="0"/>
              <a:t>for an Inflationary Gap</a:t>
            </a:r>
            <a:endParaRPr lang="en-US" sz="3600" b="0" smtClean="0"/>
          </a:p>
        </p:txBody>
      </p:sp>
      <p:sp>
        <p:nvSpPr>
          <p:cNvPr id="30724" name="Rectangle 4"/>
          <p:cNvSpPr>
            <a:spLocks noChangeArrowheads="1"/>
          </p:cNvSpPr>
          <p:nvPr/>
        </p:nvSpPr>
        <p:spPr bwMode="auto">
          <a:xfrm>
            <a:off x="381000" y="1752600"/>
            <a:ext cx="4114800"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None/>
            </a:pPr>
            <a:r>
              <a:rPr lang="en-US" sz="2800" dirty="0">
                <a:solidFill>
                  <a:srgbClr val="002060"/>
                </a:solidFill>
                <a:latin typeface="Palatino Linotype" pitchFamily="18" charset="0"/>
              </a:rPr>
              <a:t>Decreased government purchases, increased taxes, or both lead to a leftward shift in the aggregate demand curve from AD</a:t>
            </a:r>
            <a:r>
              <a:rPr lang="en-US" sz="2800" baseline="-25000" dirty="0">
                <a:solidFill>
                  <a:srgbClr val="002060"/>
                </a:solidFill>
                <a:latin typeface="Palatino Linotype" pitchFamily="18" charset="0"/>
              </a:rPr>
              <a:t>1</a:t>
            </a:r>
            <a:r>
              <a:rPr lang="en-US" sz="2800" dirty="0">
                <a:solidFill>
                  <a:srgbClr val="002060"/>
                </a:solidFill>
                <a:latin typeface="Palatino Linotype" pitchFamily="18" charset="0"/>
              </a:rPr>
              <a:t> to AD</a:t>
            </a:r>
            <a:r>
              <a:rPr lang="en-US" sz="2800" baseline="-25000" dirty="0">
                <a:solidFill>
                  <a:srgbClr val="002060"/>
                </a:solidFill>
                <a:latin typeface="Palatino Linotype" pitchFamily="18" charset="0"/>
              </a:rPr>
              <a:t>2</a:t>
            </a:r>
            <a:r>
              <a:rPr lang="en-US" sz="2800" dirty="0">
                <a:solidFill>
                  <a:srgbClr val="002060"/>
                </a:solidFill>
                <a:latin typeface="Palatino Linotype" pitchFamily="18" charset="0"/>
              </a:rPr>
              <a:t>, restoring the economy to the natural level of Real </a:t>
            </a:r>
            <a:r>
              <a:rPr lang="en-US" sz="2800" dirty="0" smtClean="0">
                <a:solidFill>
                  <a:srgbClr val="002060"/>
                </a:solidFill>
                <a:latin typeface="Palatino Linotype" pitchFamily="18" charset="0"/>
              </a:rPr>
              <a:t>GDP, Q</a:t>
            </a:r>
            <a:r>
              <a:rPr lang="en-US" sz="2800" baseline="-25000" dirty="0" smtClean="0">
                <a:solidFill>
                  <a:srgbClr val="002060"/>
                </a:solidFill>
                <a:latin typeface="Palatino Linotype" pitchFamily="18" charset="0"/>
              </a:rPr>
              <a:t>N</a:t>
            </a:r>
            <a:r>
              <a:rPr lang="en-US" sz="2800" dirty="0">
                <a:solidFill>
                  <a:srgbClr val="002060"/>
                </a:solidFill>
                <a:latin typeface="Palatino Linotype" pitchFamily="18" charset="0"/>
              </a:rPr>
              <a:t>.</a:t>
            </a:r>
          </a:p>
        </p:txBody>
      </p:sp>
      <p:sp>
        <p:nvSpPr>
          <p:cNvPr id="7" name="Rounded Rectangle 6">
            <a:hlinkClick r:id="rId4"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8"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fade">
                                      <p:cBhvr>
                                        <p:cTn id="7" dur="20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715962"/>
          </a:xfrm>
          <a:ln/>
        </p:spPr>
        <p:txBody>
          <a:bodyPr/>
          <a:lstStyle/>
          <a:p>
            <a:pPr eaLnBrk="1" hangingPunct="1"/>
            <a:r>
              <a:rPr lang="en-US" sz="3600" smtClean="0"/>
              <a:t>Government Expenditures*</a:t>
            </a:r>
          </a:p>
        </p:txBody>
      </p:sp>
      <p:sp>
        <p:nvSpPr>
          <p:cNvPr id="4099" name="Rectangle 8"/>
          <p:cNvSpPr>
            <a:spLocks noChangeArrowheads="1"/>
          </p:cNvSpPr>
          <p:nvPr/>
        </p:nvSpPr>
        <p:spPr bwMode="auto">
          <a:xfrm>
            <a:off x="1752600" y="5410200"/>
            <a:ext cx="5334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i="1">
                <a:solidFill>
                  <a:srgbClr val="002060"/>
                </a:solidFill>
                <a:latin typeface="Palatino Linotype" pitchFamily="18" charset="0"/>
              </a:rPr>
              <a:t>*Government expenditures </a:t>
            </a:r>
            <a:r>
              <a:rPr lang="en-US" sz="1600">
                <a:solidFill>
                  <a:srgbClr val="002060"/>
                </a:solidFill>
                <a:latin typeface="Palatino Linotype" pitchFamily="18" charset="0"/>
              </a:rPr>
              <a:t>are the sum of government purchases (G) and (government) transfer payments.</a:t>
            </a:r>
          </a:p>
        </p:txBody>
      </p:sp>
      <p:sp>
        <p:nvSpPr>
          <p:cNvPr id="5" name="Rounded Rectangle 4">
            <a:hlinkClick r:id="rId3"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pic>
        <p:nvPicPr>
          <p:cNvPr id="4101"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3600" y="1143000"/>
            <a:ext cx="4579938" cy="423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228600" y="1295400"/>
            <a:ext cx="8686800" cy="1981200"/>
          </a:xfrm>
        </p:spPr>
        <p:txBody>
          <a:bodyPr/>
          <a:lstStyle/>
          <a:p>
            <a:pPr eaLnBrk="1" hangingPunct="1">
              <a:buFont typeface="Wingdings" pitchFamily="2" charset="2"/>
              <a:buNone/>
            </a:pPr>
            <a:r>
              <a:rPr lang="en-US" sz="2800" smtClean="0">
                <a:solidFill>
                  <a:srgbClr val="993300"/>
                </a:solidFill>
              </a:rPr>
              <a:t>   </a:t>
            </a:r>
            <a:r>
              <a:rPr lang="en-US" sz="2800" smtClean="0"/>
              <a:t>The decrease in private expenditures that occurs as a consequence of increased government spending (direct effect) or the financing needs of the Federal budget deficit (indirect effect).</a:t>
            </a:r>
          </a:p>
          <a:p>
            <a:pPr eaLnBrk="1" hangingPunct="1">
              <a:buFont typeface="Wingdings" pitchFamily="2" charset="2"/>
              <a:buNone/>
            </a:pPr>
            <a:endParaRPr lang="en-US" sz="2800" smtClean="0"/>
          </a:p>
          <a:p>
            <a:pPr eaLnBrk="1" hangingPunct="1">
              <a:buFont typeface="Wingdings" pitchFamily="2" charset="2"/>
              <a:buNone/>
            </a:pPr>
            <a:endParaRPr lang="en-US" sz="2800" smtClean="0"/>
          </a:p>
        </p:txBody>
      </p:sp>
      <p:sp>
        <p:nvSpPr>
          <p:cNvPr id="31746" name="Rectangle 2"/>
          <p:cNvSpPr>
            <a:spLocks noGrp="1" noChangeArrowheads="1"/>
          </p:cNvSpPr>
          <p:nvPr>
            <p:ph type="title"/>
          </p:nvPr>
        </p:nvSpPr>
        <p:spPr>
          <a:xfrm>
            <a:off x="457200" y="274638"/>
            <a:ext cx="8229600" cy="792162"/>
          </a:xfrm>
          <a:ln/>
        </p:spPr>
        <p:txBody>
          <a:bodyPr/>
          <a:lstStyle/>
          <a:p>
            <a:pPr eaLnBrk="1" hangingPunct="1"/>
            <a:r>
              <a:rPr lang="en-US" sz="3600" smtClean="0"/>
              <a:t>Crowding Out I</a:t>
            </a:r>
          </a:p>
        </p:txBody>
      </p:sp>
      <p:pic>
        <p:nvPicPr>
          <p:cNvPr id="8090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b="57225"/>
          <a:stretch>
            <a:fillRect/>
          </a:stretch>
        </p:blipFill>
        <p:spPr bwMode="auto">
          <a:xfrm>
            <a:off x="304800" y="3505200"/>
            <a:ext cx="8305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b="29726"/>
          <a:stretch>
            <a:fillRect/>
          </a:stretch>
        </p:blipFill>
        <p:spPr bwMode="auto">
          <a:xfrm>
            <a:off x="304800" y="3505200"/>
            <a:ext cx="8305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505200"/>
            <a:ext cx="8305800" cy="2493963"/>
          </a:xfrm>
          <a:prstGeom prst="rect">
            <a:avLst/>
          </a:prstGeom>
          <a:solidFill>
            <a:schemeClr val="accent2"/>
          </a:solidFill>
          <a:ln w="9525">
            <a:solidFill>
              <a:schemeClr val="accent2"/>
            </a:solidFill>
            <a:miter lim="800000"/>
            <a:headEnd/>
            <a:tailEnd/>
          </a:ln>
        </p:spPr>
      </p:pic>
      <p:sp>
        <p:nvSpPr>
          <p:cNvPr id="9" name="Rounded Rectangle 8">
            <a:hlinkClick r:id="rId5"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5" action="ppaction://hlinksldjump"/>
              </a:rPr>
              <a:t>Click to return to “In this Lesson”</a:t>
            </a:r>
            <a:endParaRPr lang="en-US" sz="1050" dirty="0">
              <a:solidFill>
                <a:srgbClr val="C00000"/>
              </a:solidFill>
            </a:endParaRPr>
          </a:p>
        </p:txBody>
      </p:sp>
      <p:sp>
        <p:nvSpPr>
          <p:cNvPr id="10"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09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80903"/>
                                        </p:tgtEl>
                                        <p:attrNameLst>
                                          <p:attrName>style.visibility</p:attrName>
                                        </p:attrNameLst>
                                      </p:cBhvr>
                                      <p:to>
                                        <p:strVal val="visible"/>
                                      </p:to>
                                    </p:set>
                                    <p:animEffect transition="in" filter="fade">
                                      <p:cBhvr>
                                        <p:cTn id="11" dur="2000"/>
                                        <p:tgtEl>
                                          <p:spTgt spid="8090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80904"/>
                                        </p:tgtEl>
                                        <p:attrNameLst>
                                          <p:attrName>style.visibility</p:attrName>
                                        </p:attrNameLst>
                                      </p:cBhvr>
                                      <p:to>
                                        <p:strVal val="visible"/>
                                      </p:to>
                                    </p:set>
                                    <p:animEffect transition="in" filter="fade">
                                      <p:cBhvr>
                                        <p:cTn id="16" dur="2000"/>
                                        <p:tgtEl>
                                          <p:spTgt spid="809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idx="1"/>
          </p:nvPr>
        </p:nvSpPr>
        <p:spPr>
          <a:xfrm>
            <a:off x="228600" y="1295400"/>
            <a:ext cx="8686800" cy="3352800"/>
          </a:xfrm>
        </p:spPr>
        <p:txBody>
          <a:bodyPr/>
          <a:lstStyle/>
          <a:p>
            <a:pPr eaLnBrk="1" hangingPunct="1">
              <a:buClr>
                <a:srgbClr val="002060"/>
              </a:buClr>
              <a:buFont typeface="Wingdings" pitchFamily="2" charset="2"/>
              <a:buChar char="Ø"/>
            </a:pPr>
            <a:r>
              <a:rPr lang="en-US" sz="2800" b="1" smtClean="0"/>
              <a:t>Complete Crowding Out - </a:t>
            </a:r>
            <a:r>
              <a:rPr lang="en-US" sz="2800" smtClean="0"/>
              <a:t>A decrease in one or more components of private spending completely offsets the increase in government spending.</a:t>
            </a:r>
          </a:p>
          <a:p>
            <a:pPr eaLnBrk="1" hangingPunct="1">
              <a:buClr>
                <a:srgbClr val="002060"/>
              </a:buClr>
              <a:buFont typeface="Wingdings" pitchFamily="2" charset="2"/>
              <a:buChar char="Ø"/>
            </a:pPr>
            <a:r>
              <a:rPr lang="en-US" sz="2800" b="1" smtClean="0"/>
              <a:t>Incomplete Crowding Out - </a:t>
            </a:r>
            <a:r>
              <a:rPr lang="en-US" sz="2800" smtClean="0"/>
              <a:t>The decrease in one or more components of private spending only partially offsets the increase in government spending.</a:t>
            </a:r>
          </a:p>
        </p:txBody>
      </p:sp>
      <p:sp>
        <p:nvSpPr>
          <p:cNvPr id="32770" name="Rectangle 2"/>
          <p:cNvSpPr>
            <a:spLocks noGrp="1" noChangeArrowheads="1"/>
          </p:cNvSpPr>
          <p:nvPr>
            <p:ph type="title"/>
          </p:nvPr>
        </p:nvSpPr>
        <p:spPr>
          <a:xfrm>
            <a:off x="457200" y="274638"/>
            <a:ext cx="8229600" cy="792162"/>
          </a:xfrm>
          <a:ln/>
        </p:spPr>
        <p:txBody>
          <a:bodyPr/>
          <a:lstStyle/>
          <a:p>
            <a:pPr eaLnBrk="1" hangingPunct="1"/>
            <a:r>
              <a:rPr lang="en-US" sz="3600" smtClean="0"/>
              <a:t>Crowding Out II</a:t>
            </a:r>
          </a:p>
        </p:txBody>
      </p:sp>
      <p:pic>
        <p:nvPicPr>
          <p:cNvPr id="32772" name="Picture 6" descr="MPj040245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4038600"/>
            <a:ext cx="2024063" cy="2024063"/>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4"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8"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2947">
                                            <p:txEl>
                                              <p:pRg st="1" end="1"/>
                                            </p:txEl>
                                          </p:spTgt>
                                        </p:tgtEl>
                                        <p:attrNameLst>
                                          <p:attrName>style.visibility</p:attrName>
                                        </p:attrNameLst>
                                      </p:cBhvr>
                                      <p:to>
                                        <p:strVal val="visible"/>
                                      </p:to>
                                    </p:set>
                                    <p:animEffect transition="in" filter="fade">
                                      <p:cBhvr>
                                        <p:cTn id="7" dur="2000"/>
                                        <p:tgtEl>
                                          <p:spTgt spid="829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52239" y="2177052"/>
            <a:ext cx="4239521" cy="2654709"/>
          </a:xfrm>
          <a:noFill/>
          <a:ln w="3175">
            <a:solidFill>
              <a:schemeClr val="accent2"/>
            </a:solidFill>
            <a:miter lim="800000"/>
            <a:headEnd/>
            <a:tailEnd/>
          </a:ln>
        </p:spPr>
      </p:pic>
      <p:sp>
        <p:nvSpPr>
          <p:cNvPr id="33794" name="Rectangle 2"/>
          <p:cNvSpPr>
            <a:spLocks noGrp="1" noChangeArrowheads="1"/>
          </p:cNvSpPr>
          <p:nvPr>
            <p:ph type="title"/>
          </p:nvPr>
        </p:nvSpPr>
        <p:spPr>
          <a:ln/>
        </p:spPr>
        <p:txBody>
          <a:bodyPr/>
          <a:lstStyle/>
          <a:p>
            <a:pPr eaLnBrk="1" hangingPunct="1"/>
            <a:r>
              <a:rPr lang="en-US" smtClean="0"/>
              <a:t>Crowding Out III</a:t>
            </a:r>
          </a:p>
        </p:txBody>
      </p:sp>
      <p:sp>
        <p:nvSpPr>
          <p:cNvPr id="6" name="Rounded Rectangle 5">
            <a:hlinkClick r:id="rId4"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7"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4638"/>
            <a:ext cx="8229600" cy="1249362"/>
          </a:xfrm>
          <a:ln/>
        </p:spPr>
        <p:txBody>
          <a:bodyPr/>
          <a:lstStyle/>
          <a:p>
            <a:pPr eaLnBrk="1" hangingPunct="1"/>
            <a:r>
              <a:rPr lang="en-US" sz="2400" smtClean="0"/>
              <a:t>Expansionary Fiscal Policy</a:t>
            </a:r>
            <a:br>
              <a:rPr lang="en-US" sz="2400" smtClean="0"/>
            </a:br>
            <a:r>
              <a:rPr lang="en-US" sz="2400" smtClean="0"/>
              <a:t>Crowding Out, and Changes in Real GDP and the Unemployment Rate</a:t>
            </a:r>
          </a:p>
        </p:txBody>
      </p:sp>
      <p:pic>
        <p:nvPicPr>
          <p:cNvPr id="87048" name="Picture 8"/>
          <p:cNvPicPr>
            <a:picLocks noChangeAspect="1" noChangeArrowheads="1"/>
          </p:cNvPicPr>
          <p:nvPr/>
        </p:nvPicPr>
        <p:blipFill>
          <a:blip r:embed="rId3" cstate="print"/>
          <a:srcRect/>
          <a:stretch>
            <a:fillRect/>
          </a:stretch>
        </p:blipFill>
        <p:spPr bwMode="auto">
          <a:xfrm>
            <a:off x="685800" y="1600200"/>
            <a:ext cx="7696200" cy="4418013"/>
          </a:xfrm>
          <a:prstGeom prst="rect">
            <a:avLst/>
          </a:prstGeom>
          <a:noFill/>
          <a:ln w="3175">
            <a:solidFill>
              <a:schemeClr val="accent6"/>
            </a:solidFill>
            <a:miter lim="800000"/>
            <a:headEnd/>
            <a:tailEnd/>
          </a:ln>
          <a:effectLst/>
        </p:spPr>
      </p:pic>
      <p:sp>
        <p:nvSpPr>
          <p:cNvPr id="6" name="Rounded Rectangle 5">
            <a:hlinkClick r:id="rId4"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7"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7048"/>
                                        </p:tgtEl>
                                        <p:attrNameLst>
                                          <p:attrName>style.visibility</p:attrName>
                                        </p:attrNameLst>
                                      </p:cBhvr>
                                      <p:to>
                                        <p:strVal val="visible"/>
                                      </p:to>
                                    </p:set>
                                    <p:animEffect transition="in" filter="fade">
                                      <p:cBhvr>
                                        <p:cTn id="7" dur="2000"/>
                                        <p:tgtEl>
                                          <p:spTgt spid="87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idx="1"/>
          </p:nvPr>
        </p:nvSpPr>
        <p:spPr>
          <a:xfrm>
            <a:off x="228600" y="1219200"/>
            <a:ext cx="8686800" cy="4906963"/>
          </a:xfrm>
        </p:spPr>
        <p:txBody>
          <a:bodyPr/>
          <a:lstStyle/>
          <a:p>
            <a:pPr eaLnBrk="1" hangingPunct="1">
              <a:buFont typeface="Wingdings" pitchFamily="2" charset="2"/>
              <a:buChar char="Ø"/>
            </a:pPr>
            <a:r>
              <a:rPr lang="en-US" sz="3000" b="1" smtClean="0"/>
              <a:t>The data lag. </a:t>
            </a:r>
            <a:r>
              <a:rPr lang="en-US" sz="3000" smtClean="0"/>
              <a:t>Policymakers are not aware of changes in the economy as soon as they happen. </a:t>
            </a:r>
          </a:p>
          <a:p>
            <a:pPr eaLnBrk="1" hangingPunct="1">
              <a:buFont typeface="Wingdings" pitchFamily="2" charset="2"/>
              <a:buChar char="Ø"/>
            </a:pPr>
            <a:r>
              <a:rPr lang="en-US" sz="3000" b="1" smtClean="0"/>
              <a:t>The wait-and-see lag. </a:t>
            </a:r>
            <a:r>
              <a:rPr lang="en-US" sz="3000" smtClean="0"/>
              <a:t>After policymakers are aware of a downturn in economic activity they rarely enact counteractive measures immediately. They want to be sure that the observed events are not just short-run phenomena.</a:t>
            </a:r>
          </a:p>
        </p:txBody>
      </p:sp>
      <p:sp>
        <p:nvSpPr>
          <p:cNvPr id="35842" name="Rectangle 2"/>
          <p:cNvSpPr>
            <a:spLocks noGrp="1" noChangeArrowheads="1"/>
          </p:cNvSpPr>
          <p:nvPr>
            <p:ph type="title"/>
          </p:nvPr>
        </p:nvSpPr>
        <p:spPr>
          <a:xfrm>
            <a:off x="457200" y="274638"/>
            <a:ext cx="8229600" cy="792162"/>
          </a:xfrm>
          <a:ln/>
        </p:spPr>
        <p:txBody>
          <a:bodyPr/>
          <a:lstStyle/>
          <a:p>
            <a:pPr eaLnBrk="1" hangingPunct="1"/>
            <a:r>
              <a:rPr lang="en-US" sz="3600" smtClean="0"/>
              <a:t>Lags and Fiscal Policy</a:t>
            </a:r>
          </a:p>
        </p:txBody>
      </p:sp>
      <p:sp>
        <p:nvSpPr>
          <p:cNvPr id="6" name="Rounded Rectangle 5">
            <a:hlinkClick r:id="rId3"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
        <p:nvSpPr>
          <p:cNvPr id="7"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5235">
                                            <p:txEl>
                                              <p:pRg st="1" end="1"/>
                                            </p:txEl>
                                          </p:spTgt>
                                        </p:tgtEl>
                                        <p:attrNameLst>
                                          <p:attrName>style.visibility</p:attrName>
                                        </p:attrNameLst>
                                      </p:cBhvr>
                                      <p:to>
                                        <p:strVal val="visible"/>
                                      </p:to>
                                    </p:set>
                                    <p:animEffect transition="in" filter="fade">
                                      <p:cBhvr>
                                        <p:cTn id="7" dur="2000"/>
                                        <p:tgtEl>
                                          <p:spTgt spid="952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idx="1"/>
          </p:nvPr>
        </p:nvSpPr>
        <p:spPr>
          <a:xfrm>
            <a:off x="228600" y="1524000"/>
            <a:ext cx="8686800" cy="4906963"/>
          </a:xfrm>
        </p:spPr>
        <p:txBody>
          <a:bodyPr/>
          <a:lstStyle/>
          <a:p>
            <a:pPr eaLnBrk="1" hangingPunct="1">
              <a:buFont typeface="Wingdings" pitchFamily="2" charset="2"/>
              <a:buChar char="Ø"/>
            </a:pPr>
            <a:r>
              <a:rPr lang="en-US" sz="3000" b="1" dirty="0" smtClean="0"/>
              <a:t>The legislative lag. </a:t>
            </a:r>
            <a:r>
              <a:rPr lang="en-US" sz="3000" dirty="0" smtClean="0"/>
              <a:t>After policymakers decide that some type of fiscal policy measure is required, Congress or the president will have to propose the measure, build political support for it, and get it passed. </a:t>
            </a:r>
          </a:p>
          <a:p>
            <a:pPr eaLnBrk="1" hangingPunct="1">
              <a:buFont typeface="Wingdings" pitchFamily="2" charset="2"/>
              <a:buChar char="Ø"/>
            </a:pPr>
            <a:r>
              <a:rPr lang="en-US" sz="3000" b="1" dirty="0" smtClean="0"/>
              <a:t>The transmission lag. </a:t>
            </a:r>
            <a:r>
              <a:rPr lang="en-US" sz="3000" dirty="0" smtClean="0"/>
              <a:t>After enacted, a fiscal policy measure takes time to be put into effect. </a:t>
            </a:r>
          </a:p>
          <a:p>
            <a:pPr eaLnBrk="1" hangingPunct="1">
              <a:buFont typeface="Wingdings" pitchFamily="2" charset="2"/>
              <a:buChar char="Ø"/>
            </a:pPr>
            <a:r>
              <a:rPr lang="en-US" sz="3000" b="1" dirty="0" smtClean="0"/>
              <a:t>The effectiveness lag. </a:t>
            </a:r>
            <a:r>
              <a:rPr lang="en-US" sz="3000" dirty="0" smtClean="0"/>
              <a:t>After a policy measure is actually implemented, it takes time to affect the economy. </a:t>
            </a:r>
          </a:p>
        </p:txBody>
      </p:sp>
      <p:sp>
        <p:nvSpPr>
          <p:cNvPr id="36866" name="Rectangle 2"/>
          <p:cNvSpPr>
            <a:spLocks noGrp="1" noChangeArrowheads="1"/>
          </p:cNvSpPr>
          <p:nvPr>
            <p:ph type="title"/>
          </p:nvPr>
        </p:nvSpPr>
        <p:spPr>
          <a:xfrm>
            <a:off x="457200" y="274638"/>
            <a:ext cx="8229600" cy="792162"/>
          </a:xfrm>
          <a:ln/>
        </p:spPr>
        <p:txBody>
          <a:bodyPr/>
          <a:lstStyle/>
          <a:p>
            <a:pPr eaLnBrk="1" hangingPunct="1"/>
            <a:r>
              <a:rPr lang="en-US" sz="3600" smtClean="0"/>
              <a:t>Lags and Fiscal Policy</a:t>
            </a:r>
          </a:p>
        </p:txBody>
      </p:sp>
      <p:sp>
        <p:nvSpPr>
          <p:cNvPr id="6" name="Rounded Rectangle 5">
            <a:hlinkClick r:id="rId3"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
        <p:nvSpPr>
          <p:cNvPr id="7" name="Rectangle 5"/>
          <p:cNvSpPr txBox="1">
            <a:spLocks noChangeArrowheads="1"/>
          </p:cNvSpPr>
          <p:nvPr/>
        </p:nvSpPr>
        <p:spPr>
          <a:xfrm>
            <a:off x="2819400" y="6397625"/>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Effect transition="in" filter="fade">
                                      <p:cBhvr>
                                        <p:cTn id="7" dur="2000"/>
                                        <p:tgtEl>
                                          <p:spTgt spid="972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7283">
                                            <p:txEl>
                                              <p:pRg st="1" end="1"/>
                                            </p:txEl>
                                          </p:spTgt>
                                        </p:tgtEl>
                                        <p:attrNameLst>
                                          <p:attrName>style.visibility</p:attrName>
                                        </p:attrNameLst>
                                      </p:cBhvr>
                                      <p:to>
                                        <p:strVal val="visible"/>
                                      </p:to>
                                    </p:set>
                                    <p:animEffect transition="in" filter="fade">
                                      <p:cBhvr>
                                        <p:cTn id="12" dur="2000"/>
                                        <p:tgtEl>
                                          <p:spTgt spid="972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7283">
                                            <p:txEl>
                                              <p:pRg st="2" end="2"/>
                                            </p:txEl>
                                          </p:spTgt>
                                        </p:tgtEl>
                                        <p:attrNameLst>
                                          <p:attrName>style.visibility</p:attrName>
                                        </p:attrNameLst>
                                      </p:cBhvr>
                                      <p:to>
                                        <p:strVal val="visible"/>
                                      </p:to>
                                    </p:set>
                                    <p:animEffect transition="in" filter="fade">
                                      <p:cBhvr>
                                        <p:cTn id="17" dur="2000"/>
                                        <p:tgtEl>
                                          <p:spTgt spid="972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4831976" y="1277471"/>
            <a:ext cx="4007224" cy="3827929"/>
          </a:xfrm>
          <a:noFill/>
          <a:ln w="3175">
            <a:solidFill>
              <a:schemeClr val="accent2"/>
            </a:solidFill>
            <a:miter lim="800000"/>
            <a:headEnd/>
            <a:tailEnd/>
          </a:ln>
        </p:spPr>
      </p:pic>
      <p:sp>
        <p:nvSpPr>
          <p:cNvPr id="37890" name="Rectangle 2"/>
          <p:cNvSpPr>
            <a:spLocks noGrp="1" noChangeArrowheads="1"/>
          </p:cNvSpPr>
          <p:nvPr>
            <p:ph type="title"/>
          </p:nvPr>
        </p:nvSpPr>
        <p:spPr>
          <a:ln/>
        </p:spPr>
        <p:txBody>
          <a:bodyPr>
            <a:normAutofit fontScale="90000"/>
          </a:bodyPr>
          <a:lstStyle/>
          <a:p>
            <a:pPr eaLnBrk="1" hangingPunct="1"/>
            <a:r>
              <a:rPr lang="en-US" sz="3600" smtClean="0"/>
              <a:t>Fiscal Policy May Destabilize the</a:t>
            </a:r>
            <a:br>
              <a:rPr lang="en-US" sz="3600" smtClean="0"/>
            </a:br>
            <a:r>
              <a:rPr lang="en-US" sz="3600" smtClean="0"/>
              <a:t>Economy</a:t>
            </a:r>
          </a:p>
        </p:txBody>
      </p:sp>
      <p:sp>
        <p:nvSpPr>
          <p:cNvPr id="101381" name="Rectangle 5"/>
          <p:cNvSpPr>
            <a:spLocks noChangeArrowheads="1"/>
          </p:cNvSpPr>
          <p:nvPr/>
        </p:nvSpPr>
        <p:spPr bwMode="auto">
          <a:xfrm>
            <a:off x="304800" y="1600200"/>
            <a:ext cx="41148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Char char="Ø"/>
            </a:pPr>
            <a:r>
              <a:rPr lang="en-US" sz="2400">
                <a:solidFill>
                  <a:srgbClr val="002060"/>
                </a:solidFill>
                <a:latin typeface="Palatino Linotype" pitchFamily="18" charset="0"/>
              </a:rPr>
              <a:t>In this scenario, the SRAS curve is shifting rightward (healing the economy of its recessionary gap), but this information is unknown to policymakers.</a:t>
            </a:r>
          </a:p>
          <a:p>
            <a:pPr>
              <a:buFont typeface="Wingdings" pitchFamily="2" charset="2"/>
              <a:buChar char="Ø"/>
            </a:pPr>
            <a:r>
              <a:rPr lang="en-US" sz="2400">
                <a:solidFill>
                  <a:srgbClr val="002060"/>
                </a:solidFill>
                <a:latin typeface="Palatino Linotype" pitchFamily="18" charset="0"/>
              </a:rPr>
              <a:t>Policymakers implement expansionary fiscal policy, and the AD curve ends up intersecting SRAS</a:t>
            </a:r>
            <a:r>
              <a:rPr lang="en-US" sz="2400" baseline="-25000">
                <a:solidFill>
                  <a:srgbClr val="002060"/>
                </a:solidFill>
                <a:latin typeface="Palatino Linotype" pitchFamily="18" charset="0"/>
              </a:rPr>
              <a:t>2</a:t>
            </a:r>
            <a:r>
              <a:rPr lang="en-US" sz="2400">
                <a:solidFill>
                  <a:srgbClr val="002060"/>
                </a:solidFill>
                <a:latin typeface="Palatino Linotype" pitchFamily="18" charset="0"/>
              </a:rPr>
              <a:t> at point 2instead of intersecting SRAS</a:t>
            </a:r>
            <a:r>
              <a:rPr lang="en-US" sz="2400" baseline="-25000">
                <a:solidFill>
                  <a:srgbClr val="002060"/>
                </a:solidFill>
                <a:latin typeface="Palatino Linotype" pitchFamily="18" charset="0"/>
              </a:rPr>
              <a:t>1</a:t>
            </a:r>
            <a:r>
              <a:rPr lang="en-US" sz="2400">
                <a:solidFill>
                  <a:srgbClr val="002060"/>
                </a:solidFill>
                <a:latin typeface="Palatino Linotype" pitchFamily="18" charset="0"/>
              </a:rPr>
              <a:t> at point1'. </a:t>
            </a:r>
          </a:p>
          <a:p>
            <a:pPr>
              <a:buFont typeface="Wingdings" pitchFamily="2" charset="2"/>
              <a:buNone/>
            </a:pPr>
            <a:endParaRPr lang="en-US" sz="2400">
              <a:solidFill>
                <a:srgbClr val="002060"/>
              </a:solidFill>
              <a:latin typeface="Palatino Linotype" pitchFamily="18" charset="0"/>
            </a:endParaRPr>
          </a:p>
        </p:txBody>
      </p:sp>
      <p:sp>
        <p:nvSpPr>
          <p:cNvPr id="7" name="Rounded Rectangle 6">
            <a:hlinkClick r:id="rId4"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8"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1381">
                                            <p:txEl>
                                              <p:pRg st="1" end="1"/>
                                            </p:txEl>
                                          </p:spTgt>
                                        </p:tgtEl>
                                        <p:attrNameLst>
                                          <p:attrName>style.visibility</p:attrName>
                                        </p:attrNameLst>
                                      </p:cBhvr>
                                      <p:to>
                                        <p:strVal val="visible"/>
                                      </p:to>
                                    </p:set>
                                    <p:animEffect transition="in" filter="fade">
                                      <p:cBhvr>
                                        <p:cTn id="7" dur="2000"/>
                                        <p:tgtEl>
                                          <p:spTgt spid="10138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68388" y="1590442"/>
            <a:ext cx="4007224" cy="3827929"/>
          </a:xfrm>
          <a:noFill/>
          <a:ln w="3175">
            <a:solidFill>
              <a:schemeClr val="accent2"/>
            </a:solidFill>
            <a:miter lim="800000"/>
            <a:headEnd/>
            <a:tailEnd/>
          </a:ln>
        </p:spPr>
      </p:pic>
      <p:sp>
        <p:nvSpPr>
          <p:cNvPr id="38914" name="Rectangle 2"/>
          <p:cNvSpPr>
            <a:spLocks noGrp="1" noChangeArrowheads="1"/>
          </p:cNvSpPr>
          <p:nvPr>
            <p:ph type="title"/>
          </p:nvPr>
        </p:nvSpPr>
        <p:spPr>
          <a:ln/>
        </p:spPr>
        <p:txBody>
          <a:bodyPr>
            <a:normAutofit fontScale="90000"/>
          </a:bodyPr>
          <a:lstStyle/>
          <a:p>
            <a:pPr eaLnBrk="1" hangingPunct="1"/>
            <a:r>
              <a:rPr lang="en-US" sz="3600" smtClean="0"/>
              <a:t>Fiscal Policy May Destabilize the</a:t>
            </a:r>
            <a:br>
              <a:rPr lang="en-US" sz="3600" smtClean="0"/>
            </a:br>
            <a:r>
              <a:rPr lang="en-US" sz="3600" smtClean="0"/>
              <a:t>Economy</a:t>
            </a:r>
          </a:p>
        </p:txBody>
      </p:sp>
      <p:sp>
        <p:nvSpPr>
          <p:cNvPr id="38916" name="Rectangle 4"/>
          <p:cNvSpPr>
            <a:spLocks noChangeArrowheads="1"/>
          </p:cNvSpPr>
          <p:nvPr/>
        </p:nvSpPr>
        <p:spPr bwMode="auto">
          <a:xfrm>
            <a:off x="304800" y="1600200"/>
            <a:ext cx="4114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Char char="Ø"/>
            </a:pPr>
            <a:r>
              <a:rPr lang="en-US" sz="2400">
                <a:solidFill>
                  <a:srgbClr val="002060"/>
                </a:solidFill>
                <a:latin typeface="Palatino Linotype" pitchFamily="18" charset="0"/>
              </a:rPr>
              <a:t>Policymakers thereby move the economy into an inflationary gap, thus destabilizing the economy.</a:t>
            </a:r>
          </a:p>
        </p:txBody>
      </p:sp>
      <p:sp>
        <p:nvSpPr>
          <p:cNvPr id="7" name="Rounded Rectangle 6">
            <a:hlinkClick r:id="rId4"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8"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rrowheads="1"/>
          </p:cNvSpPr>
          <p:nvPr>
            <p:ph idx="1"/>
          </p:nvPr>
        </p:nvSpPr>
        <p:spPr/>
        <p:txBody>
          <a:bodyPr>
            <a:normAutofit/>
          </a:bodyPr>
          <a:lstStyle/>
          <a:p>
            <a:pPr marL="514350" indent="-514350" eaLnBrk="1" hangingPunct="1">
              <a:buClr>
                <a:srgbClr val="002060"/>
              </a:buClr>
              <a:buFont typeface="Wingdings" pitchFamily="2" charset="2"/>
              <a:buAutoNum type="arabicPeriod"/>
              <a:defRPr/>
            </a:pPr>
            <a:r>
              <a:rPr lang="en-US" sz="2800" b="1" dirty="0" smtClean="0"/>
              <a:t>How does crowding out question the effectiveness of expansionary demand-side fiscal policy?</a:t>
            </a:r>
          </a:p>
          <a:p>
            <a:pPr>
              <a:buFont typeface="Wingdings" pitchFamily="2" charset="2"/>
              <a:buNone/>
              <a:defRPr/>
            </a:pPr>
            <a:r>
              <a:rPr lang="en-US" sz="2000" dirty="0" smtClean="0"/>
              <a:t>	If there is no crowding out, expansionary fiscal policy is predicted to increase aggregate demand and, if the economy is in a recessionary gap, either reduce or eliminate the gap.</a:t>
            </a:r>
          </a:p>
          <a:p>
            <a:pPr>
              <a:buFont typeface="Wingdings" pitchFamily="2" charset="2"/>
              <a:buNone/>
              <a:defRPr/>
            </a:pPr>
            <a:r>
              <a:rPr lang="en-US" sz="2000" dirty="0" smtClean="0"/>
              <a:t>	However, if there is, say, complete crowding out, expansionary fiscal policy will not meet its objective. The following example illustrates complete crowding out: If government purchases rise by $100 million, private spending will decrease by $100 million so that there is no net effect on aggregate demand.</a:t>
            </a:r>
          </a:p>
          <a:p>
            <a:pPr marL="514350" indent="-514350" eaLnBrk="1" hangingPunct="1">
              <a:buClr>
                <a:srgbClr val="993300"/>
              </a:buClr>
              <a:buFont typeface="Wingdings" pitchFamily="2" charset="2"/>
              <a:buNone/>
              <a:defRPr/>
            </a:pPr>
            <a:endParaRPr lang="en-US" dirty="0" smtClean="0"/>
          </a:p>
          <a:p>
            <a:pPr eaLnBrk="1" hangingPunct="1">
              <a:buClr>
                <a:srgbClr val="993300"/>
              </a:buClr>
              <a:buFont typeface="Wingdings" pitchFamily="2" charset="2"/>
              <a:buChar char="ü"/>
              <a:defRPr/>
            </a:pPr>
            <a:endParaRPr lang="en-US" dirty="0" smtClean="0">
              <a:solidFill>
                <a:srgbClr val="993300"/>
              </a:solidFill>
            </a:endParaRPr>
          </a:p>
          <a:p>
            <a:pPr eaLnBrk="1" hangingPunct="1">
              <a:buFont typeface="Wingdings" pitchFamily="2" charset="2"/>
              <a:buNone/>
              <a:defRPr/>
            </a:pPr>
            <a:endParaRPr lang="en-US" dirty="0" smtClean="0">
              <a:solidFill>
                <a:srgbClr val="993300"/>
              </a:solidFill>
            </a:endParaRPr>
          </a:p>
        </p:txBody>
      </p:sp>
      <p:sp>
        <p:nvSpPr>
          <p:cNvPr id="39938" name="Rectangle 2"/>
          <p:cNvSpPr>
            <a:spLocks noGrp="1" noChangeArrowheads="1"/>
          </p:cNvSpPr>
          <p:nvPr>
            <p:ph type="title"/>
          </p:nvPr>
        </p:nvSpPr>
        <p:spPr>
          <a:ln/>
        </p:spPr>
        <p:txBody>
          <a:bodyPr/>
          <a:lstStyle/>
          <a:p>
            <a:pPr eaLnBrk="1" hangingPunct="1"/>
            <a:r>
              <a:rPr lang="en-US" smtClean="0"/>
              <a:t>Self-Test</a:t>
            </a:r>
          </a:p>
        </p:txBody>
      </p:sp>
      <p:sp>
        <p:nvSpPr>
          <p:cNvPr id="6" name="Rounded Rectangle 5">
            <a:hlinkClick r:id="rId3"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
        <p:nvSpPr>
          <p:cNvPr id="7"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fade">
                                      <p:cBhvr>
                                        <p:cTn id="7" dur="2000"/>
                                        <p:tgtEl>
                                          <p:spTgt spid="993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9331">
                                            <p:txEl>
                                              <p:pRg st="1" end="1"/>
                                            </p:txEl>
                                          </p:spTgt>
                                        </p:tgtEl>
                                        <p:attrNameLst>
                                          <p:attrName>style.visibility</p:attrName>
                                        </p:attrNameLst>
                                      </p:cBhvr>
                                      <p:to>
                                        <p:strVal val="visible"/>
                                      </p:to>
                                    </p:set>
                                    <p:animEffect transition="in" filter="fade">
                                      <p:cBhvr>
                                        <p:cTn id="12" dur="2000"/>
                                        <p:tgtEl>
                                          <p:spTgt spid="993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9331">
                                            <p:txEl>
                                              <p:pRg st="2" end="2"/>
                                            </p:txEl>
                                          </p:spTgt>
                                        </p:tgtEl>
                                        <p:attrNameLst>
                                          <p:attrName>style.visibility</p:attrName>
                                        </p:attrNameLst>
                                      </p:cBhvr>
                                      <p:to>
                                        <p:strVal val="visible"/>
                                      </p:to>
                                    </p:set>
                                    <p:animEffect transition="in" filter="fade">
                                      <p:cBhvr>
                                        <p:cTn id="17" dur="2000"/>
                                        <p:tgtEl>
                                          <p:spTgt spid="993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rrowheads="1"/>
          </p:cNvSpPr>
          <p:nvPr>
            <p:ph idx="1"/>
          </p:nvPr>
        </p:nvSpPr>
        <p:spPr/>
        <p:txBody>
          <a:bodyPr>
            <a:normAutofit/>
          </a:bodyPr>
          <a:lstStyle/>
          <a:p>
            <a:pPr eaLnBrk="1" hangingPunct="1">
              <a:buClr>
                <a:srgbClr val="993300"/>
              </a:buClr>
              <a:buFont typeface="Wingdings" pitchFamily="2" charset="2"/>
              <a:buNone/>
              <a:defRPr/>
            </a:pPr>
            <a:r>
              <a:rPr lang="en-US" sz="2800" b="1" dirty="0" smtClean="0"/>
              <a:t>2. How might lags reduce the effectiveness of fiscal policy?</a:t>
            </a:r>
          </a:p>
          <a:p>
            <a:pPr>
              <a:buFont typeface="Wingdings" pitchFamily="2" charset="2"/>
              <a:buNone/>
              <a:defRPr/>
            </a:pPr>
            <a:r>
              <a:rPr lang="en-US" dirty="0" smtClean="0"/>
              <a:t>	</a:t>
            </a:r>
            <a:r>
              <a:rPr lang="en-US" sz="2000" dirty="0" smtClean="0"/>
              <a:t>Suppose the economy is currently in a recessionary gap at time period 1. Expansionary fiscal policy is needed to remove the economy from its recessionary gap, but fiscal policy lags (data lag, wait-and-see lag, etc.) may be so long that, by the time the fiscal policy is implemented, the economy has moved itself out of the recessionary gap, making the expansionary fiscal policy not only unnecessary but potentially capable of moving the economy into an inflationary gap.</a:t>
            </a:r>
          </a:p>
          <a:p>
            <a:pPr eaLnBrk="1" hangingPunct="1">
              <a:buClr>
                <a:srgbClr val="993300"/>
              </a:buClr>
              <a:buFont typeface="Wingdings" pitchFamily="2" charset="2"/>
              <a:buNone/>
              <a:defRPr/>
            </a:pPr>
            <a:endParaRPr lang="en-US" dirty="0" smtClean="0"/>
          </a:p>
          <a:p>
            <a:pPr eaLnBrk="1" hangingPunct="1">
              <a:buFont typeface="Wingdings" pitchFamily="2" charset="2"/>
              <a:buNone/>
              <a:defRPr/>
            </a:pPr>
            <a:endParaRPr lang="en-US" dirty="0" smtClean="0">
              <a:solidFill>
                <a:srgbClr val="993300"/>
              </a:solidFill>
            </a:endParaRPr>
          </a:p>
        </p:txBody>
      </p:sp>
      <p:sp>
        <p:nvSpPr>
          <p:cNvPr id="40962" name="Rectangle 2"/>
          <p:cNvSpPr>
            <a:spLocks noGrp="1" noChangeArrowheads="1"/>
          </p:cNvSpPr>
          <p:nvPr>
            <p:ph type="title"/>
          </p:nvPr>
        </p:nvSpPr>
        <p:spPr>
          <a:ln/>
        </p:spPr>
        <p:txBody>
          <a:bodyPr/>
          <a:lstStyle/>
          <a:p>
            <a:pPr eaLnBrk="1" hangingPunct="1"/>
            <a:r>
              <a:rPr lang="en-US" smtClean="0"/>
              <a:t>Self-Test</a:t>
            </a:r>
          </a:p>
        </p:txBody>
      </p:sp>
      <p:sp>
        <p:nvSpPr>
          <p:cNvPr id="6" name="Rounded Rectangle 5">
            <a:hlinkClick r:id="rId3"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
        <p:nvSpPr>
          <p:cNvPr id="7"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fade">
                                      <p:cBhvr>
                                        <p:cTn id="7" dur="2000"/>
                                        <p:tgtEl>
                                          <p:spTgt spid="993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9331">
                                            <p:txEl>
                                              <p:pRg st="1" end="1"/>
                                            </p:txEl>
                                          </p:spTgt>
                                        </p:tgtEl>
                                        <p:attrNameLst>
                                          <p:attrName>style.visibility</p:attrName>
                                        </p:attrNameLst>
                                      </p:cBhvr>
                                      <p:to>
                                        <p:strVal val="visible"/>
                                      </p:to>
                                    </p:set>
                                    <p:animEffect transition="in" filter="fade">
                                      <p:cBhvr>
                                        <p:cTn id="12" dur="2000"/>
                                        <p:tgtEl>
                                          <p:spTgt spid="993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715962"/>
          </a:xfrm>
          <a:ln/>
        </p:spPr>
        <p:txBody>
          <a:bodyPr/>
          <a:lstStyle/>
          <a:p>
            <a:pPr eaLnBrk="1" hangingPunct="1"/>
            <a:r>
              <a:rPr lang="en-US" sz="3600" smtClean="0"/>
              <a:t>Government Tax Revenues</a:t>
            </a:r>
          </a:p>
        </p:txBody>
      </p:sp>
      <p:pic>
        <p:nvPicPr>
          <p:cNvPr id="51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371600"/>
            <a:ext cx="5181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a:hlinkClick r:id="rId4"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8"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rrowheads="1"/>
          </p:cNvSpPr>
          <p:nvPr>
            <p:ph idx="1"/>
          </p:nvPr>
        </p:nvSpPr>
        <p:spPr/>
        <p:txBody>
          <a:bodyPr>
            <a:normAutofit/>
          </a:bodyPr>
          <a:lstStyle/>
          <a:p>
            <a:pPr eaLnBrk="1" hangingPunct="1">
              <a:buClr>
                <a:srgbClr val="993300"/>
              </a:buClr>
              <a:buFont typeface="Wingdings" pitchFamily="2" charset="2"/>
              <a:buNone/>
              <a:defRPr/>
            </a:pPr>
            <a:r>
              <a:rPr lang="en-US" sz="2800" b="1" dirty="0" smtClean="0"/>
              <a:t>3. Give an example of the indirect effect of crowding out.</a:t>
            </a:r>
          </a:p>
          <a:p>
            <a:pPr>
              <a:buFont typeface="Wingdings" pitchFamily="2" charset="2"/>
              <a:buNone/>
              <a:defRPr/>
            </a:pPr>
            <a:r>
              <a:rPr lang="en-US" sz="2000" dirty="0" smtClean="0"/>
              <a:t>	The federal government spends more on a given program. As a result, the budget deficit grows, and the federal government increases its demand for </a:t>
            </a:r>
            <a:r>
              <a:rPr lang="en-US" sz="2000" dirty="0" err="1" smtClean="0"/>
              <a:t>loanable</a:t>
            </a:r>
            <a:r>
              <a:rPr lang="en-US" sz="2000" dirty="0" smtClean="0"/>
              <a:t> funds (or credit) to finance the larger deficit. Because of the greater demand for </a:t>
            </a:r>
            <a:r>
              <a:rPr lang="en-US" sz="2000" dirty="0" err="1" smtClean="0"/>
              <a:t>loanable</a:t>
            </a:r>
            <a:r>
              <a:rPr lang="en-US" sz="2000" dirty="0" smtClean="0"/>
              <a:t> funds, the interest rate rises in response to the higher interest rate, and business firms cut back on investment. An increase in government spending has indirectly led to a decline in investment spending.</a:t>
            </a:r>
          </a:p>
          <a:p>
            <a:pPr eaLnBrk="1" hangingPunct="1">
              <a:buClr>
                <a:srgbClr val="993300"/>
              </a:buClr>
              <a:buFont typeface="Wingdings" pitchFamily="2" charset="2"/>
              <a:buNone/>
              <a:defRPr/>
            </a:pPr>
            <a:endParaRPr lang="en-US" dirty="0" smtClean="0"/>
          </a:p>
          <a:p>
            <a:pPr eaLnBrk="1" hangingPunct="1">
              <a:buFont typeface="Wingdings" pitchFamily="2" charset="2"/>
              <a:buNone/>
              <a:defRPr/>
            </a:pPr>
            <a:endParaRPr lang="en-US" dirty="0" smtClean="0">
              <a:solidFill>
                <a:srgbClr val="993300"/>
              </a:solidFill>
            </a:endParaRPr>
          </a:p>
        </p:txBody>
      </p:sp>
      <p:sp>
        <p:nvSpPr>
          <p:cNvPr id="41986" name="Rectangle 2"/>
          <p:cNvSpPr>
            <a:spLocks noGrp="1" noChangeArrowheads="1"/>
          </p:cNvSpPr>
          <p:nvPr>
            <p:ph type="title"/>
          </p:nvPr>
        </p:nvSpPr>
        <p:spPr>
          <a:ln/>
        </p:spPr>
        <p:txBody>
          <a:bodyPr/>
          <a:lstStyle/>
          <a:p>
            <a:pPr eaLnBrk="1" hangingPunct="1"/>
            <a:r>
              <a:rPr lang="en-US" smtClean="0"/>
              <a:t>Self-Test</a:t>
            </a:r>
          </a:p>
        </p:txBody>
      </p:sp>
      <p:sp>
        <p:nvSpPr>
          <p:cNvPr id="6" name="Rounded Rectangle 5">
            <a:hlinkClick r:id="rId3"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
        <p:nvSpPr>
          <p:cNvPr id="7"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fade">
                                      <p:cBhvr>
                                        <p:cTn id="7" dur="2000"/>
                                        <p:tgtEl>
                                          <p:spTgt spid="993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9331">
                                            <p:txEl>
                                              <p:pRg st="1" end="1"/>
                                            </p:txEl>
                                          </p:spTgt>
                                        </p:tgtEl>
                                        <p:attrNameLst>
                                          <p:attrName>style.visibility</p:attrName>
                                        </p:attrNameLst>
                                      </p:cBhvr>
                                      <p:to>
                                        <p:strVal val="visible"/>
                                      </p:to>
                                    </p:set>
                                    <p:animEffect transition="in" filter="fade">
                                      <p:cBhvr>
                                        <p:cTn id="12" dur="2000"/>
                                        <p:tgtEl>
                                          <p:spTgt spid="993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2"/>
          <p:cNvSpPr>
            <a:spLocks noGrp="1"/>
          </p:cNvSpPr>
          <p:nvPr>
            <p:ph idx="1"/>
          </p:nvPr>
        </p:nvSpPr>
        <p:spPr>
          <a:xfrm>
            <a:off x="381000" y="1524000"/>
            <a:ext cx="8229600" cy="4525963"/>
          </a:xfrm>
        </p:spPr>
        <p:txBody>
          <a:bodyPr/>
          <a:lstStyle/>
          <a:p>
            <a:pPr>
              <a:buFont typeface="Wingdings" pitchFamily="2" charset="2"/>
              <a:buNone/>
            </a:pPr>
            <a:r>
              <a:rPr lang="en-US" dirty="0" smtClean="0"/>
              <a:t>	The change in a person’s tax payment divided by the change in his or her taxable income: </a:t>
            </a:r>
          </a:p>
          <a:p>
            <a:pPr algn="ctr">
              <a:buFont typeface="Wingdings" pitchFamily="2" charset="2"/>
              <a:buNone/>
            </a:pPr>
            <a:r>
              <a:rPr lang="en-US" dirty="0" smtClean="0"/>
              <a:t>Δ Tax Payment / Δ Taxable Income</a:t>
            </a:r>
          </a:p>
          <a:p>
            <a:pPr algn="ctr">
              <a:buFont typeface="Wingdings" pitchFamily="2" charset="2"/>
              <a:buNone/>
            </a:pPr>
            <a:endParaRPr lang="en-US" dirty="0" smtClean="0"/>
          </a:p>
        </p:txBody>
      </p:sp>
      <p:sp>
        <p:nvSpPr>
          <p:cNvPr id="43010" name="Title 1"/>
          <p:cNvSpPr>
            <a:spLocks noGrp="1"/>
          </p:cNvSpPr>
          <p:nvPr>
            <p:ph type="title"/>
          </p:nvPr>
        </p:nvSpPr>
        <p:spPr>
          <a:ln/>
        </p:spPr>
        <p:txBody>
          <a:bodyPr/>
          <a:lstStyle/>
          <a:p>
            <a:r>
              <a:rPr lang="en-US" smtClean="0"/>
              <a:t>Marginal Tax rate</a:t>
            </a:r>
          </a:p>
        </p:txBody>
      </p:sp>
      <p:pic>
        <p:nvPicPr>
          <p:cNvPr id="104450" name="Picture 2" descr="C:\Documents and Settings\p.schneiderman\Local Settings\Temporary Internet Files\Content.IE5\IBBMXN6U\MPj03168680000[1].jpg"/>
          <p:cNvPicPr>
            <a:picLocks noChangeAspect="1" noChangeArrowheads="1"/>
          </p:cNvPicPr>
          <p:nvPr/>
        </p:nvPicPr>
        <p:blipFill>
          <a:blip r:embed="rId3" cstate="print"/>
          <a:srcRect/>
          <a:stretch>
            <a:fillRect/>
          </a:stretch>
        </p:blipFill>
        <p:spPr bwMode="auto">
          <a:xfrm>
            <a:off x="3124200" y="4038600"/>
            <a:ext cx="2514600" cy="1673225"/>
          </a:xfrm>
          <a:prstGeom prst="rect">
            <a:avLst/>
          </a:prstGeom>
          <a:noFill/>
          <a:ln>
            <a:solidFill>
              <a:schemeClr val="accent3"/>
            </a:solidFill>
          </a:ln>
        </p:spPr>
      </p:pic>
      <p:sp>
        <p:nvSpPr>
          <p:cNvPr id="7" name="Rounded Rectangle 6">
            <a:hlinkClick r:id="rId4"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8"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fade">
                                      <p:cBhvr>
                                        <p:cTn id="7" dur="2000"/>
                                        <p:tgtEl>
                                          <p:spTgt spid="43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fade">
                                      <p:cBhvr>
                                        <p:cTn id="12" dur="2000"/>
                                        <p:tgtEl>
                                          <p:spTgt spid="430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25788" y="1600200"/>
            <a:ext cx="4365812" cy="3110753"/>
          </a:xfrm>
          <a:noFill/>
        </p:spPr>
      </p:pic>
      <p:sp>
        <p:nvSpPr>
          <p:cNvPr id="44034" name="Rectangle 2"/>
          <p:cNvSpPr>
            <a:spLocks noGrp="1" noChangeArrowheads="1"/>
          </p:cNvSpPr>
          <p:nvPr>
            <p:ph type="title"/>
          </p:nvPr>
        </p:nvSpPr>
        <p:spPr>
          <a:ln/>
        </p:spPr>
        <p:txBody>
          <a:bodyPr/>
          <a:lstStyle/>
          <a:p>
            <a:pPr eaLnBrk="1" hangingPunct="1"/>
            <a:r>
              <a:rPr lang="en-US" smtClean="0"/>
              <a:t>Supply-Side Fiscal Policy</a:t>
            </a:r>
            <a:endParaRPr lang="en-US" b="0" smtClean="0"/>
          </a:p>
        </p:txBody>
      </p:sp>
      <p:sp>
        <p:nvSpPr>
          <p:cNvPr id="105480" name="Text Box 8"/>
          <p:cNvSpPr txBox="1">
            <a:spLocks noChangeArrowheads="1"/>
          </p:cNvSpPr>
          <p:nvPr/>
        </p:nvSpPr>
        <p:spPr bwMode="auto">
          <a:xfrm>
            <a:off x="152400" y="1524000"/>
            <a:ext cx="44958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Char char="Ø"/>
            </a:pPr>
            <a:r>
              <a:rPr lang="en-US" sz="2400">
                <a:solidFill>
                  <a:srgbClr val="002060"/>
                </a:solidFill>
                <a:latin typeface="Palatino Linotype" pitchFamily="18" charset="0"/>
              </a:rPr>
              <a:t>A cut in marginal tax rates increases the attractiveness of productive activity relative to leisure and tax avoidance activities and</a:t>
            </a:r>
          </a:p>
          <a:p>
            <a:pPr eaLnBrk="1" hangingPunct="1">
              <a:buFont typeface="Wingdings" pitchFamily="2" charset="2"/>
              <a:buChar char="Ø"/>
            </a:pPr>
            <a:r>
              <a:rPr lang="en-US" sz="2400">
                <a:solidFill>
                  <a:srgbClr val="002060"/>
                </a:solidFill>
                <a:latin typeface="Palatino Linotype" pitchFamily="18" charset="0"/>
              </a:rPr>
              <a:t>shifts resources from the latter to the former, thus shifting both the short-run and the long-run aggregate supply curves rightward.</a:t>
            </a:r>
          </a:p>
        </p:txBody>
      </p:sp>
      <p:sp>
        <p:nvSpPr>
          <p:cNvPr id="7" name="Rounded Rectangle 6">
            <a:hlinkClick r:id="rId4"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8"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5480">
                                            <p:txEl>
                                              <p:pRg st="1" end="1"/>
                                            </p:txEl>
                                          </p:spTgt>
                                        </p:tgtEl>
                                        <p:attrNameLst>
                                          <p:attrName>style.visibility</p:attrName>
                                        </p:attrNameLst>
                                      </p:cBhvr>
                                      <p:to>
                                        <p:strVal val="visible"/>
                                      </p:to>
                                    </p:set>
                                    <p:animEffect transition="in" filter="fade">
                                      <p:cBhvr>
                                        <p:cTn id="7" dur="2000"/>
                                        <p:tgtEl>
                                          <p:spTgt spid="10548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idx="1"/>
          </p:nvPr>
        </p:nvSpPr>
        <p:spPr>
          <a:xfrm>
            <a:off x="0" y="1676400"/>
            <a:ext cx="4114800" cy="4525963"/>
          </a:xfrm>
        </p:spPr>
        <p:txBody>
          <a:bodyPr/>
          <a:lstStyle/>
          <a:p>
            <a:pPr eaLnBrk="1" hangingPunct="1">
              <a:lnSpc>
                <a:spcPct val="90000"/>
              </a:lnSpc>
              <a:buFont typeface="Wingdings" pitchFamily="2" charset="2"/>
              <a:buChar char="Ø"/>
            </a:pPr>
            <a:r>
              <a:rPr lang="en-US" sz="2600" smtClean="0"/>
              <a:t>The curve, named after Arthur Laffer, that shows the relationship between tax rates and tax revenues. </a:t>
            </a:r>
          </a:p>
          <a:p>
            <a:pPr eaLnBrk="1" hangingPunct="1">
              <a:lnSpc>
                <a:spcPct val="90000"/>
              </a:lnSpc>
              <a:buFont typeface="Wingdings" pitchFamily="2" charset="2"/>
              <a:buChar char="Ø"/>
            </a:pPr>
            <a:r>
              <a:rPr lang="en-US" sz="2600" smtClean="0"/>
              <a:t>According to the Laffer curve, as tax rates rise from zero, tax revenues rise, reach a maximum at some point, and then fall with further increases in tax rates.</a:t>
            </a:r>
          </a:p>
        </p:txBody>
      </p:sp>
      <p:sp>
        <p:nvSpPr>
          <p:cNvPr id="45058" name="Rectangle 2"/>
          <p:cNvSpPr>
            <a:spLocks noGrp="1" noChangeArrowheads="1"/>
          </p:cNvSpPr>
          <p:nvPr>
            <p:ph type="title"/>
          </p:nvPr>
        </p:nvSpPr>
        <p:spPr>
          <a:ln/>
        </p:spPr>
        <p:txBody>
          <a:bodyPr/>
          <a:lstStyle/>
          <a:p>
            <a:pPr eaLnBrk="1" hangingPunct="1"/>
            <a:r>
              <a:rPr lang="en-US" smtClean="0"/>
              <a:t>Laffer Curve</a:t>
            </a:r>
          </a:p>
        </p:txBody>
      </p:sp>
      <p:pic>
        <p:nvPicPr>
          <p:cNvPr id="107525" name="Picture 5"/>
          <p:cNvPicPr>
            <a:picLocks noChangeAspect="1" noChangeArrowheads="1"/>
          </p:cNvPicPr>
          <p:nvPr/>
        </p:nvPicPr>
        <p:blipFill>
          <a:blip r:embed="rId3" cstate="print"/>
          <a:srcRect/>
          <a:stretch>
            <a:fillRect/>
          </a:stretch>
        </p:blipFill>
        <p:spPr bwMode="auto">
          <a:xfrm>
            <a:off x="4876800" y="1600200"/>
            <a:ext cx="4038600" cy="4267200"/>
          </a:xfrm>
          <a:prstGeom prst="rect">
            <a:avLst/>
          </a:prstGeom>
          <a:noFill/>
          <a:ln w="3175">
            <a:solidFill>
              <a:schemeClr val="accent6"/>
            </a:solidFill>
            <a:miter lim="800000"/>
            <a:headEnd/>
            <a:tailEnd/>
          </a:ln>
          <a:effectLst/>
        </p:spPr>
      </p:pic>
      <p:sp>
        <p:nvSpPr>
          <p:cNvPr id="7" name="Rounded Rectangle 6">
            <a:hlinkClick r:id="rId4"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8"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7523">
                                            <p:txEl>
                                              <p:pRg st="1" end="1"/>
                                            </p:txEl>
                                          </p:spTgt>
                                        </p:tgtEl>
                                        <p:attrNameLst>
                                          <p:attrName>style.visibility</p:attrName>
                                        </p:attrNameLst>
                                      </p:cBhvr>
                                      <p:to>
                                        <p:strVal val="visible"/>
                                      </p:to>
                                    </p:set>
                                    <p:animEffect transition="in" filter="fade">
                                      <p:cBhvr>
                                        <p:cTn id="7" dur="2000"/>
                                        <p:tgtEl>
                                          <p:spTgt spid="1075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idx="1"/>
          </p:nvPr>
        </p:nvSpPr>
        <p:spPr>
          <a:xfrm>
            <a:off x="152400" y="1951038"/>
            <a:ext cx="4648200" cy="4221162"/>
          </a:xfrm>
        </p:spPr>
        <p:txBody>
          <a:bodyPr/>
          <a:lstStyle/>
          <a:p>
            <a:pPr eaLnBrk="1" hangingPunct="1">
              <a:lnSpc>
                <a:spcPct val="90000"/>
              </a:lnSpc>
              <a:buFont typeface="Wingdings" pitchFamily="2" charset="2"/>
              <a:buChar char="Ø"/>
            </a:pPr>
            <a:r>
              <a:rPr lang="en-US" smtClean="0"/>
              <a:t>When the tax rate is either 0 or 100 percent, tax revenues are zero.</a:t>
            </a:r>
          </a:p>
          <a:p>
            <a:pPr eaLnBrk="1" hangingPunct="1">
              <a:lnSpc>
                <a:spcPct val="90000"/>
              </a:lnSpc>
              <a:buFont typeface="Wingdings" pitchFamily="2" charset="2"/>
              <a:buChar char="Ø"/>
            </a:pPr>
            <a:r>
              <a:rPr lang="en-US" smtClean="0"/>
              <a:t>Starting from a zero tax rate, increases in tax rates first increase (region A to B) and then decrease (region B to C) tax revenues</a:t>
            </a:r>
            <a:r>
              <a:rPr lang="en-US" sz="3600" smtClean="0"/>
              <a:t> </a:t>
            </a:r>
          </a:p>
        </p:txBody>
      </p:sp>
      <p:sp>
        <p:nvSpPr>
          <p:cNvPr id="46082" name="Rectangle 2"/>
          <p:cNvSpPr>
            <a:spLocks noGrp="1" noChangeArrowheads="1"/>
          </p:cNvSpPr>
          <p:nvPr>
            <p:ph type="title"/>
          </p:nvPr>
        </p:nvSpPr>
        <p:spPr>
          <a:xfrm>
            <a:off x="457200" y="274638"/>
            <a:ext cx="8229600" cy="868362"/>
          </a:xfrm>
          <a:ln/>
        </p:spPr>
        <p:txBody>
          <a:bodyPr/>
          <a:lstStyle/>
          <a:p>
            <a:pPr eaLnBrk="1" hangingPunct="1"/>
            <a:r>
              <a:rPr lang="en-US" smtClean="0"/>
              <a:t>Laffer Curve</a:t>
            </a:r>
          </a:p>
        </p:txBody>
      </p:sp>
      <p:pic>
        <p:nvPicPr>
          <p:cNvPr id="4608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1524000"/>
            <a:ext cx="4038600" cy="4267200"/>
          </a:xfrm>
          <a:prstGeom prst="rect">
            <a:avLst/>
          </a:prstGeom>
          <a:noFill/>
          <a:ln w="31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09573" name="Picture 5" descr="MCj0431561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768488">
            <a:off x="5562600" y="4876800"/>
            <a:ext cx="8382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4" name="Picture 6" descr="MCj0431561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780673">
            <a:off x="6400800" y="4876800"/>
            <a:ext cx="8509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5" name="Picture 7" descr="MCj0431561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828228">
            <a:off x="5549107" y="3823493"/>
            <a:ext cx="8382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6" name="Picture 8" descr="MCj0431561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576267">
            <a:off x="6463507" y="3823493"/>
            <a:ext cx="8382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7" name="Picture 9" descr="MCj0431561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5562600"/>
            <a:ext cx="8382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le 11">
            <a:hlinkClick r:id="rId5"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5" action="ppaction://hlinksldjump"/>
              </a:rPr>
              <a:t>Click to return to “In this Lesson”</a:t>
            </a:r>
            <a:endParaRPr lang="en-US" sz="1050" dirty="0">
              <a:solidFill>
                <a:srgbClr val="C00000"/>
              </a:solidFill>
            </a:endParaRPr>
          </a:p>
        </p:txBody>
      </p:sp>
      <p:sp>
        <p:nvSpPr>
          <p:cNvPr id="13"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9573"/>
                                        </p:tgtEl>
                                        <p:attrNameLst>
                                          <p:attrName>style.visibility</p:attrName>
                                        </p:attrNameLst>
                                      </p:cBhvr>
                                      <p:to>
                                        <p:strVal val="visible"/>
                                      </p:to>
                                    </p:set>
                                    <p:animEffect transition="in" filter="fade">
                                      <p:cBhvr>
                                        <p:cTn id="7" dur="2000"/>
                                        <p:tgtEl>
                                          <p:spTgt spid="109573"/>
                                        </p:tgtEl>
                                      </p:cBhvr>
                                    </p:animEffect>
                                  </p:childTnLst>
                                  <p:subTnLst>
                                    <p:set>
                                      <p:cBhvr override="childStyle">
                                        <p:cTn dur="1" fill="hold" display="0" masterRel="nextClick" afterEffect="1"/>
                                        <p:tgtEl>
                                          <p:spTgt spid="109573"/>
                                        </p:tgtEl>
                                        <p:attrNameLst>
                                          <p:attrName>style.visibility</p:attrName>
                                        </p:attrNameLst>
                                      </p:cBhvr>
                                      <p:to>
                                        <p:strVal val="hidden"/>
                                      </p:to>
                                    </p:set>
                                  </p:subTnLst>
                                </p:cTn>
                              </p:par>
                              <p:par>
                                <p:cTn id="8" presetID="10" presetClass="entr" presetSubtype="0" fill="hold" nodeType="withEffect">
                                  <p:stCondLst>
                                    <p:cond delay="0"/>
                                  </p:stCondLst>
                                  <p:childTnLst>
                                    <p:set>
                                      <p:cBhvr>
                                        <p:cTn id="9" dur="1" fill="hold">
                                          <p:stCondLst>
                                            <p:cond delay="0"/>
                                          </p:stCondLst>
                                        </p:cTn>
                                        <p:tgtEl>
                                          <p:spTgt spid="109574"/>
                                        </p:tgtEl>
                                        <p:attrNameLst>
                                          <p:attrName>style.visibility</p:attrName>
                                        </p:attrNameLst>
                                      </p:cBhvr>
                                      <p:to>
                                        <p:strVal val="visible"/>
                                      </p:to>
                                    </p:set>
                                    <p:animEffect transition="in" filter="fade">
                                      <p:cBhvr>
                                        <p:cTn id="10" dur="2000"/>
                                        <p:tgtEl>
                                          <p:spTgt spid="109574"/>
                                        </p:tgtEl>
                                      </p:cBhvr>
                                    </p:animEffect>
                                  </p:childTnLst>
                                  <p:subTnLst>
                                    <p:set>
                                      <p:cBhvr override="childStyle">
                                        <p:cTn dur="1" fill="hold" display="0" masterRel="nextClick" afterEffect="1"/>
                                        <p:tgtEl>
                                          <p:spTgt spid="109574"/>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09571">
                                            <p:txEl>
                                              <p:pRg st="1" end="1"/>
                                            </p:txEl>
                                          </p:spTgt>
                                        </p:tgtEl>
                                        <p:attrNameLst>
                                          <p:attrName>style.visibility</p:attrName>
                                        </p:attrNameLst>
                                      </p:cBhvr>
                                      <p:to>
                                        <p:strVal val="visible"/>
                                      </p:to>
                                    </p:set>
                                    <p:animEffect transition="in" filter="fade">
                                      <p:cBhvr>
                                        <p:cTn id="15" dur="2000"/>
                                        <p:tgtEl>
                                          <p:spTgt spid="109571">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9575"/>
                                        </p:tgtEl>
                                        <p:attrNameLst>
                                          <p:attrName>style.visibility</p:attrName>
                                        </p:attrNameLst>
                                      </p:cBhvr>
                                      <p:to>
                                        <p:strVal val="visible"/>
                                      </p:to>
                                    </p:set>
                                    <p:animEffect transition="in" filter="fade">
                                      <p:cBhvr>
                                        <p:cTn id="18" dur="2000"/>
                                        <p:tgtEl>
                                          <p:spTgt spid="109575"/>
                                        </p:tgtEl>
                                      </p:cBhvr>
                                    </p:animEffect>
                                  </p:childTnLst>
                                </p:cTn>
                              </p:par>
                              <p:par>
                                <p:cTn id="19" presetID="10" presetClass="entr" presetSubtype="0" fill="hold" nodeType="withEffect">
                                  <p:stCondLst>
                                    <p:cond delay="0"/>
                                  </p:stCondLst>
                                  <p:childTnLst>
                                    <p:set>
                                      <p:cBhvr>
                                        <p:cTn id="20" dur="1" fill="hold">
                                          <p:stCondLst>
                                            <p:cond delay="0"/>
                                          </p:stCondLst>
                                        </p:cTn>
                                        <p:tgtEl>
                                          <p:spTgt spid="109576"/>
                                        </p:tgtEl>
                                        <p:attrNameLst>
                                          <p:attrName>style.visibility</p:attrName>
                                        </p:attrNameLst>
                                      </p:cBhvr>
                                      <p:to>
                                        <p:strVal val="visible"/>
                                      </p:to>
                                    </p:set>
                                    <p:animEffect transition="in" filter="fade">
                                      <p:cBhvr>
                                        <p:cTn id="21" dur="2000"/>
                                        <p:tgtEl>
                                          <p:spTgt spid="109576"/>
                                        </p:tgtEl>
                                      </p:cBhvr>
                                    </p:animEffect>
                                  </p:childTnLst>
                                </p:cTn>
                              </p:par>
                              <p:par>
                                <p:cTn id="22" presetID="10" presetClass="entr" presetSubtype="0" fill="hold" nodeType="withEffect">
                                  <p:stCondLst>
                                    <p:cond delay="0"/>
                                  </p:stCondLst>
                                  <p:childTnLst>
                                    <p:set>
                                      <p:cBhvr>
                                        <p:cTn id="23" dur="1" fill="hold">
                                          <p:stCondLst>
                                            <p:cond delay="0"/>
                                          </p:stCondLst>
                                        </p:cTn>
                                        <p:tgtEl>
                                          <p:spTgt spid="109577"/>
                                        </p:tgtEl>
                                        <p:attrNameLst>
                                          <p:attrName>style.visibility</p:attrName>
                                        </p:attrNameLst>
                                      </p:cBhvr>
                                      <p:to>
                                        <p:strVal val="visible"/>
                                      </p:to>
                                    </p:set>
                                    <p:animEffect transition="in" filter="fade">
                                      <p:cBhvr>
                                        <p:cTn id="24" dur="2000"/>
                                        <p:tgtEl>
                                          <p:spTgt spid="109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Grp="1" noChangeArrowheads="1"/>
          </p:cNvSpPr>
          <p:nvPr>
            <p:ph idx="1"/>
          </p:nvPr>
        </p:nvSpPr>
        <p:spPr>
          <a:xfrm>
            <a:off x="152400" y="1219200"/>
            <a:ext cx="8991600" cy="2286000"/>
          </a:xfrm>
        </p:spPr>
        <p:txBody>
          <a:bodyPr/>
          <a:lstStyle/>
          <a:p>
            <a:pPr eaLnBrk="1" hangingPunct="1">
              <a:lnSpc>
                <a:spcPct val="80000"/>
              </a:lnSpc>
              <a:buFont typeface="Wingdings" pitchFamily="2" charset="2"/>
              <a:buChar char="Ø"/>
            </a:pPr>
            <a:r>
              <a:rPr lang="en-US" sz="2400" smtClean="0"/>
              <a:t>Tax revenues equal the tax base times the (average) tax rate. </a:t>
            </a:r>
          </a:p>
          <a:p>
            <a:pPr eaLnBrk="1" hangingPunct="1">
              <a:lnSpc>
                <a:spcPct val="80000"/>
              </a:lnSpc>
              <a:buFont typeface="Wingdings" pitchFamily="2" charset="2"/>
              <a:buChar char="Ø"/>
            </a:pPr>
            <a:r>
              <a:rPr lang="en-US" sz="2400" smtClean="0"/>
              <a:t>If the percentage reduction in the tax rate is greater than the percentage increase in the tax base, tax revenues decrease (Case 1).</a:t>
            </a:r>
          </a:p>
          <a:p>
            <a:pPr eaLnBrk="1" hangingPunct="1">
              <a:lnSpc>
                <a:spcPct val="80000"/>
              </a:lnSpc>
              <a:buFont typeface="Wingdings" pitchFamily="2" charset="2"/>
              <a:buChar char="Ø"/>
            </a:pPr>
            <a:r>
              <a:rPr lang="en-US" sz="2400" smtClean="0"/>
              <a:t>If the percentage reduction in the tax rate is less than the percentage increase in the tax base, tax revenues increase (Case 2). All numbers are in billions of dollars.</a:t>
            </a:r>
          </a:p>
        </p:txBody>
      </p:sp>
      <p:sp>
        <p:nvSpPr>
          <p:cNvPr id="47106" name="Rectangle 2"/>
          <p:cNvSpPr>
            <a:spLocks noGrp="1" noChangeArrowheads="1"/>
          </p:cNvSpPr>
          <p:nvPr>
            <p:ph type="title"/>
          </p:nvPr>
        </p:nvSpPr>
        <p:spPr>
          <a:xfrm>
            <a:off x="457200" y="274638"/>
            <a:ext cx="8229600" cy="639762"/>
          </a:xfrm>
          <a:ln/>
        </p:spPr>
        <p:txBody>
          <a:bodyPr/>
          <a:lstStyle/>
          <a:p>
            <a:pPr algn="l" eaLnBrk="1" hangingPunct="1"/>
            <a:r>
              <a:rPr lang="en-US" sz="2800" smtClean="0"/>
              <a:t>Tax Rates, the Tax Base, and Tax Revenues</a:t>
            </a:r>
            <a:endParaRPr lang="en-US" sz="3600" smtClean="0"/>
          </a:p>
        </p:txBody>
      </p:sp>
      <p:pic>
        <p:nvPicPr>
          <p:cNvPr id="1157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505200"/>
            <a:ext cx="8153400" cy="2535238"/>
          </a:xfrm>
          <a:prstGeom prst="rect">
            <a:avLst/>
          </a:prstGeom>
          <a:noFill/>
          <a:ln w="31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8" name="Rounded Rectangle 7">
            <a:hlinkClick r:id="rId4"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9"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Effect transition="in" filter="fade">
                                      <p:cBhvr>
                                        <p:cTn id="7" dur="2000"/>
                                        <p:tgtEl>
                                          <p:spTgt spid="1157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5715">
                                            <p:txEl>
                                              <p:pRg st="1" end="1"/>
                                            </p:txEl>
                                          </p:spTgt>
                                        </p:tgtEl>
                                        <p:attrNameLst>
                                          <p:attrName>style.visibility</p:attrName>
                                        </p:attrNameLst>
                                      </p:cBhvr>
                                      <p:to>
                                        <p:strVal val="visible"/>
                                      </p:to>
                                    </p:set>
                                    <p:animEffect transition="in" filter="fade">
                                      <p:cBhvr>
                                        <p:cTn id="12" dur="2000"/>
                                        <p:tgtEl>
                                          <p:spTgt spid="1157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5715">
                                            <p:txEl>
                                              <p:pRg st="2" end="2"/>
                                            </p:txEl>
                                          </p:spTgt>
                                        </p:tgtEl>
                                        <p:attrNameLst>
                                          <p:attrName>style.visibility</p:attrName>
                                        </p:attrNameLst>
                                      </p:cBhvr>
                                      <p:to>
                                        <p:strVal val="visible"/>
                                      </p:to>
                                    </p:set>
                                    <p:animEffect transition="in" filter="fade">
                                      <p:cBhvr>
                                        <p:cTn id="17" dur="2000"/>
                                        <p:tgtEl>
                                          <p:spTgt spid="115715">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15717"/>
                                        </p:tgtEl>
                                        <p:attrNameLst>
                                          <p:attrName>style.visibility</p:attrName>
                                        </p:attrNameLst>
                                      </p:cBhvr>
                                      <p:to>
                                        <p:strVal val="visible"/>
                                      </p:to>
                                    </p:set>
                                    <p:animEffect transition="in" filter="fade">
                                      <p:cBhvr>
                                        <p:cTn id="20" dur="2000"/>
                                        <p:tgtEl>
                                          <p:spTgt spid="115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3"/>
          <p:cNvSpPr>
            <a:spLocks noGrp="1" noChangeArrowheads="1"/>
          </p:cNvSpPr>
          <p:nvPr>
            <p:ph idx="1"/>
          </p:nvPr>
        </p:nvSpPr>
        <p:spPr>
          <a:xfrm>
            <a:off x="457200" y="1524000"/>
            <a:ext cx="8229600" cy="4525963"/>
          </a:xfrm>
        </p:spPr>
        <p:txBody>
          <a:bodyPr>
            <a:normAutofit/>
          </a:bodyPr>
          <a:lstStyle/>
          <a:p>
            <a:pPr marL="514350" indent="-514350" eaLnBrk="1" hangingPunct="1">
              <a:buFont typeface="Wingdings" pitchFamily="2" charset="2"/>
              <a:buAutoNum type="arabicPeriod"/>
              <a:defRPr/>
            </a:pPr>
            <a:r>
              <a:rPr lang="en-US" sz="2800" b="1" dirty="0" smtClean="0"/>
              <a:t>Give an arithmetic example to illustrate the difference between the marginal and average tax rates.</a:t>
            </a:r>
          </a:p>
          <a:p>
            <a:pPr>
              <a:buFont typeface="Wingdings" pitchFamily="2" charset="2"/>
              <a:buNone/>
              <a:defRPr/>
            </a:pPr>
            <a:r>
              <a:rPr lang="en-US" sz="2000" dirty="0" smtClean="0"/>
              <a:t>	Let’s suppose that a person’s taxable income rises by $1,000 to $45,000 and that her taxes rise from $10,000 to $10,390 as a result. Her marginal tax rate—the percentage of her additional taxable income she pays in taxes—is 39 percent. Her average tax rate—the percentage of her (total) income she pays in taxes—is 23 percent.</a:t>
            </a:r>
          </a:p>
          <a:p>
            <a:pPr marL="514350" indent="-514350" eaLnBrk="1" hangingPunct="1">
              <a:buFont typeface="Wingdings" pitchFamily="2" charset="2"/>
              <a:buNone/>
              <a:defRPr/>
            </a:pPr>
            <a:endParaRPr lang="en-US" dirty="0" smtClean="0"/>
          </a:p>
          <a:p>
            <a:pPr eaLnBrk="1" hangingPunct="1">
              <a:buFont typeface="Wingdings" pitchFamily="2" charset="2"/>
              <a:buNone/>
              <a:defRPr/>
            </a:pPr>
            <a:endParaRPr lang="en-US" dirty="0" smtClean="0">
              <a:solidFill>
                <a:srgbClr val="993300"/>
              </a:solidFill>
            </a:endParaRPr>
          </a:p>
        </p:txBody>
      </p:sp>
      <p:sp>
        <p:nvSpPr>
          <p:cNvPr id="48130" name="Rectangle 2"/>
          <p:cNvSpPr>
            <a:spLocks noGrp="1" noChangeArrowheads="1"/>
          </p:cNvSpPr>
          <p:nvPr>
            <p:ph type="title"/>
          </p:nvPr>
        </p:nvSpPr>
        <p:spPr>
          <a:ln/>
        </p:spPr>
        <p:txBody>
          <a:bodyPr/>
          <a:lstStyle/>
          <a:p>
            <a:pPr eaLnBrk="1" hangingPunct="1"/>
            <a:r>
              <a:rPr lang="en-US" smtClean="0"/>
              <a:t>Self-Test</a:t>
            </a:r>
          </a:p>
        </p:txBody>
      </p:sp>
      <p:sp>
        <p:nvSpPr>
          <p:cNvPr id="6" name="Rounded Rectangle 5">
            <a:hlinkClick r:id="rId3"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
        <p:nvSpPr>
          <p:cNvPr id="7"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Effect transition="in" filter="fade">
                                      <p:cBhvr>
                                        <p:cTn id="7" dur="2000"/>
                                        <p:tgtEl>
                                          <p:spTgt spid="1177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7763">
                                            <p:txEl>
                                              <p:pRg st="1" end="1"/>
                                            </p:txEl>
                                          </p:spTgt>
                                        </p:tgtEl>
                                        <p:attrNameLst>
                                          <p:attrName>style.visibility</p:attrName>
                                        </p:attrNameLst>
                                      </p:cBhvr>
                                      <p:to>
                                        <p:strVal val="visible"/>
                                      </p:to>
                                    </p:set>
                                    <p:animEffect transition="in" filter="fade">
                                      <p:cBhvr>
                                        <p:cTn id="12" dur="2000"/>
                                        <p:tgtEl>
                                          <p:spTgt spid="1177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3"/>
          <p:cNvSpPr>
            <a:spLocks noGrp="1" noChangeArrowheads="1"/>
          </p:cNvSpPr>
          <p:nvPr>
            <p:ph idx="1"/>
          </p:nvPr>
        </p:nvSpPr>
        <p:spPr>
          <a:xfrm>
            <a:off x="457200" y="1371600"/>
            <a:ext cx="8229600" cy="4419600"/>
          </a:xfrm>
        </p:spPr>
        <p:txBody>
          <a:bodyPr>
            <a:normAutofit lnSpcReduction="10000"/>
          </a:bodyPr>
          <a:lstStyle/>
          <a:p>
            <a:pPr eaLnBrk="1" hangingPunct="1">
              <a:buFont typeface="Wingdings" pitchFamily="2" charset="2"/>
              <a:buNone/>
              <a:defRPr/>
            </a:pPr>
            <a:r>
              <a:rPr lang="en-US" sz="2800" b="1" dirty="0" smtClean="0"/>
              <a:t>2. If income tax rates rise, will income tax revenues rise too? </a:t>
            </a:r>
          </a:p>
          <a:p>
            <a:pPr>
              <a:buFont typeface="Wingdings" pitchFamily="2" charset="2"/>
              <a:buNone/>
              <a:defRPr/>
            </a:pPr>
            <a:r>
              <a:rPr lang="en-US" dirty="0" smtClean="0"/>
              <a:t>	</a:t>
            </a:r>
            <a:r>
              <a:rPr lang="en-US" sz="2000" dirty="0" smtClean="0"/>
              <a:t>Not necessarily. It depends on whether the percentage rise in tax rates is greater or less than the percentage fall in the tax base. Here’s a simple example: Suppose the average tax rate is 10 percent and the tax base is $100. Tax revenues then equal $10. If the tax rate rises to 12 percent (a 20 percent rise) and the tax base falls to $90 (a 10 percent fall), tax revenues rise to $10.80. In other words, if the tax rate rises by a greater percentage than the tax base falls, tax revenues rise. But then suppose that the tax base falls to $70 (a 30 percent fall) instead of to $90. Now tax revenues are $8.40. In other words, if the tax rate rises by a smaller percentage than the tax base falls, tax revenues fall.</a:t>
            </a:r>
            <a:endParaRPr lang="en-US" sz="2000" dirty="0" smtClean="0">
              <a:solidFill>
                <a:srgbClr val="993300"/>
              </a:solidFill>
            </a:endParaRPr>
          </a:p>
        </p:txBody>
      </p:sp>
      <p:sp>
        <p:nvSpPr>
          <p:cNvPr id="49154" name="Rectangle 2"/>
          <p:cNvSpPr>
            <a:spLocks noGrp="1" noChangeArrowheads="1"/>
          </p:cNvSpPr>
          <p:nvPr>
            <p:ph type="title"/>
          </p:nvPr>
        </p:nvSpPr>
        <p:spPr>
          <a:xfrm>
            <a:off x="457200" y="274638"/>
            <a:ext cx="8229600" cy="868362"/>
          </a:xfrm>
          <a:ln/>
        </p:spPr>
        <p:txBody>
          <a:bodyPr/>
          <a:lstStyle/>
          <a:p>
            <a:pPr eaLnBrk="1" hangingPunct="1"/>
            <a:r>
              <a:rPr lang="en-US" smtClean="0"/>
              <a:t>Self-Test</a:t>
            </a:r>
          </a:p>
        </p:txBody>
      </p:sp>
      <p:sp>
        <p:nvSpPr>
          <p:cNvPr id="6" name="Rounded Rectangle 5">
            <a:hlinkClick r:id="rId3"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
        <p:nvSpPr>
          <p:cNvPr id="7"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Effect transition="in" filter="fade">
                                      <p:cBhvr>
                                        <p:cTn id="7" dur="2000"/>
                                        <p:tgtEl>
                                          <p:spTgt spid="1177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7763">
                                            <p:txEl>
                                              <p:pRg st="1" end="1"/>
                                            </p:txEl>
                                          </p:spTgt>
                                        </p:tgtEl>
                                        <p:attrNameLst>
                                          <p:attrName>style.visibility</p:attrName>
                                        </p:attrNameLst>
                                      </p:cBhvr>
                                      <p:to>
                                        <p:strVal val="visible"/>
                                      </p:to>
                                    </p:set>
                                    <p:animEffect transition="in" filter="fade">
                                      <p:cBhvr>
                                        <p:cTn id="12" dur="2000"/>
                                        <p:tgtEl>
                                          <p:spTgt spid="1177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457200" y="1600200"/>
            <a:ext cx="8229600" cy="3200400"/>
          </a:xfrm>
        </p:spPr>
        <p:txBody>
          <a:bodyPr/>
          <a:lstStyle/>
          <a:p>
            <a:pPr eaLnBrk="1" hangingPunct="1">
              <a:buFont typeface="Wingdings" pitchFamily="2" charset="2"/>
              <a:buNone/>
            </a:pPr>
            <a:r>
              <a:rPr lang="en-US" smtClean="0">
                <a:solidFill>
                  <a:srgbClr val="993300"/>
                </a:solidFill>
              </a:rPr>
              <a:t>	</a:t>
            </a:r>
            <a:r>
              <a:rPr lang="en-US" smtClean="0"/>
              <a:t>The Wall Street Journal is a is a rich source of information which provides real life examples of micro- and macro economic activities.  Check today’s issue to see the most current news. </a:t>
            </a:r>
          </a:p>
          <a:p>
            <a:pPr eaLnBrk="1" hangingPunct="1">
              <a:buFont typeface="Wingdings" pitchFamily="2" charset="2"/>
              <a:buNone/>
            </a:pPr>
            <a:r>
              <a:rPr lang="en-US" smtClean="0"/>
              <a:t>			</a:t>
            </a:r>
            <a:r>
              <a:rPr lang="en-US" smtClean="0">
                <a:hlinkClick r:id="rId3"/>
              </a:rPr>
              <a:t>http://www.wsj.com</a:t>
            </a:r>
            <a:endParaRPr lang="en-US" smtClean="0"/>
          </a:p>
          <a:p>
            <a:pPr eaLnBrk="1" hangingPunct="1">
              <a:buFont typeface="Wingdings" pitchFamily="2" charset="2"/>
              <a:buNone/>
            </a:pPr>
            <a:endParaRPr lang="en-US" smtClean="0">
              <a:solidFill>
                <a:srgbClr val="993300"/>
              </a:solidFill>
            </a:endParaRPr>
          </a:p>
        </p:txBody>
      </p:sp>
      <p:sp>
        <p:nvSpPr>
          <p:cNvPr id="50178" name="Rectangle 2"/>
          <p:cNvSpPr>
            <a:spLocks noGrp="1" noChangeArrowheads="1"/>
          </p:cNvSpPr>
          <p:nvPr>
            <p:ph type="title"/>
          </p:nvPr>
        </p:nvSpPr>
        <p:spPr>
          <a:ln/>
        </p:spPr>
        <p:txBody>
          <a:bodyPr/>
          <a:lstStyle/>
          <a:p>
            <a:pPr eaLnBrk="1" hangingPunct="1"/>
            <a:r>
              <a:rPr lang="en-US" smtClean="0"/>
              <a:t>Wall Street Journal</a:t>
            </a:r>
          </a:p>
        </p:txBody>
      </p:sp>
      <p:pic>
        <p:nvPicPr>
          <p:cNvPr id="5018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4724400"/>
            <a:ext cx="252412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a:hlinkClick r:id="rId5"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5" action="ppaction://hlinksldjump"/>
              </a:rPr>
              <a:t>Click to return to “In this Lesson”</a:t>
            </a:r>
            <a:endParaRPr lang="en-US" sz="1050" dirty="0">
              <a:solidFill>
                <a:srgbClr val="C00000"/>
              </a:solidFill>
            </a:endParaRPr>
          </a:p>
        </p:txBody>
      </p:sp>
      <p:sp>
        <p:nvSpPr>
          <p:cNvPr id="8"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715962"/>
          </a:xfrm>
          <a:ln/>
        </p:spPr>
        <p:txBody>
          <a:bodyPr/>
          <a:lstStyle/>
          <a:p>
            <a:pPr eaLnBrk="1" hangingPunct="1"/>
            <a:r>
              <a:rPr lang="en-US" sz="3600" smtClean="0"/>
              <a:t>Government Budget Projections</a:t>
            </a:r>
          </a:p>
        </p:txBody>
      </p:sp>
      <p:pic>
        <p:nvPicPr>
          <p:cNvPr id="614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371600"/>
            <a:ext cx="884396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 descr="C:\Documents and Settings\p.schneiderman\Local Settings\Temporary Internet Files\Content.IE5\VKQ8KOVV\MC90005661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5200" y="4572000"/>
            <a:ext cx="189547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a:hlinkClick r:id="rId5"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5" action="ppaction://hlinksldjump"/>
              </a:rPr>
              <a:t>Click to return to “In this Lesson”</a:t>
            </a:r>
            <a:endParaRPr lang="en-US" sz="1050" dirty="0">
              <a:solidFill>
                <a:srgbClr val="C00000"/>
              </a:solidFill>
            </a:endParaRPr>
          </a:p>
        </p:txBody>
      </p:sp>
      <p:sp>
        <p:nvSpPr>
          <p:cNvPr id="8"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15962"/>
          </a:xfrm>
          <a:ln/>
        </p:spPr>
        <p:txBody>
          <a:bodyPr/>
          <a:lstStyle/>
          <a:p>
            <a:pPr eaLnBrk="1" hangingPunct="1"/>
            <a:r>
              <a:rPr lang="en-US" sz="3600" smtClean="0"/>
              <a:t>Three Income Tax Structures</a:t>
            </a:r>
          </a:p>
        </p:txBody>
      </p:sp>
      <p:sp>
        <p:nvSpPr>
          <p:cNvPr id="6" name="Rectangle 5"/>
          <p:cNvSpPr/>
          <p:nvPr/>
        </p:nvSpPr>
        <p:spPr>
          <a:xfrm>
            <a:off x="914400" y="1447800"/>
            <a:ext cx="7010400" cy="3416300"/>
          </a:xfrm>
          <a:prstGeom prst="rect">
            <a:avLst/>
          </a:prstGeom>
        </p:spPr>
        <p:txBody>
          <a:bodyPr>
            <a:spAutoFit/>
          </a:bodyPr>
          <a:lstStyle/>
          <a:p>
            <a:pPr>
              <a:buFont typeface="Wingdings" pitchFamily="2" charset="2"/>
              <a:buChar char="Ø"/>
              <a:defRPr/>
            </a:pPr>
            <a:r>
              <a:rPr lang="en-US" sz="2400" dirty="0">
                <a:solidFill>
                  <a:srgbClr val="002060"/>
                </a:solidFill>
                <a:latin typeface="+mn-lt"/>
              </a:rPr>
              <a:t>Progressive Income Tax - An income tax system in which one’s tax rate rises as taxable income rises (up to some point).</a:t>
            </a:r>
          </a:p>
          <a:p>
            <a:pPr>
              <a:buFont typeface="Wingdings" pitchFamily="2" charset="2"/>
              <a:buChar char="Ø"/>
              <a:defRPr/>
            </a:pPr>
            <a:r>
              <a:rPr lang="en-US" sz="2400" dirty="0">
                <a:solidFill>
                  <a:srgbClr val="002060"/>
                </a:solidFill>
                <a:latin typeface="+mn-lt"/>
              </a:rPr>
              <a:t>Proportional Income Tax An income tax system in which a person’s tax rate is the same regardless of taxable income.</a:t>
            </a:r>
          </a:p>
          <a:p>
            <a:pPr>
              <a:buFont typeface="Wingdings" pitchFamily="2" charset="2"/>
              <a:buChar char="Ø"/>
              <a:defRPr/>
            </a:pPr>
            <a:r>
              <a:rPr lang="en-US" sz="2400" dirty="0">
                <a:solidFill>
                  <a:srgbClr val="002060"/>
                </a:solidFill>
                <a:latin typeface="+mn-lt"/>
              </a:rPr>
              <a:t>Regressive Income Tax - An income tax system in which a person’s tax rate declines as his or her taxable income rises.</a:t>
            </a:r>
          </a:p>
        </p:txBody>
      </p:sp>
      <p:sp>
        <p:nvSpPr>
          <p:cNvPr id="8" name="Rounded Rectangle 7">
            <a:hlinkClick r:id="rId3"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
        <p:nvSpPr>
          <p:cNvPr id="9"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ln/>
        </p:spPr>
        <p:txBody>
          <a:bodyPr/>
          <a:lstStyle/>
          <a:p>
            <a:pPr eaLnBrk="1" hangingPunct="1"/>
            <a:r>
              <a:rPr lang="en-US" smtClean="0"/>
              <a:t>Three Income Tax Structures</a:t>
            </a:r>
          </a:p>
        </p:txBody>
      </p:sp>
      <p:pic>
        <p:nvPicPr>
          <p:cNvPr id="819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1600200"/>
            <a:ext cx="4572000" cy="4197350"/>
          </a:xfrm>
          <a:prstGeom prst="rect">
            <a:avLst/>
          </a:prstGeom>
          <a:noFill/>
          <a:ln w="31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6" name="Rounded Rectangle 5">
            <a:hlinkClick r:id="rId4"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7"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381000" y="1524000"/>
            <a:ext cx="8229600" cy="4525963"/>
          </a:xfrm>
        </p:spPr>
        <p:txBody>
          <a:bodyPr/>
          <a:lstStyle/>
          <a:p>
            <a:pPr>
              <a:buFont typeface="Wingdings" pitchFamily="2" charset="2"/>
              <a:buNone/>
            </a:pPr>
            <a:r>
              <a:rPr lang="en-US" dirty="0" smtClean="0"/>
              <a:t>	The change in a person’s tax payment divided by the change in his or her taxable income: </a:t>
            </a:r>
          </a:p>
          <a:p>
            <a:pPr algn="ctr">
              <a:buFont typeface="Wingdings" pitchFamily="2" charset="2"/>
              <a:buNone/>
            </a:pPr>
            <a:r>
              <a:rPr lang="en-US" dirty="0" smtClean="0"/>
              <a:t>Δ Tax Payment / Δ Taxable Income</a:t>
            </a:r>
          </a:p>
          <a:p>
            <a:pPr algn="ctr">
              <a:buFont typeface="Wingdings" pitchFamily="2" charset="2"/>
              <a:buNone/>
            </a:pPr>
            <a:endParaRPr lang="en-US" dirty="0" smtClean="0"/>
          </a:p>
        </p:txBody>
      </p:sp>
      <p:sp>
        <p:nvSpPr>
          <p:cNvPr id="9218" name="Title 1"/>
          <p:cNvSpPr>
            <a:spLocks noGrp="1"/>
          </p:cNvSpPr>
          <p:nvPr>
            <p:ph type="title"/>
          </p:nvPr>
        </p:nvSpPr>
        <p:spPr>
          <a:ln/>
        </p:spPr>
        <p:txBody>
          <a:bodyPr/>
          <a:lstStyle/>
          <a:p>
            <a:r>
              <a:rPr lang="en-US" smtClean="0"/>
              <a:t>Marginal Tax rate</a:t>
            </a:r>
          </a:p>
        </p:txBody>
      </p:sp>
      <p:pic>
        <p:nvPicPr>
          <p:cNvPr id="104450" name="Picture 2" descr="C:\Documents and Settings\p.schneiderman\Local Settings\Temporary Internet Files\Content.IE5\IBBMXN6U\MPj03168680000[1].jpg"/>
          <p:cNvPicPr>
            <a:picLocks noChangeAspect="1" noChangeArrowheads="1"/>
          </p:cNvPicPr>
          <p:nvPr/>
        </p:nvPicPr>
        <p:blipFill>
          <a:blip r:embed="rId3" cstate="print"/>
          <a:srcRect/>
          <a:stretch>
            <a:fillRect/>
          </a:stretch>
        </p:blipFill>
        <p:spPr bwMode="auto">
          <a:xfrm>
            <a:off x="3048000" y="3886200"/>
            <a:ext cx="2514600" cy="1673225"/>
          </a:xfrm>
          <a:prstGeom prst="rect">
            <a:avLst/>
          </a:prstGeom>
          <a:noFill/>
          <a:ln>
            <a:solidFill>
              <a:schemeClr val="accent3"/>
            </a:solidFill>
          </a:ln>
        </p:spPr>
      </p:pic>
      <p:sp>
        <p:nvSpPr>
          <p:cNvPr id="7" name="Rounded Rectangle 6">
            <a:hlinkClick r:id="rId4"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4" action="ppaction://hlinksldjump"/>
              </a:rPr>
              <a:t>Click to return to “In this Lesson”</a:t>
            </a:r>
            <a:endParaRPr lang="en-US" sz="1050" dirty="0">
              <a:solidFill>
                <a:srgbClr val="C00000"/>
              </a:solidFill>
            </a:endParaRPr>
          </a:p>
        </p:txBody>
      </p:sp>
      <p:sp>
        <p:nvSpPr>
          <p:cNvPr id="8"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20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20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ln/>
        </p:spPr>
        <p:txBody>
          <a:bodyPr>
            <a:normAutofit fontScale="90000"/>
          </a:bodyPr>
          <a:lstStyle/>
          <a:p>
            <a:pPr eaLnBrk="1" hangingPunct="1"/>
            <a:r>
              <a:rPr lang="en-US" smtClean="0"/>
              <a:t>Federal Tax Rate Schedules</a:t>
            </a:r>
            <a:br>
              <a:rPr lang="en-US" smtClean="0"/>
            </a:br>
            <a:r>
              <a:rPr lang="en-US" smtClean="0"/>
              <a:t> Schedule X — Single 2009</a:t>
            </a:r>
          </a:p>
        </p:txBody>
      </p:sp>
      <p:graphicFrame>
        <p:nvGraphicFramePr>
          <p:cNvPr id="10269" name="Group 29"/>
          <p:cNvGraphicFramePr>
            <a:graphicFrameLocks noGrp="1"/>
          </p:cNvGraphicFramePr>
          <p:nvPr/>
        </p:nvGraphicFramePr>
        <p:xfrm>
          <a:off x="1371600" y="1447800"/>
          <a:ext cx="6400800" cy="4572002"/>
        </p:xfrm>
        <a:graphic>
          <a:graphicData uri="http://schemas.openxmlformats.org/drawingml/2006/table">
            <a:tbl>
              <a:tblPr/>
              <a:tblGrid>
                <a:gridCol w="2133600"/>
                <a:gridCol w="2133600"/>
                <a:gridCol w="2133600"/>
              </a:tblGrid>
              <a:tr h="485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2060"/>
                          </a:solidFill>
                          <a:effectLst/>
                          <a:latin typeface="Palatino Linotype" pitchFamily="18" charset="0"/>
                        </a:rPr>
                        <a:t>taxable income is over--</a:t>
                      </a:r>
                    </a:p>
                  </a:txBody>
                  <a:tcPr marL="53474" marR="53474" marT="26737" marB="26737"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2060"/>
                          </a:solidFill>
                          <a:effectLst/>
                          <a:latin typeface="Palatino Linotype" pitchFamily="18" charset="0"/>
                        </a:rPr>
                        <a:t>But not over--</a:t>
                      </a:r>
                    </a:p>
                  </a:txBody>
                  <a:tcPr marL="53474" marR="53474" marT="26737" marB="26737"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2060"/>
                          </a:solidFill>
                          <a:effectLst/>
                          <a:latin typeface="Palatino Linotype" pitchFamily="18" charset="0"/>
                        </a:rPr>
                        <a:t>The tax is:</a:t>
                      </a:r>
                    </a:p>
                  </a:txBody>
                  <a:tcPr marL="53474" marR="53474" marT="26737" marB="26737" anchor="ctr" horzOverflow="overflow">
                    <a:lnL>
                      <a:noFill/>
                    </a:lnL>
                    <a:lnR>
                      <a:noFill/>
                    </a:lnR>
                    <a:lnT>
                      <a:noFill/>
                    </a:lnT>
                    <a:lnB>
                      <a:noFill/>
                    </a:lnB>
                    <a:lnTlToBr>
                      <a:noFill/>
                    </a:lnTlToBr>
                    <a:lnBlToTr>
                      <a:noFill/>
                    </a:lnBlToTr>
                    <a:noFill/>
                  </a:tcPr>
                </a:tc>
              </a:tr>
              <a:tr h="487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2060"/>
                          </a:solidFill>
                          <a:effectLst/>
                          <a:latin typeface="Palatino Linotype" pitchFamily="18" charset="0"/>
                        </a:rPr>
                        <a:t>$0</a:t>
                      </a:r>
                    </a:p>
                  </a:txBody>
                  <a:tcPr marL="53474" marR="53474" marT="26737" marB="26737"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2060"/>
                          </a:solidFill>
                          <a:effectLst/>
                          <a:latin typeface="Palatino Linotype" pitchFamily="18" charset="0"/>
                        </a:rPr>
                        <a:t>$8,350</a:t>
                      </a:r>
                    </a:p>
                  </a:txBody>
                  <a:tcPr marL="53474" marR="53474" marT="26737" marB="26737"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2060"/>
                          </a:solidFill>
                          <a:effectLst/>
                          <a:latin typeface="Palatino Linotype" pitchFamily="18" charset="0"/>
                        </a:rPr>
                        <a:t>10% of the amount over $0</a:t>
                      </a:r>
                    </a:p>
                  </a:txBody>
                  <a:tcPr marL="53474" marR="53474" marT="26737" marB="26737" anchor="ctr" horzOverflow="overflow">
                    <a:lnL>
                      <a:noFill/>
                    </a:lnL>
                    <a:lnR>
                      <a:noFill/>
                    </a:lnR>
                    <a:lnT>
                      <a:noFill/>
                    </a:lnT>
                    <a:lnB>
                      <a:noFill/>
                    </a:lnB>
                    <a:lnTlToBr>
                      <a:noFill/>
                    </a:lnTlToBr>
                    <a:lnBlToTr>
                      <a:noFill/>
                    </a:lnBlToTr>
                    <a:noFill/>
                  </a:tcPr>
                </a:tc>
              </a:tr>
              <a:tr h="706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2060"/>
                          </a:solidFill>
                          <a:effectLst/>
                          <a:latin typeface="Palatino Linotype" pitchFamily="18" charset="0"/>
                        </a:rPr>
                        <a:t>$8,351</a:t>
                      </a:r>
                    </a:p>
                  </a:txBody>
                  <a:tcPr marL="53474" marR="53474" marT="26737" marB="26737"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2060"/>
                          </a:solidFill>
                          <a:effectLst/>
                          <a:latin typeface="Palatino Linotype" pitchFamily="18" charset="0"/>
                        </a:rPr>
                        <a:t>$33,950</a:t>
                      </a:r>
                    </a:p>
                  </a:txBody>
                  <a:tcPr marL="53474" marR="53474" marT="26737" marB="26737"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2060"/>
                          </a:solidFill>
                          <a:effectLst/>
                          <a:latin typeface="Palatino Linotype" pitchFamily="18" charset="0"/>
                        </a:rPr>
                        <a:t>$835.00 plus 15% of the amount over $8,350</a:t>
                      </a:r>
                    </a:p>
                  </a:txBody>
                  <a:tcPr marL="53474" marR="53474" marT="26737" marB="26737" anchor="ctr" horzOverflow="overflow">
                    <a:lnL>
                      <a:noFill/>
                    </a:lnL>
                    <a:lnR>
                      <a:noFill/>
                    </a:lnR>
                    <a:lnT>
                      <a:noFill/>
                    </a:lnT>
                    <a:lnB>
                      <a:noFill/>
                    </a:lnB>
                    <a:lnTlToBr>
                      <a:noFill/>
                    </a:lnTlToBr>
                    <a:lnBlToTr>
                      <a:noFill/>
                    </a:lnBlToTr>
                    <a:noFill/>
                  </a:tcPr>
                </a:tc>
              </a:tr>
              <a:tr h="704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2060"/>
                          </a:solidFill>
                          <a:effectLst/>
                          <a:latin typeface="Palatino Linotype" pitchFamily="18" charset="0"/>
                        </a:rPr>
                        <a:t>$33,951</a:t>
                      </a:r>
                    </a:p>
                  </a:txBody>
                  <a:tcPr marL="53474" marR="53474" marT="26737" marB="26737"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2060"/>
                          </a:solidFill>
                          <a:effectLst/>
                          <a:latin typeface="Palatino Linotype" pitchFamily="18" charset="0"/>
                        </a:rPr>
                        <a:t>$82,250</a:t>
                      </a:r>
                    </a:p>
                  </a:txBody>
                  <a:tcPr marL="53474" marR="53474" marT="26737" marB="26737"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2060"/>
                          </a:solidFill>
                          <a:effectLst/>
                          <a:latin typeface="Palatino Linotype" pitchFamily="18" charset="0"/>
                        </a:rPr>
                        <a:t>$4,675.00 plus 25% of the amount over $33,950</a:t>
                      </a:r>
                    </a:p>
                  </a:txBody>
                  <a:tcPr marL="53474" marR="53474" marT="26737" marB="26737" anchor="ctr" horzOverflow="overflow">
                    <a:lnL>
                      <a:noFill/>
                    </a:lnL>
                    <a:lnR>
                      <a:noFill/>
                    </a:lnR>
                    <a:lnT>
                      <a:noFill/>
                    </a:lnT>
                    <a:lnB>
                      <a:noFill/>
                    </a:lnB>
                    <a:lnTlToBr>
                      <a:noFill/>
                    </a:lnTlToBr>
                    <a:lnBlToTr>
                      <a:noFill/>
                    </a:lnBlToTr>
                    <a:noFill/>
                  </a:tcPr>
                </a:tc>
              </a:tr>
              <a:tr h="706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2060"/>
                          </a:solidFill>
                          <a:effectLst/>
                          <a:latin typeface="Palatino Linotype" pitchFamily="18" charset="0"/>
                        </a:rPr>
                        <a:t>$82,251</a:t>
                      </a:r>
                    </a:p>
                  </a:txBody>
                  <a:tcPr marL="53474" marR="53474" marT="26737" marB="26737"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2060"/>
                          </a:solidFill>
                          <a:effectLst/>
                          <a:latin typeface="Palatino Linotype" pitchFamily="18" charset="0"/>
                        </a:rPr>
                        <a:t>$171,550</a:t>
                      </a:r>
                    </a:p>
                  </a:txBody>
                  <a:tcPr marL="53474" marR="53474" marT="26737" marB="26737"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2060"/>
                          </a:solidFill>
                          <a:effectLst/>
                          <a:latin typeface="Palatino Linotype" pitchFamily="18" charset="0"/>
                        </a:rPr>
                        <a:t>$16,750.00 plus 28% of the amount over $82,250</a:t>
                      </a:r>
                    </a:p>
                  </a:txBody>
                  <a:tcPr marL="53474" marR="53474" marT="26737" marB="26737" anchor="ctr" horzOverflow="overflow">
                    <a:lnL>
                      <a:noFill/>
                    </a:lnL>
                    <a:lnR>
                      <a:noFill/>
                    </a:lnR>
                    <a:lnT>
                      <a:noFill/>
                    </a:lnT>
                    <a:lnB>
                      <a:noFill/>
                    </a:lnB>
                    <a:lnTlToBr>
                      <a:noFill/>
                    </a:lnTlToBr>
                    <a:lnBlToTr>
                      <a:noFill/>
                    </a:lnBlToTr>
                    <a:noFill/>
                  </a:tcPr>
                </a:tc>
              </a:tr>
              <a:tr h="774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2060"/>
                          </a:solidFill>
                          <a:effectLst/>
                          <a:latin typeface="Palatino Linotype" pitchFamily="18" charset="0"/>
                        </a:rPr>
                        <a:t>$171,551</a:t>
                      </a:r>
                    </a:p>
                  </a:txBody>
                  <a:tcPr marL="53474" marR="53474" marT="26737" marB="26737"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2060"/>
                          </a:solidFill>
                          <a:effectLst/>
                          <a:latin typeface="Palatino Linotype" pitchFamily="18" charset="0"/>
                        </a:rPr>
                        <a:t>$372,950</a:t>
                      </a:r>
                    </a:p>
                  </a:txBody>
                  <a:tcPr marL="53474" marR="53474" marT="26737" marB="26737"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2060"/>
                          </a:solidFill>
                          <a:effectLst/>
                          <a:latin typeface="Palatino Linotype" pitchFamily="18" charset="0"/>
                        </a:rPr>
                        <a:t>$41,754.00 plus 33% of the amount over $171,550</a:t>
                      </a:r>
                    </a:p>
                  </a:txBody>
                  <a:tcPr marL="53474" marR="53474" marT="26737" marB="26737" anchor="ctr" horzOverflow="overflow">
                    <a:lnL>
                      <a:noFill/>
                    </a:lnL>
                    <a:lnR>
                      <a:noFill/>
                    </a:lnR>
                    <a:lnT>
                      <a:noFill/>
                    </a:lnT>
                    <a:lnB>
                      <a:noFill/>
                    </a:lnB>
                    <a:lnTlToBr>
                      <a:noFill/>
                    </a:lnTlToBr>
                    <a:lnBlToTr>
                      <a:noFill/>
                    </a:lnBlToTr>
                    <a:noFill/>
                  </a:tcPr>
                </a:tc>
              </a:tr>
              <a:tr h="706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2060"/>
                          </a:solidFill>
                          <a:effectLst/>
                          <a:latin typeface="Palatino Linotype" pitchFamily="18" charset="0"/>
                        </a:rPr>
                        <a:t>$372,951</a:t>
                      </a:r>
                    </a:p>
                  </a:txBody>
                  <a:tcPr marL="53474" marR="53474" marT="26737" marB="26737"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2060"/>
                          </a:solidFill>
                          <a:effectLst/>
                          <a:latin typeface="Palatino Linotype" pitchFamily="18" charset="0"/>
                        </a:rPr>
                        <a:t>no limit</a:t>
                      </a:r>
                    </a:p>
                  </a:txBody>
                  <a:tcPr marL="53474" marR="53474" marT="26737" marB="26737"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2060"/>
                          </a:solidFill>
                          <a:effectLst/>
                          <a:latin typeface="Palatino Linotype" pitchFamily="18" charset="0"/>
                        </a:rPr>
                        <a:t>$108,216.00 plus 35% of the amount over $372,950</a:t>
                      </a:r>
                    </a:p>
                  </a:txBody>
                  <a:tcPr marL="53474" marR="53474" marT="26737" marB="26737" anchor="ctr" horzOverflow="overflow">
                    <a:lnL>
                      <a:noFill/>
                    </a:lnL>
                    <a:lnR>
                      <a:noFill/>
                    </a:lnR>
                    <a:lnT>
                      <a:noFill/>
                    </a:lnT>
                    <a:lnB>
                      <a:noFill/>
                    </a:lnB>
                    <a:lnTlToBr>
                      <a:noFill/>
                    </a:lnTlToBr>
                    <a:lnBlToTr>
                      <a:noFill/>
                    </a:lnBlToTr>
                    <a:noFill/>
                  </a:tcPr>
                </a:tc>
              </a:tr>
            </a:tbl>
          </a:graphicData>
        </a:graphic>
      </p:graphicFrame>
      <p:sp>
        <p:nvSpPr>
          <p:cNvPr id="6" name="Rounded Rectangle 5">
            <a:hlinkClick r:id="rId3" action="ppaction://hlinksldjump"/>
          </p:cNvPr>
          <p:cNvSpPr/>
          <p:nvPr/>
        </p:nvSpPr>
        <p:spPr bwMode="auto">
          <a:xfrm>
            <a:off x="79248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hlinkClick r:id="rId3" action="ppaction://hlinksldjump"/>
              </a:rPr>
              <a:t>Click to return to “In this Lesson”</a:t>
            </a:r>
            <a:endParaRPr lang="en-US" sz="1050" dirty="0">
              <a:solidFill>
                <a:srgbClr val="C00000"/>
              </a:solidFill>
            </a:endParaRPr>
          </a:p>
        </p:txBody>
      </p:sp>
      <p:sp>
        <p:nvSpPr>
          <p:cNvPr id="7" name="Rectangle 5"/>
          <p:cNvSpPr txBox="1">
            <a:spLocks noChangeArrowheads="1"/>
          </p:cNvSpPr>
          <p:nvPr/>
        </p:nvSpPr>
        <p:spPr>
          <a:xfrm>
            <a:off x="1752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
</p:tagLst>
</file>

<file path=ppt/theme/theme1.xml><?xml version="1.0" encoding="utf-8"?>
<a:theme xmlns:a="http://schemas.openxmlformats.org/drawingml/2006/main" name="NoVide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NoVideo</Template>
  <TotalTime>6419</TotalTime>
  <Words>4385</Words>
  <Application>Microsoft Office PowerPoint</Application>
  <PresentationFormat>On-screen Show (4:3)</PresentationFormat>
  <Paragraphs>303</Paragraphs>
  <Slides>48</Slides>
  <Notes>48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Palatino Linotype</vt:lpstr>
      <vt:lpstr>Wingdings</vt:lpstr>
      <vt:lpstr>NoVideo</vt:lpstr>
      <vt:lpstr>PowerPoint Presentation</vt:lpstr>
      <vt:lpstr>PowerPoint Presentation</vt:lpstr>
      <vt:lpstr>Government Expenditures*</vt:lpstr>
      <vt:lpstr>Government Tax Revenues</vt:lpstr>
      <vt:lpstr>Government Budget Projections</vt:lpstr>
      <vt:lpstr>Three Income Tax Structures</vt:lpstr>
      <vt:lpstr>Three Income Tax Structures</vt:lpstr>
      <vt:lpstr>Marginal Tax rate</vt:lpstr>
      <vt:lpstr>Federal Tax Rate Schedules  Schedule X — Single 2009</vt:lpstr>
      <vt:lpstr>Progressive Income Tax</vt:lpstr>
      <vt:lpstr>WHO PAYS THE INCOME TAX?</vt:lpstr>
      <vt:lpstr>Deficits, Surplus, and the Public Debt</vt:lpstr>
      <vt:lpstr>Projected Budget Deficits</vt:lpstr>
      <vt:lpstr>Congressional Budget Office U.S. Budget Revenue Projections</vt:lpstr>
      <vt:lpstr>Budget of the United States Government Fiscal Year 2008</vt:lpstr>
      <vt:lpstr>CBO Budget </vt:lpstr>
      <vt:lpstr>Structural and Cyclical Deficits</vt:lpstr>
      <vt:lpstr>Public Debt</vt:lpstr>
      <vt:lpstr>Value Added Tax</vt:lpstr>
      <vt:lpstr>Self-Test</vt:lpstr>
      <vt:lpstr>Self-Test</vt:lpstr>
      <vt:lpstr>Self-Test</vt:lpstr>
      <vt:lpstr>Self-Test</vt:lpstr>
      <vt:lpstr>Fiscal Policy</vt:lpstr>
      <vt:lpstr>Fiscal Policy</vt:lpstr>
      <vt:lpstr>Fiscal Policy Assumptions for this Presentation</vt:lpstr>
      <vt:lpstr>Demand Side Fiscal Policy  How government spending and taxes—fiscal policy—can affect the demand side of the economy, that is, aggregate demand.</vt:lpstr>
      <vt:lpstr>Expansionary Fiscal Policy for a Recessionary Gap</vt:lpstr>
      <vt:lpstr>Contractionary Fiscal Policy for an Inflationary Gap</vt:lpstr>
      <vt:lpstr>Crowding Out I</vt:lpstr>
      <vt:lpstr>Crowding Out II</vt:lpstr>
      <vt:lpstr>Crowding Out III</vt:lpstr>
      <vt:lpstr>Expansionary Fiscal Policy Crowding Out, and Changes in Real GDP and the Unemployment Rate</vt:lpstr>
      <vt:lpstr>Lags and Fiscal Policy</vt:lpstr>
      <vt:lpstr>Lags and Fiscal Policy</vt:lpstr>
      <vt:lpstr>Fiscal Policy May Destabilize the Economy</vt:lpstr>
      <vt:lpstr>Fiscal Policy May Destabilize the Economy</vt:lpstr>
      <vt:lpstr>Self-Test</vt:lpstr>
      <vt:lpstr>Self-Test</vt:lpstr>
      <vt:lpstr>Self-Test</vt:lpstr>
      <vt:lpstr>Marginal Tax rate</vt:lpstr>
      <vt:lpstr>Supply-Side Fiscal Policy</vt:lpstr>
      <vt:lpstr>Laffer Curve</vt:lpstr>
      <vt:lpstr>Laffer Curve</vt:lpstr>
      <vt:lpstr>Tax Rates, the Tax Base, and Tax Revenues</vt:lpstr>
      <vt:lpstr>Self-Test</vt:lpstr>
      <vt:lpstr>Self-Test</vt:lpstr>
      <vt:lpstr>Wall Street Journal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dc:title>
  <dc:creator>Jamie Campbell</dc:creator>
  <cp:lastModifiedBy>Minh Dao</cp:lastModifiedBy>
  <cp:revision>279</cp:revision>
  <dcterms:created xsi:type="dcterms:W3CDTF">2007-02-08T06:33:20Z</dcterms:created>
  <dcterms:modified xsi:type="dcterms:W3CDTF">2017-08-08T04:08:28Z</dcterms:modified>
</cp:coreProperties>
</file>