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6"/>
  </p:notesMasterIdLst>
  <p:handoutMasterIdLst>
    <p:handoutMasterId r:id="rId37"/>
  </p:handoutMasterIdLst>
  <p:sldIdLst>
    <p:sldId id="298" r:id="rId2"/>
    <p:sldId id="261" r:id="rId3"/>
    <p:sldId id="263" r:id="rId4"/>
    <p:sldId id="264" r:id="rId5"/>
    <p:sldId id="268" r:id="rId6"/>
    <p:sldId id="297" r:id="rId7"/>
    <p:sldId id="267" r:id="rId8"/>
    <p:sldId id="269" r:id="rId9"/>
    <p:sldId id="270" r:id="rId10"/>
    <p:sldId id="271" r:id="rId11"/>
    <p:sldId id="272" r:id="rId12"/>
    <p:sldId id="295" r:id="rId13"/>
    <p:sldId id="273" r:id="rId14"/>
    <p:sldId id="296" r:id="rId15"/>
    <p:sldId id="274" r:id="rId16"/>
    <p:sldId id="275" r:id="rId17"/>
    <p:sldId id="276" r:id="rId18"/>
    <p:sldId id="285" r:id="rId19"/>
    <p:sldId id="286" r:id="rId20"/>
    <p:sldId id="299" r:id="rId21"/>
    <p:sldId id="300" r:id="rId22"/>
    <p:sldId id="301" r:id="rId23"/>
    <p:sldId id="302" r:id="rId24"/>
    <p:sldId id="303" r:id="rId25"/>
    <p:sldId id="304" r:id="rId26"/>
    <p:sldId id="305" r:id="rId27"/>
    <p:sldId id="309" r:id="rId28"/>
    <p:sldId id="307" r:id="rId29"/>
    <p:sldId id="308" r:id="rId30"/>
    <p:sldId id="310" r:id="rId31"/>
    <p:sldId id="311" r:id="rId32"/>
    <p:sldId id="312" r:id="rId33"/>
    <p:sldId id="313" r:id="rId34"/>
    <p:sldId id="262" r:id="rId35"/>
  </p:sldIdLst>
  <p:sldSz cx="9144000" cy="6858000" type="screen4x3"/>
  <p:notesSz cx="6858000" cy="9144000"/>
  <p:defaultTextStyle>
    <a:defPPr>
      <a:defRPr lang="en-US"/>
    </a:defPPr>
    <a:lvl1pPr algn="l" rtl="0" fontAlgn="base">
      <a:spcBef>
        <a:spcPct val="0"/>
      </a:spcBef>
      <a:spcAft>
        <a:spcPct val="0"/>
      </a:spcAft>
      <a:defRPr sz="4000" b="1" kern="1200">
        <a:solidFill>
          <a:srgbClr val="0099CC"/>
        </a:solidFill>
        <a:latin typeface="Palatino Linotype" pitchFamily="18" charset="0"/>
        <a:ea typeface="+mn-ea"/>
        <a:cs typeface="+mn-cs"/>
      </a:defRPr>
    </a:lvl1pPr>
    <a:lvl2pPr marL="457200" algn="l" rtl="0" fontAlgn="base">
      <a:spcBef>
        <a:spcPct val="0"/>
      </a:spcBef>
      <a:spcAft>
        <a:spcPct val="0"/>
      </a:spcAft>
      <a:defRPr sz="4000" b="1" kern="1200">
        <a:solidFill>
          <a:srgbClr val="0099CC"/>
        </a:solidFill>
        <a:latin typeface="Palatino Linotype" pitchFamily="18" charset="0"/>
        <a:ea typeface="+mn-ea"/>
        <a:cs typeface="+mn-cs"/>
      </a:defRPr>
    </a:lvl2pPr>
    <a:lvl3pPr marL="914400" algn="l" rtl="0" fontAlgn="base">
      <a:spcBef>
        <a:spcPct val="0"/>
      </a:spcBef>
      <a:spcAft>
        <a:spcPct val="0"/>
      </a:spcAft>
      <a:defRPr sz="4000" b="1" kern="1200">
        <a:solidFill>
          <a:srgbClr val="0099CC"/>
        </a:solidFill>
        <a:latin typeface="Palatino Linotype" pitchFamily="18" charset="0"/>
        <a:ea typeface="+mn-ea"/>
        <a:cs typeface="+mn-cs"/>
      </a:defRPr>
    </a:lvl3pPr>
    <a:lvl4pPr marL="1371600" algn="l" rtl="0" fontAlgn="base">
      <a:spcBef>
        <a:spcPct val="0"/>
      </a:spcBef>
      <a:spcAft>
        <a:spcPct val="0"/>
      </a:spcAft>
      <a:defRPr sz="4000" b="1" kern="1200">
        <a:solidFill>
          <a:srgbClr val="0099CC"/>
        </a:solidFill>
        <a:latin typeface="Palatino Linotype" pitchFamily="18" charset="0"/>
        <a:ea typeface="+mn-ea"/>
        <a:cs typeface="+mn-cs"/>
      </a:defRPr>
    </a:lvl4pPr>
    <a:lvl5pPr marL="1828800" algn="l" rtl="0" fontAlgn="base">
      <a:spcBef>
        <a:spcPct val="0"/>
      </a:spcBef>
      <a:spcAft>
        <a:spcPct val="0"/>
      </a:spcAft>
      <a:defRPr sz="4000" b="1" kern="1200">
        <a:solidFill>
          <a:srgbClr val="0099CC"/>
        </a:solidFill>
        <a:latin typeface="Palatino Linotype" pitchFamily="18" charset="0"/>
        <a:ea typeface="+mn-ea"/>
        <a:cs typeface="+mn-cs"/>
      </a:defRPr>
    </a:lvl5pPr>
    <a:lvl6pPr marL="2286000" algn="l" defTabSz="914400" rtl="0" eaLnBrk="1" latinLnBrk="0" hangingPunct="1">
      <a:defRPr sz="4000" b="1" kern="1200">
        <a:solidFill>
          <a:srgbClr val="0099CC"/>
        </a:solidFill>
        <a:latin typeface="Palatino Linotype" pitchFamily="18" charset="0"/>
        <a:ea typeface="+mn-ea"/>
        <a:cs typeface="+mn-cs"/>
      </a:defRPr>
    </a:lvl6pPr>
    <a:lvl7pPr marL="2743200" algn="l" defTabSz="914400" rtl="0" eaLnBrk="1" latinLnBrk="0" hangingPunct="1">
      <a:defRPr sz="4000" b="1" kern="1200">
        <a:solidFill>
          <a:srgbClr val="0099CC"/>
        </a:solidFill>
        <a:latin typeface="Palatino Linotype" pitchFamily="18" charset="0"/>
        <a:ea typeface="+mn-ea"/>
        <a:cs typeface="+mn-cs"/>
      </a:defRPr>
    </a:lvl7pPr>
    <a:lvl8pPr marL="3200400" algn="l" defTabSz="914400" rtl="0" eaLnBrk="1" latinLnBrk="0" hangingPunct="1">
      <a:defRPr sz="4000" b="1" kern="1200">
        <a:solidFill>
          <a:srgbClr val="0099CC"/>
        </a:solidFill>
        <a:latin typeface="Palatino Linotype" pitchFamily="18" charset="0"/>
        <a:ea typeface="+mn-ea"/>
        <a:cs typeface="+mn-cs"/>
      </a:defRPr>
    </a:lvl8pPr>
    <a:lvl9pPr marL="3657600" algn="l" defTabSz="914400" rtl="0" eaLnBrk="1" latinLnBrk="0" hangingPunct="1">
      <a:defRPr sz="4000" b="1" kern="1200">
        <a:solidFill>
          <a:srgbClr val="0099CC"/>
        </a:solidFill>
        <a:latin typeface="Palatino Linotype"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a:srgbClr val="3366CC"/>
    <a:srgbClr val="CC6600"/>
    <a:srgbClr val="FFFFCC"/>
    <a:srgbClr val="800000"/>
    <a:srgbClr val="990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8" autoAdjust="0"/>
  </p:normalViewPr>
  <p:slideViewPr>
    <p:cSldViewPr>
      <p:cViewPr varScale="1">
        <p:scale>
          <a:sx n="106" d="100"/>
          <a:sy n="106" d="100"/>
        </p:scale>
        <p:origin x="115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1452C6F-6DD1-48F7-B092-091AF253652D}" type="datetimeFigureOut">
              <a:rPr lang="en-US"/>
              <a:pPr>
                <a:defRPr/>
              </a:pPr>
              <a:t>8/7/2017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0D9940E-2CD8-452F-8259-CF06BCB21F63}" type="slidenum">
              <a:rPr lang="en-US"/>
              <a:pPr>
                <a:defRPr/>
              </a:pPr>
              <a:t>‹#›</a:t>
            </a:fld>
            <a:endParaRPr lang="en-US"/>
          </a:p>
        </p:txBody>
      </p:sp>
    </p:spTree>
    <p:extLst>
      <p:ext uri="{BB962C8B-B14F-4D97-AF65-F5344CB8AC3E}">
        <p14:creationId xmlns:p14="http://schemas.microsoft.com/office/powerpoint/2010/main" val="2078979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US"/>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CF59919B-CCD5-4C4B-986E-EE53F27E53FF}" type="slidenum">
              <a:rPr lang="en-US"/>
              <a:pPr>
                <a:defRPr/>
              </a:pPr>
              <a:t>‹#›</a:t>
            </a:fld>
            <a:endParaRPr lang="en-US"/>
          </a:p>
        </p:txBody>
      </p:sp>
    </p:spTree>
    <p:extLst>
      <p:ext uri="{BB962C8B-B14F-4D97-AF65-F5344CB8AC3E}">
        <p14:creationId xmlns:p14="http://schemas.microsoft.com/office/powerpoint/2010/main" val="22763724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F011BD03-F331-413E-9108-FEA0B6C49A3F}" type="slidenum">
              <a:rPr lang="en-US" sz="1200" b="0" smtClean="0">
                <a:solidFill>
                  <a:schemeClr val="tx1"/>
                </a:solidFill>
                <a:latin typeface="Arial" charset="0"/>
              </a:rPr>
              <a:pPr eaLnBrk="1" hangingPunct="1"/>
              <a:t>1</a:t>
            </a:fld>
            <a:endParaRPr lang="en-US" sz="1200" b="0" smtClean="0">
              <a:solidFill>
                <a:schemeClr val="tx1"/>
              </a:solidFill>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30096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65D93062-DD73-4EE1-B508-5336DD8AF800}" type="slidenum">
              <a:rPr lang="en-US" sz="1200" b="0" smtClean="0">
                <a:solidFill>
                  <a:schemeClr val="tx1"/>
                </a:solidFill>
                <a:latin typeface="Arial" charset="0"/>
              </a:rPr>
              <a:pPr eaLnBrk="1" hangingPunct="1"/>
              <a:t>10</a:t>
            </a:fld>
            <a:endParaRPr lang="en-US" sz="1200" b="0" smtClean="0">
              <a:solidFill>
                <a:schemeClr val="tx1"/>
              </a:solidFill>
              <a:latin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509462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23AF17DC-DA63-4DA4-B04F-02A0300869C8}" type="slidenum">
              <a:rPr lang="en-US" sz="1200" b="0" smtClean="0">
                <a:solidFill>
                  <a:schemeClr val="tx1"/>
                </a:solidFill>
                <a:latin typeface="Arial" charset="0"/>
              </a:rPr>
              <a:pPr eaLnBrk="1" hangingPunct="1"/>
              <a:t>11</a:t>
            </a:fld>
            <a:endParaRPr lang="en-US" sz="1200" b="0" smtClean="0">
              <a:solidFill>
                <a:schemeClr val="tx1"/>
              </a:solidFill>
              <a:latin typeface="Arial"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252787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D30C32E5-DC9E-4E00-A8ED-FF5DB67EF72A}" type="slidenum">
              <a:rPr lang="en-US" sz="1200" b="0" smtClean="0">
                <a:solidFill>
                  <a:schemeClr val="tx1"/>
                </a:solidFill>
                <a:latin typeface="Arial" charset="0"/>
              </a:rPr>
              <a:pPr eaLnBrk="1" hangingPunct="1"/>
              <a:t>12</a:t>
            </a:fld>
            <a:endParaRPr lang="en-US" sz="1200" b="0" smtClean="0">
              <a:solidFill>
                <a:schemeClr val="tx1"/>
              </a:solidFill>
              <a:latin typeface="Arial"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307732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9C481F05-FF57-48AC-A3CE-EDC858F77F42}" type="slidenum">
              <a:rPr lang="en-US" sz="1200" b="0" smtClean="0">
                <a:solidFill>
                  <a:schemeClr val="tx1"/>
                </a:solidFill>
                <a:latin typeface="Arial" charset="0"/>
              </a:rPr>
              <a:pPr eaLnBrk="1" hangingPunct="1"/>
              <a:t>13</a:t>
            </a:fld>
            <a:endParaRPr lang="en-US" sz="1200" b="0" smtClean="0">
              <a:solidFill>
                <a:schemeClr val="tx1"/>
              </a:solidFill>
              <a:latin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045920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97349A41-E6D3-4398-83C0-95F4D5915956}" type="slidenum">
              <a:rPr lang="en-US" sz="1200" b="0" smtClean="0">
                <a:solidFill>
                  <a:schemeClr val="tx1"/>
                </a:solidFill>
                <a:latin typeface="Arial" charset="0"/>
              </a:rPr>
              <a:pPr eaLnBrk="1" hangingPunct="1"/>
              <a:t>14</a:t>
            </a:fld>
            <a:endParaRPr lang="en-US" sz="1200" b="0" smtClean="0">
              <a:solidFill>
                <a:schemeClr val="tx1"/>
              </a:solidFill>
              <a:latin typeface="Arial"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212612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4914E996-3868-45B7-858A-516C0B909D3F}" type="slidenum">
              <a:rPr lang="en-US" sz="1200" b="0" smtClean="0">
                <a:solidFill>
                  <a:schemeClr val="tx1"/>
                </a:solidFill>
                <a:latin typeface="Arial" charset="0"/>
              </a:rPr>
              <a:pPr eaLnBrk="1" hangingPunct="1"/>
              <a:t>15</a:t>
            </a:fld>
            <a:endParaRPr lang="en-US" sz="1200" b="0" smtClean="0">
              <a:solidFill>
                <a:schemeClr val="tx1"/>
              </a:solidFill>
              <a:latin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561367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9A4B9FEE-0DA6-487C-8C0D-935A671211F0}" type="slidenum">
              <a:rPr lang="en-US" sz="1200" b="0" smtClean="0">
                <a:solidFill>
                  <a:schemeClr val="tx1"/>
                </a:solidFill>
                <a:latin typeface="Arial" charset="0"/>
              </a:rPr>
              <a:pPr eaLnBrk="1" hangingPunct="1"/>
              <a:t>16</a:t>
            </a:fld>
            <a:endParaRPr lang="en-US" sz="1200" b="0" smtClean="0">
              <a:solidFill>
                <a:schemeClr val="tx1"/>
              </a:solidFill>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039055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0E076662-FFDC-4166-B7B9-BB0AD000D5EE}" type="slidenum">
              <a:rPr lang="en-US" sz="1200" b="0" smtClean="0">
                <a:solidFill>
                  <a:schemeClr val="tx1"/>
                </a:solidFill>
                <a:latin typeface="Arial" charset="0"/>
              </a:rPr>
              <a:pPr eaLnBrk="1" hangingPunct="1"/>
              <a:t>17</a:t>
            </a:fld>
            <a:endParaRPr lang="en-US" sz="1200" b="0" smtClean="0">
              <a:solidFill>
                <a:schemeClr val="tx1"/>
              </a:solidFill>
              <a:latin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421023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A8A73B21-3B6A-4076-9990-1C72EC781CF4}" type="slidenum">
              <a:rPr lang="en-US" sz="1200" b="0" smtClean="0">
                <a:solidFill>
                  <a:schemeClr val="tx1"/>
                </a:solidFill>
                <a:latin typeface="Arial" charset="0"/>
              </a:rPr>
              <a:pPr eaLnBrk="1" hangingPunct="1"/>
              <a:t>18</a:t>
            </a:fld>
            <a:endParaRPr lang="en-US" sz="1200" b="0" smtClean="0">
              <a:solidFill>
                <a:schemeClr val="tx1"/>
              </a:solidFill>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580638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A5202AE2-4937-4261-96AC-1A854D12F536}" type="slidenum">
              <a:rPr lang="en-US" sz="1200" b="0" smtClean="0">
                <a:solidFill>
                  <a:schemeClr val="tx1"/>
                </a:solidFill>
                <a:latin typeface="Arial" charset="0"/>
              </a:rPr>
              <a:pPr eaLnBrk="1" hangingPunct="1"/>
              <a:t>19</a:t>
            </a:fld>
            <a:endParaRPr lang="en-US" sz="1200" b="0" smtClean="0">
              <a:solidFill>
                <a:schemeClr val="tx1"/>
              </a:solidFill>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574242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9FEAE262-4787-4974-8415-E07667FF9367}" type="slidenum">
              <a:rPr lang="en-US" sz="1200" b="0" smtClean="0">
                <a:solidFill>
                  <a:schemeClr val="tx1"/>
                </a:solidFill>
                <a:latin typeface="Arial" charset="0"/>
              </a:rPr>
              <a:pPr eaLnBrk="1" hangingPunct="1"/>
              <a:t>2</a:t>
            </a:fld>
            <a:endParaRPr lang="en-US" sz="1200" b="0" smtClean="0">
              <a:solidFill>
                <a:schemeClr val="tx1"/>
              </a:solidFill>
              <a:latin typeface="Arial"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319956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A550F809-E446-4D66-99A4-7D732C3972F9}" type="slidenum">
              <a:rPr lang="en-US" sz="1200" b="0" smtClean="0">
                <a:solidFill>
                  <a:schemeClr val="tx1"/>
                </a:solidFill>
                <a:latin typeface="Arial" charset="0"/>
              </a:rPr>
              <a:pPr eaLnBrk="1" hangingPunct="1"/>
              <a:t>20</a:t>
            </a:fld>
            <a:endParaRPr lang="en-US" sz="1200" b="0" smtClean="0">
              <a:solidFill>
                <a:schemeClr val="tx1"/>
              </a:solidFill>
              <a:latin typeface="Arial"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8644768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26D42498-0D13-4B4C-8E14-735FFF13992E}" type="slidenum">
              <a:rPr lang="en-US" sz="1200" b="0" smtClean="0">
                <a:solidFill>
                  <a:schemeClr val="tx1"/>
                </a:solidFill>
                <a:latin typeface="Arial" charset="0"/>
              </a:rPr>
              <a:pPr eaLnBrk="1" hangingPunct="1"/>
              <a:t>21</a:t>
            </a:fld>
            <a:endParaRPr lang="en-US" sz="1200" b="0" smtClean="0">
              <a:solidFill>
                <a:schemeClr val="tx1"/>
              </a:solidFill>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704527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D4705952-0157-495E-A036-ACFB3FD1ED0B}" type="slidenum">
              <a:rPr lang="en-US" sz="1200" b="0" smtClean="0">
                <a:solidFill>
                  <a:schemeClr val="tx1"/>
                </a:solidFill>
                <a:latin typeface="Arial" charset="0"/>
              </a:rPr>
              <a:pPr eaLnBrk="1" hangingPunct="1"/>
              <a:t>22</a:t>
            </a:fld>
            <a:endParaRPr lang="en-US" sz="1200" b="0" smtClean="0">
              <a:solidFill>
                <a:schemeClr val="tx1"/>
              </a:solidFill>
              <a:latin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176599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02D70F8F-A534-44EF-A19C-648750B252F1}" type="slidenum">
              <a:rPr lang="en-US" sz="1200" b="0" smtClean="0">
                <a:solidFill>
                  <a:schemeClr val="tx1"/>
                </a:solidFill>
                <a:latin typeface="Arial" charset="0"/>
              </a:rPr>
              <a:pPr eaLnBrk="1" hangingPunct="1"/>
              <a:t>23</a:t>
            </a:fld>
            <a:endParaRPr lang="en-US" sz="1200" b="0" smtClean="0">
              <a:solidFill>
                <a:schemeClr val="tx1"/>
              </a:solidFill>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8433298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E9B20E95-6226-475F-9553-ACFB0E3E9718}" type="slidenum">
              <a:rPr lang="en-US" sz="1200" b="0" smtClean="0">
                <a:solidFill>
                  <a:schemeClr val="tx1"/>
                </a:solidFill>
                <a:latin typeface="Arial" charset="0"/>
              </a:rPr>
              <a:pPr eaLnBrk="1" hangingPunct="1"/>
              <a:t>24</a:t>
            </a:fld>
            <a:endParaRPr lang="en-US" sz="1200" b="0" smtClean="0">
              <a:solidFill>
                <a:schemeClr val="tx1"/>
              </a:solidFill>
              <a:latin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7688454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D1B3B40E-EECD-4458-92A1-BE07C8C99177}" type="slidenum">
              <a:rPr lang="en-US" sz="1200" b="0" smtClean="0">
                <a:solidFill>
                  <a:schemeClr val="tx1"/>
                </a:solidFill>
                <a:latin typeface="Arial" charset="0"/>
              </a:rPr>
              <a:pPr eaLnBrk="1" hangingPunct="1"/>
              <a:t>25</a:t>
            </a:fld>
            <a:endParaRPr lang="en-US" sz="1200" b="0" smtClean="0">
              <a:solidFill>
                <a:schemeClr val="tx1"/>
              </a:solidFill>
              <a:latin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1416470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ECBB3EDC-804F-4CF3-902B-F742D999B1E9}" type="slidenum">
              <a:rPr lang="en-US" sz="1200" b="0" smtClean="0">
                <a:solidFill>
                  <a:schemeClr val="tx1"/>
                </a:solidFill>
                <a:latin typeface="Arial" charset="0"/>
              </a:rPr>
              <a:pPr eaLnBrk="1" hangingPunct="1"/>
              <a:t>26</a:t>
            </a:fld>
            <a:endParaRPr lang="en-US" sz="1200" b="0" smtClean="0">
              <a:solidFill>
                <a:schemeClr val="tx1"/>
              </a:solidFill>
              <a:latin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1408936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B7E204F5-1FD1-4A12-82B0-19BA6340E4CE}" type="slidenum">
              <a:rPr lang="en-US" sz="1200" b="0" smtClean="0">
                <a:solidFill>
                  <a:schemeClr val="tx1"/>
                </a:solidFill>
                <a:latin typeface="Arial" charset="0"/>
              </a:rPr>
              <a:pPr eaLnBrk="1" hangingPunct="1"/>
              <a:t>27</a:t>
            </a:fld>
            <a:endParaRPr lang="en-US" sz="1200" b="0" smtClean="0">
              <a:solidFill>
                <a:schemeClr val="tx1"/>
              </a:solidFill>
              <a:latin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3187114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B1DBCBB2-BD79-4E4A-B2FD-DA44F105AA20}" type="slidenum">
              <a:rPr lang="en-US" sz="1200" b="0" smtClean="0">
                <a:solidFill>
                  <a:schemeClr val="tx1"/>
                </a:solidFill>
                <a:latin typeface="Arial" charset="0"/>
              </a:rPr>
              <a:pPr eaLnBrk="1" hangingPunct="1"/>
              <a:t>28</a:t>
            </a:fld>
            <a:endParaRPr lang="en-US" sz="1200" b="0" smtClean="0">
              <a:solidFill>
                <a:schemeClr val="tx1"/>
              </a:solidFill>
              <a:latin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1991172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89F0DB13-2111-407C-AE3F-4B183C8FDEB4}" type="slidenum">
              <a:rPr lang="en-US" sz="1200" b="0" smtClean="0">
                <a:solidFill>
                  <a:schemeClr val="tx1"/>
                </a:solidFill>
                <a:latin typeface="Arial" charset="0"/>
              </a:rPr>
              <a:pPr eaLnBrk="1" hangingPunct="1"/>
              <a:t>29</a:t>
            </a:fld>
            <a:endParaRPr lang="en-US" sz="1200" b="0" smtClean="0">
              <a:solidFill>
                <a:schemeClr val="tx1"/>
              </a:solidFill>
              <a:latin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940244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2813D303-0DE9-4634-9F78-73C3DA9A85D8}" type="slidenum">
              <a:rPr lang="en-US" sz="1200" b="0" smtClean="0">
                <a:solidFill>
                  <a:schemeClr val="tx1"/>
                </a:solidFill>
                <a:latin typeface="Arial" charset="0"/>
              </a:rPr>
              <a:pPr eaLnBrk="1" hangingPunct="1"/>
              <a:t>3</a:t>
            </a:fld>
            <a:endParaRPr lang="en-US" sz="1200" b="0" smtClean="0">
              <a:solidFill>
                <a:schemeClr val="tx1"/>
              </a:solidFill>
              <a:latin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8609160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7A497BB2-DD2D-4233-8D46-1C102B87F2A8}" type="slidenum">
              <a:rPr lang="en-US" sz="1200" b="0" smtClean="0">
                <a:solidFill>
                  <a:schemeClr val="tx1"/>
                </a:solidFill>
                <a:latin typeface="Arial" charset="0"/>
              </a:rPr>
              <a:pPr eaLnBrk="1" hangingPunct="1"/>
              <a:t>30</a:t>
            </a:fld>
            <a:endParaRPr lang="en-US" sz="1200" b="0" smtClean="0">
              <a:solidFill>
                <a:schemeClr val="tx1"/>
              </a:solidFill>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1347331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AD00E7F5-1093-4A25-A971-162F17221F18}" type="slidenum">
              <a:rPr lang="en-US" sz="1200" b="0" smtClean="0">
                <a:solidFill>
                  <a:schemeClr val="tx1"/>
                </a:solidFill>
                <a:latin typeface="Arial" charset="0"/>
              </a:rPr>
              <a:pPr eaLnBrk="1" hangingPunct="1"/>
              <a:t>31</a:t>
            </a:fld>
            <a:endParaRPr lang="en-US" sz="1200" b="0" smtClean="0">
              <a:solidFill>
                <a:schemeClr val="tx1"/>
              </a:solidFill>
              <a:latin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2756007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49D80BE7-A0B8-4221-95CA-340274F57FFE}" type="slidenum">
              <a:rPr lang="en-US" sz="1200" b="0" smtClean="0">
                <a:solidFill>
                  <a:schemeClr val="tx1"/>
                </a:solidFill>
                <a:latin typeface="Arial" charset="0"/>
              </a:rPr>
              <a:pPr eaLnBrk="1" hangingPunct="1"/>
              <a:t>32</a:t>
            </a:fld>
            <a:endParaRPr lang="en-US" sz="1200" b="0" smtClean="0">
              <a:solidFill>
                <a:schemeClr val="tx1"/>
              </a:solidFill>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345640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F2CCEB24-27A5-4055-A1E7-FA3CF816F33B}" type="slidenum">
              <a:rPr lang="en-US" sz="1200" b="0" smtClean="0">
                <a:solidFill>
                  <a:schemeClr val="tx1"/>
                </a:solidFill>
                <a:latin typeface="Arial" charset="0"/>
              </a:rPr>
              <a:pPr eaLnBrk="1" hangingPunct="1"/>
              <a:t>33</a:t>
            </a:fld>
            <a:endParaRPr lang="en-US" sz="1200" b="0" smtClean="0">
              <a:solidFill>
                <a:schemeClr val="tx1"/>
              </a:solidFill>
              <a:latin typeface="Arial"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1839033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0BFB1E32-62AA-41F4-AE66-FA2CF35CE9E1}" type="slidenum">
              <a:rPr lang="en-US" sz="1200" b="0" smtClean="0">
                <a:solidFill>
                  <a:schemeClr val="tx1"/>
                </a:solidFill>
                <a:latin typeface="Arial" charset="0"/>
              </a:rPr>
              <a:pPr eaLnBrk="1" hangingPunct="1"/>
              <a:t>34</a:t>
            </a:fld>
            <a:endParaRPr lang="en-US" sz="1200" b="0" smtClean="0">
              <a:solidFill>
                <a:schemeClr val="tx1"/>
              </a:solidFill>
              <a:latin typeface="Arial"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737624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BAECE2C3-CB24-4D50-97AD-9D61F13C1203}" type="slidenum">
              <a:rPr lang="en-US" sz="1200" b="0" smtClean="0">
                <a:solidFill>
                  <a:schemeClr val="tx1"/>
                </a:solidFill>
                <a:latin typeface="Arial" charset="0"/>
              </a:rPr>
              <a:pPr eaLnBrk="1" hangingPunct="1"/>
              <a:t>4</a:t>
            </a:fld>
            <a:endParaRPr lang="en-US" sz="1200" b="0" smtClean="0">
              <a:solidFill>
                <a:schemeClr val="tx1"/>
              </a:solidFill>
              <a:latin typeface="Arial"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673848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27266364-6DE5-409A-8B8B-AD103F1471F6}" type="slidenum">
              <a:rPr lang="en-US" sz="1200" b="0" smtClean="0">
                <a:solidFill>
                  <a:schemeClr val="tx1"/>
                </a:solidFill>
                <a:latin typeface="Arial" charset="0"/>
              </a:rPr>
              <a:pPr eaLnBrk="1" hangingPunct="1"/>
              <a:t>5</a:t>
            </a:fld>
            <a:endParaRPr lang="en-US" sz="1200" b="0" smtClean="0">
              <a:solidFill>
                <a:schemeClr val="tx1"/>
              </a:solidFill>
              <a:latin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243712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42385BB6-5226-4631-B464-6CB3127F8A80}" type="slidenum">
              <a:rPr lang="en-US" sz="1200" b="0" smtClean="0">
                <a:solidFill>
                  <a:schemeClr val="tx1"/>
                </a:solidFill>
                <a:latin typeface="Arial" charset="0"/>
              </a:rPr>
              <a:pPr eaLnBrk="1" hangingPunct="1"/>
              <a:t>6</a:t>
            </a:fld>
            <a:endParaRPr lang="en-US" sz="1200" b="0" smtClean="0">
              <a:solidFill>
                <a:schemeClr val="tx1"/>
              </a:solidFill>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786011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6B947EDC-71B8-4D2B-9342-2E2111BE0F57}" type="slidenum">
              <a:rPr lang="en-US" sz="1200" b="0" smtClean="0">
                <a:solidFill>
                  <a:schemeClr val="tx1"/>
                </a:solidFill>
                <a:latin typeface="Arial" charset="0"/>
              </a:rPr>
              <a:pPr eaLnBrk="1" hangingPunct="1"/>
              <a:t>7</a:t>
            </a:fld>
            <a:endParaRPr lang="en-US" sz="1200" b="0" smtClean="0">
              <a:solidFill>
                <a:schemeClr val="tx1"/>
              </a:solidFill>
              <a:latin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598777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7D3B3320-8786-4DB7-A79A-370BC87FA849}" type="slidenum">
              <a:rPr lang="en-US" sz="1200" b="0" smtClean="0">
                <a:solidFill>
                  <a:schemeClr val="tx1"/>
                </a:solidFill>
                <a:latin typeface="Arial" charset="0"/>
              </a:rPr>
              <a:pPr eaLnBrk="1" hangingPunct="1"/>
              <a:t>8</a:t>
            </a:fld>
            <a:endParaRPr lang="en-US" sz="1200" b="0" smtClean="0">
              <a:solidFill>
                <a:schemeClr val="tx1"/>
              </a:solidFill>
              <a:latin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09531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fld id="{FFE9978C-FA6F-421B-BB3C-6ECE985570C4}" type="slidenum">
              <a:rPr lang="en-US" sz="1200" b="0" smtClean="0">
                <a:solidFill>
                  <a:schemeClr val="tx1"/>
                </a:solidFill>
                <a:latin typeface="Arial" charset="0"/>
              </a:rPr>
              <a:pPr eaLnBrk="1" hangingPunct="1"/>
              <a:t>9</a:t>
            </a:fld>
            <a:endParaRPr lang="en-US" sz="1200" b="0" smtClean="0">
              <a:solidFill>
                <a:schemeClr val="tx1"/>
              </a:solidFill>
              <a:latin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8233547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685800"/>
            <a:ext cx="8686800" cy="1475293"/>
          </a:xfrm>
          <a:prstGeom prst="rect">
            <a:avLst/>
          </a:prstGeo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228601" y="2362200"/>
            <a:ext cx="5943600" cy="1219200"/>
          </a:xfrm>
          <a:prstGeom prst="rect">
            <a:avLst/>
          </a:prstGeom>
        </p:spPr>
        <p:txBody>
          <a:bodyPr/>
          <a:lstStyle>
            <a:lvl1pPr marL="0" indent="0" algn="l">
              <a:buFontTx/>
              <a:buNone/>
              <a:defRPr/>
            </a:lvl1pPr>
          </a:lstStyle>
          <a:p>
            <a:pPr lvl="0"/>
            <a:r>
              <a:rPr lang="en-US" noProof="0" smtClean="0"/>
              <a:t>Click to edit Master subtitle style</a:t>
            </a:r>
          </a:p>
        </p:txBody>
      </p:sp>
      <p:sp>
        <p:nvSpPr>
          <p:cNvPr id="8"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15020994-7390-4995-A9F7-9A5EF231BF48}" type="datetime1">
              <a:rPr lang="en-US" smtClean="0"/>
              <a:pPr/>
              <a:t>8/7/2017</a:t>
            </a:fld>
            <a:endParaRPr lang="en-US"/>
          </a:p>
        </p:txBody>
      </p:sp>
      <p:sp>
        <p:nvSpPr>
          <p:cNvPr id="9"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10"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AD4634D0-F900-4609-BE1E-77AA42C02F3C}"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228600" y="1292308"/>
            <a:ext cx="8686800" cy="427029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12D2BE88-2107-4434-AB52-FDEDD981F993}" type="datetime1">
              <a:rPr lang="en-US" smtClean="0"/>
              <a:pPr/>
              <a:t>8/7/2017</a:t>
            </a:fld>
            <a:endParaRPr lang="en-US"/>
          </a:p>
        </p:txBody>
      </p:sp>
      <p:sp>
        <p:nvSpPr>
          <p:cNvPr id="8"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9"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72B4DD15-74F7-49B5-ABA9-CF01092F895C}" type="slidenum">
              <a:rPr lang="en-US" smtClean="0"/>
              <a:pPr>
                <a:defRPr/>
              </a:pPr>
              <a:t>‹#›</a:t>
            </a:fld>
            <a:endParaRPr lang="en-US" dirty="0"/>
          </a:p>
        </p:txBody>
      </p:sp>
      <p:sp>
        <p:nvSpPr>
          <p:cNvPr id="10"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12071491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3337" y="127553"/>
            <a:ext cx="1942063" cy="5413531"/>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27553"/>
            <a:ext cx="6629400" cy="5413531"/>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255FEF9A-A0C9-4ACA-A0AD-D0BC1A500F05}" type="datetime1">
              <a:rPr lang="en-US" smtClean="0"/>
              <a:pPr/>
              <a:t>8/7/2017</a:t>
            </a:fld>
            <a:endParaRPr lang="en-US"/>
          </a:p>
        </p:txBody>
      </p:sp>
      <p:sp>
        <p:nvSpPr>
          <p:cNvPr id="8"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9"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EC1AE19A-B00E-4E35-BD39-7FACE684944B}" type="slidenum">
              <a:rPr lang="en-US" smtClean="0"/>
              <a:pPr>
                <a:defRPr/>
              </a:pPr>
              <a:t>‹#›</a:t>
            </a:fld>
            <a:endParaRPr lang="en-US" dirty="0"/>
          </a:p>
        </p:txBody>
      </p:sp>
    </p:spTree>
    <p:extLst>
      <p:ext uri="{BB962C8B-B14F-4D97-AF65-F5344CB8AC3E}">
        <p14:creationId xmlns:p14="http://schemas.microsoft.com/office/powerpoint/2010/main" val="286237002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3854"/>
            <a:ext cx="8686799" cy="442114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CB6C7117-D901-4BB9-85A2-9A9AB645CE11}" type="datetime1">
              <a:rPr lang="en-US" smtClean="0"/>
              <a:pPr/>
              <a:t>8/7/2017</a:t>
            </a:fld>
            <a:endParaRPr lang="en-US"/>
          </a:p>
        </p:txBody>
      </p:sp>
      <p:sp>
        <p:nvSpPr>
          <p:cNvPr id="8"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9"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F74DBC6D-F83D-455D-9CCA-B165C97D3625}" type="slidenum">
              <a:rPr lang="en-US" smtClean="0"/>
              <a:pPr>
                <a:defRPr/>
              </a:pPr>
              <a:t>‹#›</a:t>
            </a:fld>
            <a:endParaRPr lang="en-US" dirty="0"/>
          </a:p>
        </p:txBody>
      </p:sp>
      <p:sp>
        <p:nvSpPr>
          <p:cNvPr id="10"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7004353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4319812"/>
            <a:ext cx="8686800" cy="1362706"/>
          </a:xfrm>
          <a:prstGeom prst="rect">
            <a:avLst/>
          </a:prstGeo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228600" y="2819400"/>
            <a:ext cx="8686800" cy="1500412"/>
          </a:xfrm>
          <a:prstGeom prst="rect">
            <a:avLst/>
          </a:prstGeom>
        </p:spPr>
        <p:txBody>
          <a:bodyPr anchor="b"/>
          <a:lstStyle>
            <a:lvl1pPr marL="0" indent="0">
              <a:buNone/>
              <a:defRPr sz="1800"/>
            </a:lvl1pPr>
            <a:lvl2pPr marL="412394" indent="0">
              <a:buNone/>
              <a:defRPr sz="1600"/>
            </a:lvl2pPr>
            <a:lvl3pPr marL="824789" indent="0">
              <a:buNone/>
              <a:defRPr sz="1400"/>
            </a:lvl3pPr>
            <a:lvl4pPr marL="1237183" indent="0">
              <a:buNone/>
              <a:defRPr sz="1300"/>
            </a:lvl4pPr>
            <a:lvl5pPr marL="1649578" indent="0">
              <a:buNone/>
              <a:defRPr sz="1300"/>
            </a:lvl5pPr>
            <a:lvl6pPr marL="2061972" indent="0">
              <a:buNone/>
              <a:defRPr sz="1300"/>
            </a:lvl6pPr>
            <a:lvl7pPr marL="2474366" indent="0">
              <a:buNone/>
              <a:defRPr sz="1300"/>
            </a:lvl7pPr>
            <a:lvl8pPr marL="2886761" indent="0">
              <a:buNone/>
              <a:defRPr sz="1300"/>
            </a:lvl8pPr>
            <a:lvl9pPr marL="3299155" indent="0">
              <a:buNone/>
              <a:defRPr sz="1300"/>
            </a:lvl9pPr>
          </a:lstStyle>
          <a:p>
            <a:pPr lvl="0"/>
            <a:r>
              <a:rPr lang="en-US" smtClean="0"/>
              <a:t>Click to edit Master text styles</a:t>
            </a:r>
          </a:p>
        </p:txBody>
      </p:sp>
      <p:sp>
        <p:nvSpPr>
          <p:cNvPr id="7"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5FC7A457-115E-4B76-B734-1D6A7BC36B0A}" type="datetime1">
              <a:rPr lang="en-US" smtClean="0"/>
              <a:pPr/>
              <a:t>8/7/2017</a:t>
            </a:fld>
            <a:endParaRPr lang="en-US"/>
          </a:p>
        </p:txBody>
      </p:sp>
      <p:sp>
        <p:nvSpPr>
          <p:cNvPr id="8"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9"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5E643943-7A0D-4BA0-A53A-816950206F9C}" type="slidenum">
              <a:rPr lang="en-US" smtClean="0"/>
              <a:pPr>
                <a:defRPr/>
              </a:pPr>
              <a:t>‹#›</a:t>
            </a:fld>
            <a:endParaRPr lang="en-US" dirty="0"/>
          </a:p>
        </p:txBody>
      </p:sp>
    </p:spTree>
    <p:extLst>
      <p:ext uri="{BB962C8B-B14F-4D97-AF65-F5344CB8AC3E}">
        <p14:creationId xmlns:p14="http://schemas.microsoft.com/office/powerpoint/2010/main" val="15834876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1" y="1295400"/>
            <a:ext cx="4274756" cy="4419600"/>
          </a:xfrm>
          <a:prstGeom prst="rect">
            <a:avLst/>
          </a:prstGeo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644" y="1295400"/>
            <a:ext cx="4274755" cy="4419600"/>
          </a:xfrm>
          <a:prstGeom prst="rect">
            <a:avLst/>
          </a:prstGeo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1"/>
          <p:cNvSpPr>
            <a:spLocks noGrp="1"/>
          </p:cNvSpPr>
          <p:nvPr>
            <p:ph type="dt" sz="half" idx="10"/>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3FAC88C8-588F-4237-A5DF-6C068B50FEC0}" type="datetime1">
              <a:rPr lang="en-US" smtClean="0"/>
              <a:pPr/>
              <a:t>8/7/2017</a:t>
            </a:fld>
            <a:endParaRPr lang="en-US"/>
          </a:p>
        </p:txBody>
      </p:sp>
      <p:sp>
        <p:nvSpPr>
          <p:cNvPr id="9"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10"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CD33A0C9-69FF-40EC-9278-4E3AD9C4268E}" type="slidenum">
              <a:rPr lang="en-US" smtClean="0"/>
              <a:pPr>
                <a:defRPr/>
              </a:pPr>
              <a:t>‹#›</a:t>
            </a:fld>
            <a:endParaRPr lang="en-US" dirty="0"/>
          </a:p>
        </p:txBody>
      </p:sp>
      <p:sp>
        <p:nvSpPr>
          <p:cNvPr id="11"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882266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1" y="1283748"/>
            <a:ext cx="4269036" cy="639755"/>
          </a:xfrm>
          <a:prstGeom prst="rect">
            <a:avLst/>
          </a:prstGeo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228601" y="1923503"/>
            <a:ext cx="4269036" cy="3715297"/>
          </a:xfrm>
          <a:prstGeom prst="rect">
            <a:avLst/>
          </a:prstGeo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934" y="1283748"/>
            <a:ext cx="4270465" cy="639755"/>
          </a:xfrm>
          <a:prstGeom prst="rect">
            <a:avLst/>
          </a:prstGeo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934" y="1923503"/>
            <a:ext cx="4270465" cy="3715297"/>
          </a:xfrm>
          <a:prstGeom prst="rect">
            <a:avLst/>
          </a:prstGeo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1"/>
          <p:cNvSpPr>
            <a:spLocks noGrp="1"/>
          </p:cNvSpPr>
          <p:nvPr>
            <p:ph type="dt" sz="half" idx="10"/>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7C744B92-F6A8-4B98-8195-284EC70246DC}" type="datetime1">
              <a:rPr lang="en-US" smtClean="0"/>
              <a:pPr/>
              <a:t>8/7/2017</a:t>
            </a:fld>
            <a:endParaRPr lang="en-US"/>
          </a:p>
        </p:txBody>
      </p:sp>
      <p:sp>
        <p:nvSpPr>
          <p:cNvPr id="11" name="Footer Placeholder 2"/>
          <p:cNvSpPr>
            <a:spLocks noGrp="1"/>
          </p:cNvSpPr>
          <p:nvPr>
            <p:ph type="ftr" sz="quarter" idx="11"/>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12" name="Slide Number Placeholder 3"/>
          <p:cNvSpPr>
            <a:spLocks noGrp="1"/>
          </p:cNvSpPr>
          <p:nvPr>
            <p:ph type="sldNum" sz="quarter" idx="12"/>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A56D4D97-B5CC-4321-87B6-66176B69B973}" type="slidenum">
              <a:rPr lang="en-US" smtClean="0"/>
              <a:pPr>
                <a:defRPr/>
              </a:pPr>
              <a:t>‹#›</a:t>
            </a:fld>
            <a:endParaRPr lang="en-US" dirty="0"/>
          </a:p>
        </p:txBody>
      </p:sp>
      <p:sp>
        <p:nvSpPr>
          <p:cNvPr id="13"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9389404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1AD0A4B5-5F56-4A05-999B-546C1B3B1A33}" type="datetime1">
              <a:rPr lang="en-US" smtClean="0"/>
              <a:pPr/>
              <a:t>8/7/2017</a:t>
            </a:fld>
            <a:endParaRPr lang="en-US"/>
          </a:p>
        </p:txBody>
      </p:sp>
      <p:sp>
        <p:nvSpPr>
          <p:cNvPr id="7"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8"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893DE452-0EFE-4346-8375-33BC7A76EB7B}" type="slidenum">
              <a:rPr lang="en-US" smtClean="0"/>
              <a:pPr>
                <a:defRPr/>
              </a:pPr>
              <a:t>‹#›</a:t>
            </a:fld>
            <a:endParaRPr lang="en-US" dirty="0"/>
          </a:p>
        </p:txBody>
      </p:sp>
      <p:sp>
        <p:nvSpPr>
          <p:cNvPr id="9"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3763339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082F4A41-E1C0-4C42-8321-EAC081F75B5A}" type="datetime1">
              <a:rPr lang="en-US" smtClean="0"/>
              <a:pPr/>
              <a:t>8/7/2017</a:t>
            </a:fld>
            <a:endParaRPr lang="en-US"/>
          </a:p>
        </p:txBody>
      </p:sp>
      <p:sp>
        <p:nvSpPr>
          <p:cNvPr id="6"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7"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5365415C-957E-4D62-AF4C-1DD84F755D7A}" type="slidenum">
              <a:rPr lang="en-US" smtClean="0"/>
              <a:pPr>
                <a:defRPr/>
              </a:pPr>
              <a:t>‹#›</a:t>
            </a:fld>
            <a:endParaRPr lang="en-US" dirty="0"/>
          </a:p>
        </p:txBody>
      </p:sp>
    </p:spTree>
    <p:extLst>
      <p:ext uri="{BB962C8B-B14F-4D97-AF65-F5344CB8AC3E}">
        <p14:creationId xmlns:p14="http://schemas.microsoft.com/office/powerpoint/2010/main" val="309019734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272542"/>
            <a:ext cx="3236511" cy="1161887"/>
          </a:xfrm>
          <a:prstGeom prst="rect">
            <a:avLst/>
          </a:prstGeom>
        </p:spPr>
        <p:txBody>
          <a:bodyPr anchor="b"/>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226" y="272541"/>
            <a:ext cx="5340173" cy="5366259"/>
          </a:xfrm>
          <a:prstGeom prst="rect">
            <a:avLst/>
          </a:prstGeo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4428"/>
            <a:ext cx="3236511" cy="4813972"/>
          </a:xfrm>
          <a:prstGeom prst="rect">
            <a:avLst/>
          </a:prstGeo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smtClean="0"/>
              <a:t>Click to edit Master text styles</a:t>
            </a:r>
          </a:p>
        </p:txBody>
      </p:sp>
      <p:sp>
        <p:nvSpPr>
          <p:cNvPr id="8" name="Date Placeholder 1"/>
          <p:cNvSpPr>
            <a:spLocks noGrp="1"/>
          </p:cNvSpPr>
          <p:nvPr>
            <p:ph type="dt" sz="half" idx="10"/>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F26F7C13-377B-487B-86FB-94460CA45251}" type="datetime1">
              <a:rPr lang="en-US" smtClean="0"/>
              <a:pPr/>
              <a:t>8/7/2017</a:t>
            </a:fld>
            <a:endParaRPr lang="en-US"/>
          </a:p>
        </p:txBody>
      </p:sp>
      <p:sp>
        <p:nvSpPr>
          <p:cNvPr id="9"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10"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4BCDF1C5-02E8-47C9-9933-8063BA035007}" type="slidenum">
              <a:rPr lang="en-US" smtClean="0"/>
              <a:pPr>
                <a:defRPr/>
              </a:pPr>
              <a:t>‹#›</a:t>
            </a:fld>
            <a:endParaRPr lang="en-US" dirty="0"/>
          </a:p>
        </p:txBody>
      </p:sp>
    </p:spTree>
    <p:extLst>
      <p:ext uri="{BB962C8B-B14F-4D97-AF65-F5344CB8AC3E}">
        <p14:creationId xmlns:p14="http://schemas.microsoft.com/office/powerpoint/2010/main" val="224112782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04" y="4340928"/>
            <a:ext cx="5487258" cy="566599"/>
          </a:xfrm>
          <a:prstGeom prst="rect">
            <a:avLst/>
          </a:prstGeo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904" y="152400"/>
            <a:ext cx="5487258" cy="4115373"/>
          </a:xfrm>
          <a:prstGeom prst="rect">
            <a:avLst/>
          </a:prstGeom>
        </p:spPr>
        <p:txBody>
          <a:bodyPr/>
          <a:lstStyle>
            <a:lvl1pPr marL="0" indent="0">
              <a:buNone/>
              <a:defRPr sz="2900"/>
            </a:lvl1pPr>
            <a:lvl2pPr marL="412394" indent="0">
              <a:buNone/>
              <a:defRPr sz="2500"/>
            </a:lvl2pPr>
            <a:lvl3pPr marL="824789" indent="0">
              <a:buNone/>
              <a:defRPr sz="2200"/>
            </a:lvl3pPr>
            <a:lvl4pPr marL="1237183" indent="0">
              <a:buNone/>
              <a:defRPr sz="1800"/>
            </a:lvl4pPr>
            <a:lvl5pPr marL="1649578" indent="0">
              <a:buNone/>
              <a:defRPr sz="1800"/>
            </a:lvl5pPr>
            <a:lvl6pPr marL="2061972" indent="0">
              <a:buNone/>
              <a:defRPr sz="1800"/>
            </a:lvl6pPr>
            <a:lvl7pPr marL="2474366" indent="0">
              <a:buNone/>
              <a:defRPr sz="1800"/>
            </a:lvl7pPr>
            <a:lvl8pPr marL="2886761" indent="0">
              <a:buNone/>
              <a:defRPr sz="1800"/>
            </a:lvl8pPr>
            <a:lvl9pPr marL="3299155" indent="0">
              <a:buNone/>
              <a:defRPr sz="1800"/>
            </a:lvl9pPr>
          </a:lstStyle>
          <a:p>
            <a:r>
              <a:rPr lang="en-US" smtClean="0"/>
              <a:t>Click icon to add picture</a:t>
            </a:r>
            <a:endParaRPr lang="en-US"/>
          </a:p>
        </p:txBody>
      </p:sp>
      <p:sp>
        <p:nvSpPr>
          <p:cNvPr id="4" name="Text Placeholder 3"/>
          <p:cNvSpPr>
            <a:spLocks noGrp="1"/>
          </p:cNvSpPr>
          <p:nvPr>
            <p:ph type="body" sz="half" idx="2"/>
          </p:nvPr>
        </p:nvSpPr>
        <p:spPr>
          <a:xfrm>
            <a:off x="1791904" y="4907527"/>
            <a:ext cx="5487258" cy="804714"/>
          </a:xfrm>
          <a:prstGeom prst="rect">
            <a:avLst/>
          </a:prstGeo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smtClean="0"/>
              <a:t>Click to edit Master text styles</a:t>
            </a:r>
          </a:p>
        </p:txBody>
      </p:sp>
      <p:sp>
        <p:nvSpPr>
          <p:cNvPr id="8" name="Date Placeholder 1"/>
          <p:cNvSpPr>
            <a:spLocks noGrp="1"/>
          </p:cNvSpPr>
          <p:nvPr>
            <p:ph type="dt" sz="half" idx="10"/>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3656B92F-C7AA-4244-86AE-A6B057A24747}" type="datetime1">
              <a:rPr lang="en-US" smtClean="0"/>
              <a:pPr/>
              <a:t>8/7/2017</a:t>
            </a:fld>
            <a:endParaRPr lang="en-US"/>
          </a:p>
        </p:txBody>
      </p:sp>
      <p:sp>
        <p:nvSpPr>
          <p:cNvPr id="9"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10"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43DAF563-3E51-4BEF-93B7-F4D51533C2F9}" type="slidenum">
              <a:rPr lang="en-US" smtClean="0"/>
              <a:pPr>
                <a:defRPr/>
              </a:pPr>
              <a:t>‹#›</a:t>
            </a:fld>
            <a:endParaRPr lang="en-US" dirty="0"/>
          </a:p>
        </p:txBody>
      </p:sp>
    </p:spTree>
    <p:extLst>
      <p:ext uri="{BB962C8B-B14F-4D97-AF65-F5344CB8AC3E}">
        <p14:creationId xmlns:p14="http://schemas.microsoft.com/office/powerpoint/2010/main" val="3726235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2"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FD69C1D4-9666-4AB5-8FA9-9862313ED269}" type="datetime1">
              <a:rPr lang="en-US" smtClean="0"/>
              <a:pPr/>
              <a:t>8/7/2017</a:t>
            </a:fld>
            <a:endParaRPr lang="en-US"/>
          </a:p>
        </p:txBody>
      </p:sp>
      <p:sp>
        <p:nvSpPr>
          <p:cNvPr id="3"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4"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BB9E7509-DC00-4ED8-8711-4CE9B56AA4DB}" type="slidenum">
              <a:rPr lang="en-US" smtClean="0"/>
              <a:pPr>
                <a:defRPr/>
              </a:pPr>
              <a:t>‹#›</a:t>
            </a:fld>
            <a:endParaRPr lang="en-US" dirty="0"/>
          </a:p>
        </p:txBody>
      </p:sp>
      <p:sp>
        <p:nvSpPr>
          <p:cNvPr id="6" name="Text Placeholder 5"/>
          <p:cNvSpPr>
            <a:spLocks noGrp="1"/>
          </p:cNvSpPr>
          <p:nvPr>
            <p:ph type="body" idx="1"/>
          </p:nvPr>
        </p:nvSpPr>
        <p:spPr>
          <a:xfrm>
            <a:off x="228600" y="1295400"/>
            <a:ext cx="8686800" cy="5029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hf sldNum="0" hdr="0" dt="0"/>
  <p:txStyles>
    <p:titleStyle>
      <a:lvl1pPr algn="l" defTabSz="915001" rtl="0" eaLnBrk="1" fontAlgn="base" hangingPunct="1">
        <a:spcBef>
          <a:spcPct val="0"/>
        </a:spcBef>
        <a:spcAft>
          <a:spcPct val="0"/>
        </a:spcAft>
        <a:defRPr sz="3600" b="0">
          <a:solidFill>
            <a:schemeClr val="tx1"/>
          </a:solidFill>
          <a:latin typeface="+mj-lt"/>
          <a:ea typeface="+mj-ea"/>
          <a:cs typeface="+mj-cs"/>
        </a:defRPr>
      </a:lvl1pPr>
      <a:lvl2pPr algn="ctr" defTabSz="915001" rtl="0" eaLnBrk="1" fontAlgn="base" hangingPunct="1">
        <a:spcBef>
          <a:spcPct val="0"/>
        </a:spcBef>
        <a:spcAft>
          <a:spcPct val="0"/>
        </a:spcAft>
        <a:defRPr sz="3600">
          <a:solidFill>
            <a:schemeClr val="tx2"/>
          </a:solidFill>
          <a:latin typeface="Arial" charset="0"/>
        </a:defRPr>
      </a:lvl2pPr>
      <a:lvl3pPr algn="ctr" defTabSz="915001" rtl="0" eaLnBrk="1" fontAlgn="base" hangingPunct="1">
        <a:spcBef>
          <a:spcPct val="0"/>
        </a:spcBef>
        <a:spcAft>
          <a:spcPct val="0"/>
        </a:spcAft>
        <a:defRPr sz="3600">
          <a:solidFill>
            <a:schemeClr val="tx2"/>
          </a:solidFill>
          <a:latin typeface="Arial" charset="0"/>
        </a:defRPr>
      </a:lvl3pPr>
      <a:lvl4pPr algn="ctr" defTabSz="915001" rtl="0" eaLnBrk="1" fontAlgn="base" hangingPunct="1">
        <a:spcBef>
          <a:spcPct val="0"/>
        </a:spcBef>
        <a:spcAft>
          <a:spcPct val="0"/>
        </a:spcAft>
        <a:defRPr sz="3600">
          <a:solidFill>
            <a:schemeClr val="tx2"/>
          </a:solidFill>
          <a:latin typeface="Arial" charset="0"/>
        </a:defRPr>
      </a:lvl4pPr>
      <a:lvl5pPr algn="ctr" defTabSz="915001" rtl="0" eaLnBrk="1" fontAlgn="base" hangingPunct="1">
        <a:spcBef>
          <a:spcPct val="0"/>
        </a:spcBef>
        <a:spcAft>
          <a:spcPct val="0"/>
        </a:spcAft>
        <a:defRPr sz="3600">
          <a:solidFill>
            <a:schemeClr val="tx2"/>
          </a:solidFill>
          <a:latin typeface="Arial" charset="0"/>
        </a:defRPr>
      </a:lvl5pPr>
      <a:lvl6pPr marL="412394" algn="ctr" defTabSz="915001" rtl="0" eaLnBrk="1" fontAlgn="base" hangingPunct="1">
        <a:spcBef>
          <a:spcPct val="0"/>
        </a:spcBef>
        <a:spcAft>
          <a:spcPct val="0"/>
        </a:spcAft>
        <a:defRPr sz="3600">
          <a:solidFill>
            <a:schemeClr val="tx2"/>
          </a:solidFill>
          <a:latin typeface="Arial" charset="0"/>
        </a:defRPr>
      </a:lvl6pPr>
      <a:lvl7pPr marL="824789" algn="ctr" defTabSz="915001" rtl="0" eaLnBrk="1" fontAlgn="base" hangingPunct="1">
        <a:spcBef>
          <a:spcPct val="0"/>
        </a:spcBef>
        <a:spcAft>
          <a:spcPct val="0"/>
        </a:spcAft>
        <a:defRPr sz="3600">
          <a:solidFill>
            <a:schemeClr val="tx2"/>
          </a:solidFill>
          <a:latin typeface="Arial" charset="0"/>
        </a:defRPr>
      </a:lvl7pPr>
      <a:lvl8pPr marL="1237183" algn="ctr" defTabSz="915001" rtl="0" eaLnBrk="1" fontAlgn="base" hangingPunct="1">
        <a:spcBef>
          <a:spcPct val="0"/>
        </a:spcBef>
        <a:spcAft>
          <a:spcPct val="0"/>
        </a:spcAft>
        <a:defRPr sz="3600">
          <a:solidFill>
            <a:schemeClr val="tx2"/>
          </a:solidFill>
          <a:latin typeface="Arial" charset="0"/>
        </a:defRPr>
      </a:lvl8pPr>
      <a:lvl9pPr marL="1649578" algn="ctr" defTabSz="915001" rtl="0" eaLnBrk="1" fontAlgn="base" hangingPunct="1">
        <a:spcBef>
          <a:spcPct val="0"/>
        </a:spcBef>
        <a:spcAft>
          <a:spcPct val="0"/>
        </a:spcAft>
        <a:defRPr sz="3600">
          <a:solidFill>
            <a:schemeClr val="tx2"/>
          </a:solidFill>
          <a:latin typeface="Arial" charset="0"/>
        </a:defRPr>
      </a:lvl9pPr>
    </p:titleStyle>
    <p:bodyStyle>
      <a:lvl1pPr marL="342231" indent="-342231" algn="l" defTabSz="915001" rtl="0" eaLnBrk="1" fontAlgn="base" hangingPunct="1">
        <a:spcBef>
          <a:spcPct val="20000"/>
        </a:spcBef>
        <a:spcAft>
          <a:spcPct val="0"/>
        </a:spcAft>
        <a:buChar char="•"/>
        <a:defRPr sz="2400">
          <a:solidFill>
            <a:schemeClr val="tx1"/>
          </a:solidFill>
          <a:latin typeface="+mn-lt"/>
          <a:ea typeface="+mn-ea"/>
          <a:cs typeface="+mn-cs"/>
        </a:defRPr>
      </a:lvl1pPr>
      <a:lvl2pPr marL="743170" indent="-286385" algn="l" defTabSz="915001" rtl="0" eaLnBrk="1" fontAlgn="base" hangingPunct="1">
        <a:spcBef>
          <a:spcPct val="20000"/>
        </a:spcBef>
        <a:spcAft>
          <a:spcPct val="0"/>
        </a:spcAft>
        <a:buChar char="–"/>
        <a:defRPr sz="2100">
          <a:solidFill>
            <a:schemeClr val="tx1"/>
          </a:solidFill>
          <a:latin typeface="+mn-lt"/>
        </a:defRPr>
      </a:lvl2pPr>
      <a:lvl3pPr marL="1142676" indent="-227677" algn="l" defTabSz="915001" rtl="0" eaLnBrk="1" fontAlgn="base" hangingPunct="1">
        <a:spcBef>
          <a:spcPct val="20000"/>
        </a:spcBef>
        <a:spcAft>
          <a:spcPct val="0"/>
        </a:spcAft>
        <a:buChar char="•"/>
        <a:defRPr sz="1900">
          <a:solidFill>
            <a:schemeClr val="tx1"/>
          </a:solidFill>
          <a:latin typeface="+mn-lt"/>
        </a:defRPr>
      </a:lvl3pPr>
      <a:lvl4pPr marL="1599461" indent="-227677" algn="l" defTabSz="915001" rtl="0" eaLnBrk="1" fontAlgn="base" hangingPunct="1">
        <a:spcBef>
          <a:spcPct val="20000"/>
        </a:spcBef>
        <a:spcAft>
          <a:spcPct val="0"/>
        </a:spcAft>
        <a:buChar char="–"/>
        <a:defRPr>
          <a:solidFill>
            <a:schemeClr val="tx1"/>
          </a:solidFill>
          <a:latin typeface="+mn-lt"/>
        </a:defRPr>
      </a:lvl4pPr>
      <a:lvl5pPr marL="2057677" indent="-229108" algn="l" defTabSz="915001" rtl="0" eaLnBrk="1" fontAlgn="base" hangingPunct="1">
        <a:spcBef>
          <a:spcPct val="20000"/>
        </a:spcBef>
        <a:spcAft>
          <a:spcPct val="0"/>
        </a:spcAft>
        <a:buChar char="»"/>
        <a:defRPr>
          <a:solidFill>
            <a:schemeClr val="tx1"/>
          </a:solidFill>
          <a:latin typeface="+mn-lt"/>
        </a:defRPr>
      </a:lvl5pPr>
      <a:lvl6pPr marL="2470071" indent="-229108" algn="l" defTabSz="915001" rtl="0" eaLnBrk="1" fontAlgn="base" hangingPunct="1">
        <a:spcBef>
          <a:spcPct val="20000"/>
        </a:spcBef>
        <a:spcAft>
          <a:spcPct val="0"/>
        </a:spcAft>
        <a:buChar char="»"/>
        <a:defRPr>
          <a:solidFill>
            <a:schemeClr val="tx1"/>
          </a:solidFill>
          <a:latin typeface="+mn-lt"/>
        </a:defRPr>
      </a:lvl6pPr>
      <a:lvl7pPr marL="2882465" indent="-229108" algn="l" defTabSz="915001" rtl="0" eaLnBrk="1" fontAlgn="base" hangingPunct="1">
        <a:spcBef>
          <a:spcPct val="20000"/>
        </a:spcBef>
        <a:spcAft>
          <a:spcPct val="0"/>
        </a:spcAft>
        <a:buChar char="»"/>
        <a:defRPr>
          <a:solidFill>
            <a:schemeClr val="tx1"/>
          </a:solidFill>
          <a:latin typeface="+mn-lt"/>
        </a:defRPr>
      </a:lvl7pPr>
      <a:lvl8pPr marL="3294860" indent="-229108" algn="l" defTabSz="915001" rtl="0" eaLnBrk="1" fontAlgn="base" hangingPunct="1">
        <a:spcBef>
          <a:spcPct val="20000"/>
        </a:spcBef>
        <a:spcAft>
          <a:spcPct val="0"/>
        </a:spcAft>
        <a:buChar char="»"/>
        <a:defRPr>
          <a:solidFill>
            <a:schemeClr val="tx1"/>
          </a:solidFill>
          <a:latin typeface="+mn-lt"/>
        </a:defRPr>
      </a:lvl8pPr>
      <a:lvl9pPr marL="3707254" indent="-229108" algn="l" defTabSz="915001"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824789" rtl="0" eaLnBrk="1" latinLnBrk="0" hangingPunct="1">
        <a:defRPr sz="1600" kern="1200">
          <a:solidFill>
            <a:schemeClr val="tx1"/>
          </a:solidFill>
          <a:latin typeface="+mn-lt"/>
          <a:ea typeface="+mn-ea"/>
          <a:cs typeface="+mn-cs"/>
        </a:defRPr>
      </a:lvl1pPr>
      <a:lvl2pPr marL="412394" algn="l" defTabSz="824789" rtl="0" eaLnBrk="1" latinLnBrk="0" hangingPunct="1">
        <a:defRPr sz="1600" kern="1200">
          <a:solidFill>
            <a:schemeClr val="tx1"/>
          </a:solidFill>
          <a:latin typeface="+mn-lt"/>
          <a:ea typeface="+mn-ea"/>
          <a:cs typeface="+mn-cs"/>
        </a:defRPr>
      </a:lvl2pPr>
      <a:lvl3pPr marL="824789" algn="l" defTabSz="824789" rtl="0" eaLnBrk="1" latinLnBrk="0" hangingPunct="1">
        <a:defRPr sz="1600" kern="1200">
          <a:solidFill>
            <a:schemeClr val="tx1"/>
          </a:solidFill>
          <a:latin typeface="+mn-lt"/>
          <a:ea typeface="+mn-ea"/>
          <a:cs typeface="+mn-cs"/>
        </a:defRPr>
      </a:lvl3pPr>
      <a:lvl4pPr marL="1237183" algn="l" defTabSz="824789" rtl="0" eaLnBrk="1" latinLnBrk="0" hangingPunct="1">
        <a:defRPr sz="1600" kern="1200">
          <a:solidFill>
            <a:schemeClr val="tx1"/>
          </a:solidFill>
          <a:latin typeface="+mn-lt"/>
          <a:ea typeface="+mn-ea"/>
          <a:cs typeface="+mn-cs"/>
        </a:defRPr>
      </a:lvl4pPr>
      <a:lvl5pPr marL="1649578" algn="l" defTabSz="824789" rtl="0" eaLnBrk="1" latinLnBrk="0" hangingPunct="1">
        <a:defRPr sz="1600" kern="1200">
          <a:solidFill>
            <a:schemeClr val="tx1"/>
          </a:solidFill>
          <a:latin typeface="+mn-lt"/>
          <a:ea typeface="+mn-ea"/>
          <a:cs typeface="+mn-cs"/>
        </a:defRPr>
      </a:lvl5pPr>
      <a:lvl6pPr marL="2061972" algn="l" defTabSz="824789" rtl="0" eaLnBrk="1" latinLnBrk="0" hangingPunct="1">
        <a:defRPr sz="1600" kern="1200">
          <a:solidFill>
            <a:schemeClr val="tx1"/>
          </a:solidFill>
          <a:latin typeface="+mn-lt"/>
          <a:ea typeface="+mn-ea"/>
          <a:cs typeface="+mn-cs"/>
        </a:defRPr>
      </a:lvl6pPr>
      <a:lvl7pPr marL="2474366" algn="l" defTabSz="824789" rtl="0" eaLnBrk="1" latinLnBrk="0" hangingPunct="1">
        <a:defRPr sz="1600" kern="1200">
          <a:solidFill>
            <a:schemeClr val="tx1"/>
          </a:solidFill>
          <a:latin typeface="+mn-lt"/>
          <a:ea typeface="+mn-ea"/>
          <a:cs typeface="+mn-cs"/>
        </a:defRPr>
      </a:lvl7pPr>
      <a:lvl8pPr marL="2886761" algn="l" defTabSz="824789" rtl="0" eaLnBrk="1" latinLnBrk="0" hangingPunct="1">
        <a:defRPr sz="1600" kern="1200">
          <a:solidFill>
            <a:schemeClr val="tx1"/>
          </a:solidFill>
          <a:latin typeface="+mn-lt"/>
          <a:ea typeface="+mn-ea"/>
          <a:cs typeface="+mn-cs"/>
        </a:defRPr>
      </a:lvl8pPr>
      <a:lvl9pPr marL="3299155" algn="l" defTabSz="82478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ww.federalreserve.gov/releases/h6/hist/h6hist1.tx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image" Target="../media/image4.jpeg"/><Relationship Id="rId7" Type="http://schemas.openxmlformats.org/officeDocument/2006/relationships/slide" Target="slide23.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slide" Target="slide18.xml"/><Relationship Id="rId5" Type="http://schemas.openxmlformats.org/officeDocument/2006/relationships/slide" Target="slide8.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wsj.com/"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1524000" y="5715000"/>
            <a:ext cx="7086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1400">
              <a:solidFill>
                <a:srgbClr val="002060"/>
              </a:solidFill>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pic>
        <p:nvPicPr>
          <p:cNvPr id="6" name="Picture 5" descr="C:\Users\jthomas\Documents\Arnold 11e\Supplements\TB\Macro_sm.jpg"/>
          <p:cNvPicPr>
            <a:picLocks noChangeAspect="1" noChangeArrowheads="1"/>
          </p:cNvPicPr>
          <p:nvPr/>
        </p:nvPicPr>
        <p:blipFill>
          <a:blip r:embed="rId3" cstate="print"/>
          <a:srcRect/>
          <a:stretch>
            <a:fillRect/>
          </a:stretch>
        </p:blipFill>
        <p:spPr bwMode="auto">
          <a:xfrm>
            <a:off x="533400" y="4495800"/>
            <a:ext cx="1428750" cy="1790700"/>
          </a:xfrm>
          <a:prstGeom prst="rect">
            <a:avLst/>
          </a:prstGeom>
          <a:noFill/>
        </p:spPr>
      </p:pic>
      <p:sp>
        <p:nvSpPr>
          <p:cNvPr id="9" name="TextBox 8"/>
          <p:cNvSpPr txBox="1"/>
          <p:nvPr/>
        </p:nvSpPr>
        <p:spPr>
          <a:xfrm>
            <a:off x="1676400" y="2209800"/>
            <a:ext cx="6019800" cy="1077218"/>
          </a:xfrm>
          <a:prstGeom prst="rect">
            <a:avLst/>
          </a:prstGeom>
          <a:noFill/>
        </p:spPr>
        <p:txBody>
          <a:bodyPr wrap="square" rtlCol="0">
            <a:spAutoFit/>
          </a:bodyPr>
          <a:lstStyle/>
          <a:p>
            <a:r>
              <a:rPr lang="en-US" sz="3200" b="0" dirty="0" smtClean="0">
                <a:solidFill>
                  <a:schemeClr val="accent2">
                    <a:lumMod val="75000"/>
                  </a:schemeClr>
                </a:solidFill>
              </a:rPr>
              <a:t>Chapter 12: Money, Banking, and the Financial System</a:t>
            </a:r>
            <a:endParaRPr lang="en-US" sz="3200" b="0" dirty="0">
              <a:solidFill>
                <a:schemeClr val="accent2">
                  <a:lumMod val="75000"/>
                </a:schemeClr>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28600"/>
            <a:ext cx="8229600" cy="1143000"/>
          </a:xfrm>
          <a:solidFill>
            <a:schemeClr val="bg2">
              <a:alpha val="21960"/>
            </a:schemeClr>
          </a:solidFill>
          <a:ln>
            <a:solidFill>
              <a:schemeClr val="bg2"/>
            </a:solidFill>
          </a:ln>
        </p:spPr>
        <p:txBody>
          <a:bodyPr/>
          <a:lstStyle/>
          <a:p>
            <a:pPr eaLnBrk="1" hangingPunct="1"/>
            <a:r>
              <a:rPr lang="en-US" smtClean="0"/>
              <a:t>Money Supply Data</a:t>
            </a:r>
          </a:p>
        </p:txBody>
      </p:sp>
      <p:sp>
        <p:nvSpPr>
          <p:cNvPr id="11267" name="Text Box 9"/>
          <p:cNvSpPr txBox="1">
            <a:spLocks noChangeArrowheads="1"/>
          </p:cNvSpPr>
          <p:nvPr/>
        </p:nvSpPr>
        <p:spPr bwMode="auto">
          <a:xfrm>
            <a:off x="2819400" y="4648200"/>
            <a:ext cx="3533775" cy="954088"/>
          </a:xfrm>
          <a:prstGeom prst="rect">
            <a:avLst/>
          </a:prstGeom>
          <a:noFill/>
          <a:ln w="38100" cmpd="dbl">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r>
              <a:rPr lang="en-US" sz="1800" b="0" dirty="0">
                <a:solidFill>
                  <a:srgbClr val="002060"/>
                </a:solidFill>
              </a:rPr>
              <a:t>For current and historical data</a:t>
            </a:r>
          </a:p>
          <a:p>
            <a:pPr eaLnBrk="1" hangingPunct="1"/>
            <a:r>
              <a:rPr lang="en-US" sz="1800" b="0" dirty="0">
                <a:solidFill>
                  <a:srgbClr val="002060"/>
                </a:solidFill>
              </a:rPr>
              <a:t>on the money supply click either</a:t>
            </a:r>
          </a:p>
          <a:p>
            <a:pPr eaLnBrk="1" hangingPunct="1"/>
            <a:r>
              <a:rPr lang="en-US" sz="1800" b="0" dirty="0">
                <a:solidFill>
                  <a:srgbClr val="002060"/>
                </a:solidFill>
              </a:rPr>
              <a:t>table above</a:t>
            </a:r>
          </a:p>
        </p:txBody>
      </p:sp>
      <p:pic>
        <p:nvPicPr>
          <p:cNvPr id="11269" name="Picture 7" descr="C:\Documents and Settings\p.schneiderman\Local Settings\Temporary Internet Files\Content.IE5\JTN0HRST\MP900316865[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2228850"/>
            <a:ext cx="36576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hlinkClick r:id="rId5"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5" action="ppaction://hlinksldjump"/>
              </a:rPr>
              <a:t>Click to return to “In this Lesson”</a:t>
            </a:r>
            <a:endParaRPr lang="en-US" sz="1050" dirty="0">
              <a:solidFill>
                <a:srgbClr val="C00000"/>
              </a:solidFill>
              <a:latin typeface="Arial" charset="0"/>
            </a:endParaRPr>
          </a:p>
        </p:txBody>
      </p:sp>
      <p:sp>
        <p:nvSpPr>
          <p:cNvPr id="9"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p:txBody>
          <a:bodyPr/>
          <a:lstStyle/>
          <a:p>
            <a:pPr eaLnBrk="1" hangingPunct="1">
              <a:buFont typeface="Wingdings" pitchFamily="2" charset="2"/>
              <a:buChar char="Ø"/>
            </a:pPr>
            <a:r>
              <a:rPr lang="en-US" smtClean="0"/>
              <a:t>Credit card use represents loans which must be repaid.  They represent the use of someone else's money.</a:t>
            </a:r>
          </a:p>
          <a:p>
            <a:pPr eaLnBrk="1" hangingPunct="1">
              <a:buFont typeface="Wingdings" pitchFamily="2" charset="2"/>
              <a:buChar char="Ø"/>
            </a:pPr>
            <a:r>
              <a:rPr lang="en-US" smtClean="0"/>
              <a:t>Debit cards  give access to checkable deposits which are already part of the money supply. </a:t>
            </a:r>
          </a:p>
        </p:txBody>
      </p:sp>
      <p:sp>
        <p:nvSpPr>
          <p:cNvPr id="12290" name="Rectangle 2"/>
          <p:cNvSpPr>
            <a:spLocks noGrp="1" noChangeArrowheads="1"/>
          </p:cNvSpPr>
          <p:nvPr>
            <p:ph type="title"/>
          </p:nvPr>
        </p:nvSpPr>
        <p:spPr>
          <a:solidFill>
            <a:schemeClr val="bg2">
              <a:alpha val="21960"/>
            </a:schemeClr>
          </a:solidFill>
          <a:ln>
            <a:solidFill>
              <a:schemeClr val="bg2"/>
            </a:solidFill>
          </a:ln>
        </p:spPr>
        <p:txBody>
          <a:bodyPr/>
          <a:lstStyle/>
          <a:p>
            <a:pPr eaLnBrk="1" hangingPunct="1"/>
            <a:r>
              <a:rPr lang="en-US" sz="3600" smtClean="0"/>
              <a:t>Are Credit and Debit Cards Money?</a:t>
            </a:r>
          </a:p>
        </p:txBody>
      </p:sp>
      <p:pic>
        <p:nvPicPr>
          <p:cNvPr id="12292" name="Picture 5" descr="MPj014906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3124200"/>
            <a:ext cx="2438400" cy="1628775"/>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2000"/>
                                        <p:tgtEl>
                                          <p:spTgt spid="378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fade">
                                      <p:cBhvr>
                                        <p:cTn id="12" dur="2000"/>
                                        <p:tgtEl>
                                          <p:spTgt spid="378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p:txBody>
          <a:bodyPr>
            <a:normAutofit/>
          </a:bodyPr>
          <a:lstStyle/>
          <a:p>
            <a:pPr marL="514350" indent="-514350" eaLnBrk="1" hangingPunct="1">
              <a:buFontTx/>
              <a:buAutoNum type="arabicPeriod"/>
              <a:defRPr/>
            </a:pPr>
            <a:r>
              <a:rPr lang="en-US" sz="2800" b="1" dirty="0" smtClean="0"/>
              <a:t>Why (not how) did money evolve out of a barter economy?</a:t>
            </a:r>
          </a:p>
          <a:p>
            <a:pPr>
              <a:buFontTx/>
              <a:buNone/>
              <a:defRPr/>
            </a:pPr>
            <a:r>
              <a:rPr lang="en-US" dirty="0" smtClean="0"/>
              <a:t>	</a:t>
            </a:r>
            <a:r>
              <a:rPr lang="en-US" sz="2000" dirty="0" smtClean="0"/>
              <a:t>Money evolved because individuals wanted to make trading easier (i.e., less time-consuming). In a barter economy, this need motivated people to accept the good with relatively greater acceptability than all other goods. In time, the effect snowballed, and finally the good with initially relatively greater acceptability emerged into a good that was widely accepted for purposes of exchange. At this point, the good became money.</a:t>
            </a:r>
          </a:p>
          <a:p>
            <a:pPr marL="514350" indent="-514350" eaLnBrk="1" hangingPunct="1">
              <a:buFontTx/>
              <a:buNone/>
              <a:defRPr/>
            </a:pPr>
            <a:endParaRPr lang="en-US" b="1" dirty="0" smtClean="0"/>
          </a:p>
          <a:p>
            <a:pPr eaLnBrk="1" hangingPunct="1">
              <a:buFontTx/>
              <a:buNone/>
              <a:defRPr/>
            </a:pPr>
            <a:endParaRPr lang="en-US" dirty="0" smtClean="0"/>
          </a:p>
        </p:txBody>
      </p:sp>
      <p:sp>
        <p:nvSpPr>
          <p:cNvPr id="13314" name="Rectangle 2"/>
          <p:cNvSpPr>
            <a:spLocks noGrp="1" noChangeArrowheads="1"/>
          </p:cNvSpPr>
          <p:nvPr>
            <p:ph type="title"/>
          </p:nvPr>
        </p:nvSpPr>
        <p:spPr>
          <a:solidFill>
            <a:schemeClr val="bg2">
              <a:alpha val="21960"/>
            </a:schemeClr>
          </a:solidFill>
          <a:ln>
            <a:solidFill>
              <a:schemeClr val="bg2"/>
            </a:solidFill>
          </a:ln>
        </p:spPr>
        <p:txBody>
          <a:bodyPr/>
          <a:lstStyle/>
          <a:p>
            <a:pPr eaLnBrk="1" hangingPunct="1"/>
            <a:r>
              <a:rPr lang="en-US" smtClean="0"/>
              <a:t>Self-Test</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2000"/>
                                        <p:tgtEl>
                                          <p:spTgt spid="39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fade">
                                      <p:cBhvr>
                                        <p:cTn id="12" dur="2000"/>
                                        <p:tgtEl>
                                          <p:spTgt spid="399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533400" y="1600200"/>
            <a:ext cx="8229600" cy="4525963"/>
          </a:xfrm>
        </p:spPr>
        <p:txBody>
          <a:bodyPr>
            <a:normAutofit/>
          </a:bodyPr>
          <a:lstStyle/>
          <a:p>
            <a:pPr eaLnBrk="1" hangingPunct="1">
              <a:buFontTx/>
              <a:buNone/>
              <a:defRPr/>
            </a:pPr>
            <a:r>
              <a:rPr lang="en-US" sz="2800" b="1" dirty="0" smtClean="0"/>
              <a:t>2. If individuals remove funds from their checkable deposits and transfer them to their money market accounts, will M1 fall and M2 rise? Explain your answer.</a:t>
            </a:r>
          </a:p>
          <a:p>
            <a:pPr>
              <a:buFontTx/>
              <a:buNone/>
              <a:defRPr/>
            </a:pPr>
            <a:r>
              <a:rPr lang="en-US" dirty="0" smtClean="0"/>
              <a:t>	</a:t>
            </a:r>
            <a:r>
              <a:rPr lang="en-US" sz="2000" dirty="0" smtClean="0"/>
              <a:t>No. M1 will fall, but M2 will not rise; it will remain constant. To illustrate, suppose M1 is $400 and M2 is $600. If people remove $100 from checkable deposits, M1 will decline to $300. For purposes of illustration, think of M2 as equal to M1  money market accounts. The M1 component of M2 falls by $100, but the money market accounts component rises by $100; so there is no net effect on M2. Thus M1 falls and M2 remains constant.</a:t>
            </a:r>
          </a:p>
          <a:p>
            <a:pPr eaLnBrk="1" hangingPunct="1">
              <a:buFontTx/>
              <a:buNone/>
              <a:defRPr/>
            </a:pPr>
            <a:endParaRPr lang="en-US" sz="2000" dirty="0" smtClean="0"/>
          </a:p>
        </p:txBody>
      </p:sp>
      <p:sp>
        <p:nvSpPr>
          <p:cNvPr id="14338" name="Rectangle 2"/>
          <p:cNvSpPr>
            <a:spLocks noGrp="1" noChangeArrowheads="1"/>
          </p:cNvSpPr>
          <p:nvPr>
            <p:ph type="title"/>
          </p:nvPr>
        </p:nvSpPr>
        <p:spPr>
          <a:solidFill>
            <a:schemeClr val="bg2">
              <a:alpha val="21960"/>
            </a:schemeClr>
          </a:solidFill>
          <a:ln>
            <a:solidFill>
              <a:schemeClr val="bg2"/>
            </a:solidFill>
          </a:ln>
        </p:spPr>
        <p:txBody>
          <a:bodyPr/>
          <a:lstStyle/>
          <a:p>
            <a:pPr eaLnBrk="1" hangingPunct="1"/>
            <a:r>
              <a:rPr lang="en-US" smtClean="0"/>
              <a:t>Self-Test</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2000"/>
                                        <p:tgtEl>
                                          <p:spTgt spid="39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fade">
                                      <p:cBhvr>
                                        <p:cTn id="12" dur="2000"/>
                                        <p:tgtEl>
                                          <p:spTgt spid="399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p:txBody>
          <a:bodyPr>
            <a:normAutofit/>
          </a:bodyPr>
          <a:lstStyle/>
          <a:p>
            <a:pPr eaLnBrk="1" hangingPunct="1">
              <a:buFontTx/>
              <a:buNone/>
              <a:defRPr/>
            </a:pPr>
            <a:r>
              <a:rPr lang="en-US" sz="2800" b="1" dirty="0" smtClean="0"/>
              <a:t>3. How does money reduce the transaction costs of making trades?</a:t>
            </a:r>
          </a:p>
          <a:p>
            <a:pPr>
              <a:buFontTx/>
              <a:buNone/>
              <a:defRPr/>
            </a:pPr>
            <a:r>
              <a:rPr lang="en-US" sz="2000" dirty="0" smtClean="0"/>
              <a:t>	In a barter (moneyless) economy, a double coincidence of wants will not occur for every transaction. When it does not occur, the cost of the transaction increases because more time must be spent to complete the trade. In a money economy, money is acceptable for every transaction; so a double coincidence of wants is not necessary. All buyers offer money for what they want to buy, and all sellers accept money for what they want to sell.</a:t>
            </a:r>
          </a:p>
          <a:p>
            <a:pPr eaLnBrk="1" hangingPunct="1">
              <a:buFontTx/>
              <a:buNone/>
              <a:defRPr/>
            </a:pPr>
            <a:endParaRPr lang="en-US" b="1" dirty="0" smtClean="0"/>
          </a:p>
          <a:p>
            <a:pPr eaLnBrk="1" hangingPunct="1">
              <a:buFontTx/>
              <a:buNone/>
              <a:defRPr/>
            </a:pPr>
            <a:endParaRPr lang="en-US" dirty="0" smtClean="0"/>
          </a:p>
        </p:txBody>
      </p:sp>
      <p:sp>
        <p:nvSpPr>
          <p:cNvPr id="15362" name="Rectangle 2"/>
          <p:cNvSpPr>
            <a:spLocks noGrp="1" noChangeArrowheads="1"/>
          </p:cNvSpPr>
          <p:nvPr>
            <p:ph type="title"/>
          </p:nvPr>
        </p:nvSpPr>
        <p:spPr>
          <a:solidFill>
            <a:schemeClr val="bg2">
              <a:alpha val="21960"/>
            </a:schemeClr>
          </a:solidFill>
          <a:ln>
            <a:solidFill>
              <a:schemeClr val="bg2"/>
            </a:solidFill>
          </a:ln>
        </p:spPr>
        <p:txBody>
          <a:bodyPr/>
          <a:lstStyle/>
          <a:p>
            <a:pPr eaLnBrk="1" hangingPunct="1"/>
            <a:r>
              <a:rPr lang="en-US" smtClean="0"/>
              <a:t>Self-Test</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2000"/>
                                        <p:tgtEl>
                                          <p:spTgt spid="39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fade">
                                      <p:cBhvr>
                                        <p:cTn id="12" dur="2000"/>
                                        <p:tgtEl>
                                          <p:spTgt spid="399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381000" y="1219200"/>
            <a:ext cx="8229600" cy="4525963"/>
          </a:xfrm>
        </p:spPr>
        <p:txBody>
          <a:bodyPr/>
          <a:lstStyle/>
          <a:p>
            <a:pPr eaLnBrk="1" hangingPunct="1">
              <a:buFont typeface="Wingdings" pitchFamily="2" charset="2"/>
              <a:buChar char="Ø"/>
            </a:pPr>
            <a:r>
              <a:rPr lang="en-US" sz="3000" smtClean="0"/>
              <a:t>Gold coin was used as a medium of exchange.</a:t>
            </a:r>
          </a:p>
          <a:p>
            <a:pPr eaLnBrk="1" hangingPunct="1">
              <a:buFont typeface="Wingdings" pitchFamily="2" charset="2"/>
              <a:buChar char="Ø"/>
            </a:pPr>
            <a:r>
              <a:rPr lang="en-US" sz="3000" smtClean="0"/>
              <a:t>Goldsmiths, equipped with safe storage facilities,  stored other people’s gold for them, issuing warehouse receipts.</a:t>
            </a:r>
          </a:p>
          <a:p>
            <a:pPr eaLnBrk="1" hangingPunct="1">
              <a:buFont typeface="Wingdings" pitchFamily="2" charset="2"/>
              <a:buChar char="Ø"/>
            </a:pPr>
            <a:r>
              <a:rPr lang="en-US" sz="3000" smtClean="0"/>
              <a:t>Receipts, being more convenient, were used to make purchases and pay debts.</a:t>
            </a:r>
          </a:p>
          <a:p>
            <a:pPr eaLnBrk="1" hangingPunct="1">
              <a:buFont typeface="Wingdings" pitchFamily="2" charset="2"/>
              <a:buChar char="Ø"/>
            </a:pPr>
            <a:r>
              <a:rPr lang="en-US" sz="3000" smtClean="0"/>
              <a:t>These paper receipts circulated as money.   </a:t>
            </a:r>
          </a:p>
        </p:txBody>
      </p:sp>
      <p:sp>
        <p:nvSpPr>
          <p:cNvPr id="16386" name="Rectangle 2"/>
          <p:cNvSpPr>
            <a:spLocks noGrp="1" noChangeArrowheads="1"/>
          </p:cNvSpPr>
          <p:nvPr>
            <p:ph type="title"/>
          </p:nvPr>
        </p:nvSpPr>
        <p:spPr>
          <a:xfrm>
            <a:off x="457200" y="274638"/>
            <a:ext cx="8229600" cy="868362"/>
          </a:xfrm>
          <a:solidFill>
            <a:schemeClr val="bg2">
              <a:alpha val="21960"/>
            </a:schemeClr>
          </a:solidFill>
          <a:ln>
            <a:solidFill>
              <a:schemeClr val="bg2"/>
            </a:solidFill>
          </a:ln>
        </p:spPr>
        <p:txBody>
          <a:bodyPr/>
          <a:lstStyle/>
          <a:p>
            <a:pPr eaLnBrk="1" hangingPunct="1"/>
            <a:r>
              <a:rPr lang="en-US" smtClean="0"/>
              <a:t>Early Banking</a:t>
            </a:r>
          </a:p>
        </p:txBody>
      </p:sp>
      <p:sp>
        <p:nvSpPr>
          <p:cNvPr id="7" name="Rounded Rectangle 6">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fade">
                                      <p:cBhvr>
                                        <p:cTn id="12" dur="2000"/>
                                        <p:tgtEl>
                                          <p:spTgt spid="419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1987">
                                            <p:txEl>
                                              <p:pRg st="2" end="2"/>
                                            </p:txEl>
                                          </p:spTgt>
                                        </p:tgtEl>
                                        <p:attrNameLst>
                                          <p:attrName>style.visibility</p:attrName>
                                        </p:attrNameLst>
                                      </p:cBhvr>
                                      <p:to>
                                        <p:strVal val="visible"/>
                                      </p:to>
                                    </p:set>
                                    <p:animEffect transition="in" filter="fade">
                                      <p:cBhvr>
                                        <p:cTn id="17" dur="2000"/>
                                        <p:tgtEl>
                                          <p:spTgt spid="419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1987">
                                            <p:txEl>
                                              <p:pRg st="3" end="3"/>
                                            </p:txEl>
                                          </p:spTgt>
                                        </p:tgtEl>
                                        <p:attrNameLst>
                                          <p:attrName>style.visibility</p:attrName>
                                        </p:attrNameLst>
                                      </p:cBhvr>
                                      <p:to>
                                        <p:strVal val="visible"/>
                                      </p:to>
                                    </p:set>
                                    <p:animEffect transition="in" filter="fade">
                                      <p:cBhvr>
                                        <p:cTn id="22" dur="2000"/>
                                        <p:tgtEl>
                                          <p:spTgt spid="419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a:xfrm>
            <a:off x="457200" y="1371600"/>
            <a:ext cx="8229600" cy="3200400"/>
          </a:xfrm>
        </p:spPr>
        <p:txBody>
          <a:bodyPr/>
          <a:lstStyle/>
          <a:p>
            <a:pPr eaLnBrk="1" hangingPunct="1">
              <a:lnSpc>
                <a:spcPct val="90000"/>
              </a:lnSpc>
              <a:buFont typeface="Wingdings" pitchFamily="2" charset="2"/>
              <a:buChar char="Ø"/>
            </a:pPr>
            <a:r>
              <a:rPr lang="en-US" sz="3000" smtClean="0"/>
              <a:t>On an average day, very few people came to redeem their gold receipts.</a:t>
            </a:r>
          </a:p>
          <a:p>
            <a:pPr eaLnBrk="1" hangingPunct="1">
              <a:lnSpc>
                <a:spcPct val="90000"/>
              </a:lnSpc>
              <a:buFont typeface="Wingdings" pitchFamily="2" charset="2"/>
              <a:buChar char="Ø"/>
            </a:pPr>
            <a:r>
              <a:rPr lang="en-US" sz="3000" smtClean="0"/>
              <a:t>Some goldsmiths began lending out some of the stored gold, issuing additional receipts instead of gold, and earning interest.</a:t>
            </a:r>
          </a:p>
          <a:p>
            <a:pPr eaLnBrk="1" hangingPunct="1">
              <a:lnSpc>
                <a:spcPct val="90000"/>
              </a:lnSpc>
              <a:buFont typeface="Wingdings" pitchFamily="2" charset="2"/>
              <a:buChar char="Ø"/>
            </a:pPr>
            <a:r>
              <a:rPr lang="en-US" sz="3000" smtClean="0"/>
              <a:t>This was the beginning of “fractional reserve banking*.”</a:t>
            </a:r>
          </a:p>
        </p:txBody>
      </p:sp>
      <p:sp>
        <p:nvSpPr>
          <p:cNvPr id="17410" name="Rectangle 2"/>
          <p:cNvSpPr>
            <a:spLocks noGrp="1" noChangeArrowheads="1"/>
          </p:cNvSpPr>
          <p:nvPr>
            <p:ph type="title"/>
          </p:nvPr>
        </p:nvSpPr>
        <p:spPr>
          <a:xfrm>
            <a:off x="457200" y="152400"/>
            <a:ext cx="8229600" cy="990600"/>
          </a:xfrm>
          <a:solidFill>
            <a:schemeClr val="bg2">
              <a:alpha val="21960"/>
            </a:schemeClr>
          </a:solidFill>
          <a:ln>
            <a:solidFill>
              <a:schemeClr val="bg2"/>
            </a:solidFill>
          </a:ln>
        </p:spPr>
        <p:txBody>
          <a:bodyPr/>
          <a:lstStyle/>
          <a:p>
            <a:pPr eaLnBrk="1" hangingPunct="1"/>
            <a:r>
              <a:rPr lang="en-US" smtClean="0"/>
              <a:t>Fractional Banking </a:t>
            </a:r>
          </a:p>
        </p:txBody>
      </p:sp>
      <p:sp>
        <p:nvSpPr>
          <p:cNvPr id="44036" name="Text Box 4"/>
          <p:cNvSpPr txBox="1">
            <a:spLocks noChangeArrowheads="1"/>
          </p:cNvSpPr>
          <p:nvPr/>
        </p:nvSpPr>
        <p:spPr bwMode="auto">
          <a:xfrm>
            <a:off x="1828800" y="4630738"/>
            <a:ext cx="5410200" cy="1225550"/>
          </a:xfrm>
          <a:prstGeom prst="rect">
            <a:avLst/>
          </a:prstGeom>
          <a:noFill/>
          <a:ln w="38100" cmpd="dbl">
            <a:solidFill>
              <a:schemeClr val="accent4">
                <a:lumMod val="50000"/>
                <a:lumOff val="50000"/>
              </a:schemeClr>
            </a:solidFill>
            <a:miter lim="800000"/>
            <a:headEnd/>
            <a:tailEnd/>
          </a:ln>
          <a:effectLst/>
        </p:spPr>
        <p:txBody>
          <a:bodyPr>
            <a:spAutoFit/>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r>
              <a:rPr lang="en-US" sz="2400" b="0">
                <a:solidFill>
                  <a:srgbClr val="002060"/>
                </a:solidFill>
              </a:rPr>
              <a:t>* A banking arrangement that allows banks to hold reserves equal to only a fraction of their deposit liabilities.</a:t>
            </a:r>
          </a:p>
        </p:txBody>
      </p:sp>
      <p:sp>
        <p:nvSpPr>
          <p:cNvPr id="7" name="Rounded Rectangle 6">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fade">
                                      <p:cBhvr>
                                        <p:cTn id="7" dur="2000"/>
                                        <p:tgtEl>
                                          <p:spTgt spid="440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4035">
                                            <p:txEl>
                                              <p:pRg st="1" end="1"/>
                                            </p:txEl>
                                          </p:spTgt>
                                        </p:tgtEl>
                                        <p:attrNameLst>
                                          <p:attrName>style.visibility</p:attrName>
                                        </p:attrNameLst>
                                      </p:cBhvr>
                                      <p:to>
                                        <p:strVal val="visible"/>
                                      </p:to>
                                    </p:set>
                                    <p:animEffect transition="in" filter="fade">
                                      <p:cBhvr>
                                        <p:cTn id="12" dur="2000"/>
                                        <p:tgtEl>
                                          <p:spTgt spid="440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4035">
                                            <p:txEl>
                                              <p:pRg st="2" end="2"/>
                                            </p:txEl>
                                          </p:spTgt>
                                        </p:tgtEl>
                                        <p:attrNameLst>
                                          <p:attrName>style.visibility</p:attrName>
                                        </p:attrNameLst>
                                      </p:cBhvr>
                                      <p:to>
                                        <p:strVal val="visible"/>
                                      </p:to>
                                    </p:set>
                                    <p:animEffect transition="in" filter="fade">
                                      <p:cBhvr>
                                        <p:cTn id="17" dur="2000"/>
                                        <p:tgtEl>
                                          <p:spTgt spid="44035">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4036"/>
                                        </p:tgtEl>
                                        <p:attrNameLst>
                                          <p:attrName>style.visibility</p:attrName>
                                        </p:attrNameLst>
                                      </p:cBhvr>
                                      <p:to>
                                        <p:strVal val="visible"/>
                                      </p:to>
                                    </p:set>
                                    <p:animEffect transition="in" filter="fade">
                                      <p:cBhvr>
                                        <p:cTn id="20" dur="2000"/>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p:txBody>
          <a:bodyPr/>
          <a:lstStyle/>
          <a:p>
            <a:pPr eaLnBrk="1" hangingPunct="1">
              <a:buFont typeface="Wingdings" pitchFamily="2" charset="2"/>
              <a:buChar char="Ø"/>
            </a:pPr>
            <a:r>
              <a:rPr lang="en-US" smtClean="0"/>
              <a:t>The central bank of the United States</a:t>
            </a:r>
          </a:p>
          <a:p>
            <a:pPr eaLnBrk="1" hangingPunct="1">
              <a:buFont typeface="Wingdings" pitchFamily="2" charset="2"/>
              <a:buChar char="Ø"/>
            </a:pPr>
            <a:r>
              <a:rPr lang="en-US" smtClean="0"/>
              <a:t>Chief function is to control the money supply</a:t>
            </a:r>
          </a:p>
        </p:txBody>
      </p:sp>
      <p:sp>
        <p:nvSpPr>
          <p:cNvPr id="18434" name="Rectangle 2"/>
          <p:cNvSpPr>
            <a:spLocks noGrp="1" noChangeArrowheads="1"/>
          </p:cNvSpPr>
          <p:nvPr>
            <p:ph type="title"/>
          </p:nvPr>
        </p:nvSpPr>
        <p:spPr>
          <a:xfrm>
            <a:off x="457200" y="228600"/>
            <a:ext cx="8229600" cy="1143000"/>
          </a:xfrm>
          <a:solidFill>
            <a:schemeClr val="bg2">
              <a:alpha val="21960"/>
            </a:schemeClr>
          </a:solidFill>
          <a:ln>
            <a:solidFill>
              <a:schemeClr val="bg2"/>
            </a:solidFill>
          </a:ln>
        </p:spPr>
        <p:txBody>
          <a:bodyPr/>
          <a:lstStyle/>
          <a:p>
            <a:pPr eaLnBrk="1" hangingPunct="1"/>
            <a:r>
              <a:rPr lang="en-US" smtClean="0"/>
              <a:t>The Federal Reserve System</a:t>
            </a:r>
          </a:p>
        </p:txBody>
      </p:sp>
      <p:pic>
        <p:nvPicPr>
          <p:cNvPr id="1843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70010"/>
          <a:stretch>
            <a:fillRect/>
          </a:stretch>
        </p:blipFill>
        <p:spPr bwMode="auto">
          <a:xfrm>
            <a:off x="3049588" y="2362200"/>
            <a:ext cx="2741612" cy="2697163"/>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fade">
                                      <p:cBhvr>
                                        <p:cTn id="7" dur="2000"/>
                                        <p:tgtEl>
                                          <p:spTgt spid="460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fade">
                                      <p:cBhvr>
                                        <p:cTn id="12" dur="2000"/>
                                        <p:tgtEl>
                                          <p:spTgt spid="460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idx="1"/>
          </p:nvPr>
        </p:nvSpPr>
        <p:spPr/>
        <p:txBody>
          <a:bodyPr/>
          <a:lstStyle/>
          <a:p>
            <a:pPr eaLnBrk="1" hangingPunct="1">
              <a:lnSpc>
                <a:spcPct val="80000"/>
              </a:lnSpc>
              <a:buFontTx/>
              <a:buNone/>
            </a:pPr>
            <a:r>
              <a:rPr lang="en-US" sz="2800" b="1" smtClean="0"/>
              <a:t>Reserves - </a:t>
            </a:r>
            <a:r>
              <a:rPr lang="en-US" sz="2800" smtClean="0"/>
              <a:t>The sum of bank deposits at the Fed and vault cash.</a:t>
            </a:r>
          </a:p>
          <a:p>
            <a:pPr eaLnBrk="1" hangingPunct="1">
              <a:lnSpc>
                <a:spcPct val="80000"/>
              </a:lnSpc>
              <a:buFontTx/>
              <a:buNone/>
            </a:pPr>
            <a:r>
              <a:rPr lang="en-US" sz="2800" b="1" smtClean="0"/>
              <a:t>Required Reserve Ratio (</a:t>
            </a:r>
            <a:r>
              <a:rPr lang="en-US" sz="2800" i="1" smtClean="0"/>
              <a:t>r</a:t>
            </a:r>
            <a:r>
              <a:rPr lang="en-US" sz="2800" b="1" smtClean="0"/>
              <a:t>) - </a:t>
            </a:r>
            <a:r>
              <a:rPr lang="en-US" sz="2800" smtClean="0"/>
              <a:t>A percentage of each dollar deposited that must be held on reserve (at the Fed or in the bank’s vault).</a:t>
            </a:r>
          </a:p>
          <a:p>
            <a:pPr eaLnBrk="1" hangingPunct="1">
              <a:lnSpc>
                <a:spcPct val="80000"/>
              </a:lnSpc>
              <a:buFontTx/>
              <a:buNone/>
            </a:pPr>
            <a:r>
              <a:rPr lang="en-US" sz="2800" b="1" smtClean="0"/>
              <a:t>Required Reserves - </a:t>
            </a:r>
            <a:r>
              <a:rPr lang="en-US" sz="2800" smtClean="0"/>
              <a:t>The minimum amount of reserves a bank must hold against its checkable deposits as </a:t>
            </a:r>
            <a:r>
              <a:rPr lang="en-US" sz="2800" u="sng" smtClean="0"/>
              <a:t>mandated by the Fed</a:t>
            </a:r>
            <a:r>
              <a:rPr lang="en-US" sz="2800" smtClean="0"/>
              <a:t>.</a:t>
            </a:r>
          </a:p>
          <a:p>
            <a:pPr eaLnBrk="1" hangingPunct="1">
              <a:lnSpc>
                <a:spcPct val="80000"/>
              </a:lnSpc>
              <a:buFontTx/>
              <a:buNone/>
            </a:pPr>
            <a:r>
              <a:rPr lang="en-US" sz="2800" b="1" smtClean="0"/>
              <a:t>Excess Reserves - </a:t>
            </a:r>
            <a:r>
              <a:rPr lang="en-US" sz="2800" smtClean="0"/>
              <a:t>Any reserves held beyond the required amount. The difference between (total) reserves and required reserves.</a:t>
            </a:r>
          </a:p>
          <a:p>
            <a:pPr eaLnBrk="1" hangingPunct="1">
              <a:lnSpc>
                <a:spcPct val="80000"/>
              </a:lnSpc>
              <a:buFontTx/>
              <a:buNone/>
            </a:pPr>
            <a:endParaRPr lang="en-US" sz="2800" smtClean="0"/>
          </a:p>
          <a:p>
            <a:pPr eaLnBrk="1" hangingPunct="1">
              <a:lnSpc>
                <a:spcPct val="80000"/>
              </a:lnSpc>
              <a:buFontTx/>
              <a:buNone/>
            </a:pPr>
            <a:endParaRPr lang="en-US" sz="2800" smtClean="0"/>
          </a:p>
        </p:txBody>
      </p:sp>
      <p:sp>
        <p:nvSpPr>
          <p:cNvPr id="19458" name="Rectangle 2"/>
          <p:cNvSpPr>
            <a:spLocks noGrp="1" noChangeArrowheads="1"/>
          </p:cNvSpPr>
          <p:nvPr>
            <p:ph type="title"/>
          </p:nvPr>
        </p:nvSpPr>
        <p:spPr>
          <a:solidFill>
            <a:schemeClr val="bg2">
              <a:alpha val="21960"/>
            </a:schemeClr>
          </a:solidFill>
          <a:ln>
            <a:solidFill>
              <a:schemeClr val="bg2"/>
            </a:solidFill>
          </a:ln>
        </p:spPr>
        <p:txBody>
          <a:bodyPr/>
          <a:lstStyle/>
          <a:p>
            <a:pPr eaLnBrk="1" hangingPunct="1"/>
            <a:r>
              <a:rPr lang="en-US" smtClean="0"/>
              <a:t>Bank Reserves</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fade">
                                      <p:cBhvr>
                                        <p:cTn id="7" dur="2000"/>
                                        <p:tgtEl>
                                          <p:spTgt spid="665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6563">
                                            <p:txEl>
                                              <p:pRg st="1" end="1"/>
                                            </p:txEl>
                                          </p:spTgt>
                                        </p:tgtEl>
                                        <p:attrNameLst>
                                          <p:attrName>style.visibility</p:attrName>
                                        </p:attrNameLst>
                                      </p:cBhvr>
                                      <p:to>
                                        <p:strVal val="visible"/>
                                      </p:to>
                                    </p:set>
                                    <p:animEffect transition="in" filter="fade">
                                      <p:cBhvr>
                                        <p:cTn id="12" dur="2000"/>
                                        <p:tgtEl>
                                          <p:spTgt spid="665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6563">
                                            <p:txEl>
                                              <p:pRg st="2" end="2"/>
                                            </p:txEl>
                                          </p:spTgt>
                                        </p:tgtEl>
                                        <p:attrNameLst>
                                          <p:attrName>style.visibility</p:attrName>
                                        </p:attrNameLst>
                                      </p:cBhvr>
                                      <p:to>
                                        <p:strVal val="visible"/>
                                      </p:to>
                                    </p:set>
                                    <p:animEffect transition="in" filter="fade">
                                      <p:cBhvr>
                                        <p:cTn id="17" dur="2000"/>
                                        <p:tgtEl>
                                          <p:spTgt spid="665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6563">
                                            <p:txEl>
                                              <p:pRg st="3" end="3"/>
                                            </p:txEl>
                                          </p:spTgt>
                                        </p:tgtEl>
                                        <p:attrNameLst>
                                          <p:attrName>style.visibility</p:attrName>
                                        </p:attrNameLst>
                                      </p:cBhvr>
                                      <p:to>
                                        <p:strVal val="visible"/>
                                      </p:to>
                                    </p:set>
                                    <p:animEffect transition="in" filter="fade">
                                      <p:cBhvr>
                                        <p:cTn id="22" dur="2000"/>
                                        <p:tgtEl>
                                          <p:spTgt spid="665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p:txBody>
          <a:bodyPr/>
          <a:lstStyle/>
          <a:p>
            <a:pPr eaLnBrk="1" hangingPunct="1">
              <a:buFontTx/>
              <a:buNone/>
            </a:pPr>
            <a:r>
              <a:rPr lang="en-US" smtClean="0"/>
              <a:t>Reserves  =  </a:t>
            </a:r>
          </a:p>
          <a:p>
            <a:pPr eaLnBrk="1" hangingPunct="1">
              <a:buFontTx/>
              <a:buNone/>
            </a:pPr>
            <a:r>
              <a:rPr lang="en-US" smtClean="0"/>
              <a:t>Bank deposits at the Fed + Vault cash</a:t>
            </a:r>
          </a:p>
          <a:p>
            <a:pPr eaLnBrk="1" hangingPunct="1">
              <a:buFontTx/>
              <a:buNone/>
            </a:pPr>
            <a:r>
              <a:rPr lang="en-US" smtClean="0"/>
              <a:t>Required reserves =</a:t>
            </a:r>
          </a:p>
          <a:p>
            <a:pPr eaLnBrk="1" hangingPunct="1">
              <a:buFontTx/>
              <a:buNone/>
            </a:pPr>
            <a:r>
              <a:rPr lang="en-US" smtClean="0"/>
              <a:t>r x Checkable deposits</a:t>
            </a:r>
          </a:p>
          <a:p>
            <a:pPr eaLnBrk="1" hangingPunct="1">
              <a:buFontTx/>
              <a:buNone/>
            </a:pPr>
            <a:r>
              <a:rPr lang="en-US" smtClean="0"/>
              <a:t>Excess reserves =</a:t>
            </a:r>
          </a:p>
          <a:p>
            <a:pPr eaLnBrk="1" hangingPunct="1">
              <a:buFontTx/>
              <a:buNone/>
            </a:pPr>
            <a:r>
              <a:rPr lang="en-US" smtClean="0"/>
              <a:t>Reserves - Required reserves</a:t>
            </a:r>
          </a:p>
        </p:txBody>
      </p:sp>
      <p:sp>
        <p:nvSpPr>
          <p:cNvPr id="20482" name="Rectangle 2"/>
          <p:cNvSpPr>
            <a:spLocks noGrp="1" noChangeArrowheads="1"/>
          </p:cNvSpPr>
          <p:nvPr>
            <p:ph type="title"/>
          </p:nvPr>
        </p:nvSpPr>
        <p:spPr>
          <a:solidFill>
            <a:schemeClr val="bg2">
              <a:alpha val="21960"/>
            </a:schemeClr>
          </a:solidFill>
          <a:ln>
            <a:solidFill>
              <a:schemeClr val="bg2"/>
            </a:solidFill>
          </a:ln>
        </p:spPr>
        <p:txBody>
          <a:bodyPr/>
          <a:lstStyle/>
          <a:p>
            <a:pPr eaLnBrk="1" hangingPunct="1"/>
            <a:r>
              <a:rPr lang="en-US" smtClean="0"/>
              <a:t>Bank Reserves</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fade">
                                      <p:cBhvr>
                                        <p:cTn id="7" dur="2000"/>
                                        <p:tgtEl>
                                          <p:spTgt spid="686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8611">
                                            <p:txEl>
                                              <p:pRg st="1" end="1"/>
                                            </p:txEl>
                                          </p:spTgt>
                                        </p:tgtEl>
                                        <p:attrNameLst>
                                          <p:attrName>style.visibility</p:attrName>
                                        </p:attrNameLst>
                                      </p:cBhvr>
                                      <p:to>
                                        <p:strVal val="visible"/>
                                      </p:to>
                                    </p:set>
                                    <p:animEffect transition="in" filter="fade">
                                      <p:cBhvr>
                                        <p:cTn id="10" dur="2000"/>
                                        <p:tgtEl>
                                          <p:spTgt spid="6861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68611">
                                            <p:txEl>
                                              <p:pRg st="2" end="2"/>
                                            </p:txEl>
                                          </p:spTgt>
                                        </p:tgtEl>
                                        <p:attrNameLst>
                                          <p:attrName>style.visibility</p:attrName>
                                        </p:attrNameLst>
                                      </p:cBhvr>
                                      <p:to>
                                        <p:strVal val="visible"/>
                                      </p:to>
                                    </p:set>
                                    <p:animEffect transition="in" filter="fade">
                                      <p:cBhvr>
                                        <p:cTn id="15" dur="2000"/>
                                        <p:tgtEl>
                                          <p:spTgt spid="68611">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8611">
                                            <p:txEl>
                                              <p:pRg st="3" end="3"/>
                                            </p:txEl>
                                          </p:spTgt>
                                        </p:tgtEl>
                                        <p:attrNameLst>
                                          <p:attrName>style.visibility</p:attrName>
                                        </p:attrNameLst>
                                      </p:cBhvr>
                                      <p:to>
                                        <p:strVal val="visible"/>
                                      </p:to>
                                    </p:set>
                                    <p:animEffect transition="in" filter="fade">
                                      <p:cBhvr>
                                        <p:cTn id="18" dur="2000"/>
                                        <p:tgtEl>
                                          <p:spTgt spid="68611">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68611">
                                            <p:txEl>
                                              <p:pRg st="4" end="4"/>
                                            </p:txEl>
                                          </p:spTgt>
                                        </p:tgtEl>
                                        <p:attrNameLst>
                                          <p:attrName>style.visibility</p:attrName>
                                        </p:attrNameLst>
                                      </p:cBhvr>
                                      <p:to>
                                        <p:strVal val="visible"/>
                                      </p:to>
                                    </p:set>
                                    <p:animEffect transition="in" filter="fade">
                                      <p:cBhvr>
                                        <p:cTn id="23" dur="2000"/>
                                        <p:tgtEl>
                                          <p:spTgt spid="68611">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8611">
                                            <p:txEl>
                                              <p:pRg st="5" end="5"/>
                                            </p:txEl>
                                          </p:spTgt>
                                        </p:tgtEl>
                                        <p:attrNameLst>
                                          <p:attrName>style.visibility</p:attrName>
                                        </p:attrNameLst>
                                      </p:cBhvr>
                                      <p:to>
                                        <p:strVal val="visible"/>
                                      </p:to>
                                    </p:set>
                                    <p:animEffect transition="in" filter="fade">
                                      <p:cBhvr>
                                        <p:cTn id="26" dur="2000"/>
                                        <p:tgtEl>
                                          <p:spTgt spid="686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524000" y="228600"/>
            <a:ext cx="5791200" cy="777875"/>
          </a:xfrm>
          <a:prstGeom prst="rect">
            <a:avLst/>
          </a:prstGeom>
          <a:solidFill>
            <a:schemeClr val="bg2">
              <a:alpha val="34901"/>
            </a:schemeClr>
          </a:solidFill>
          <a:ln w="76200" cmpd="tri">
            <a:solidFill>
              <a:schemeClr val="bg2"/>
            </a:solidFill>
            <a:miter lim="800000"/>
            <a:headEnd/>
            <a:tailEnd/>
          </a:ln>
        </p:spPr>
        <p:txBody>
          <a:bodyPr>
            <a:spAutoFit/>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algn="ctr" eaLnBrk="1" hangingPunct="1"/>
            <a:r>
              <a:rPr lang="en-US">
                <a:solidFill>
                  <a:srgbClr val="3366CC"/>
                </a:solidFill>
              </a:rPr>
              <a:t>In This Lecture…..</a:t>
            </a:r>
          </a:p>
        </p:txBody>
      </p:sp>
      <p:pic>
        <p:nvPicPr>
          <p:cNvPr id="3075" name="Picture 3" descr="38014_p01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905000"/>
            <a:ext cx="2451100" cy="3733800"/>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pic>
      <p:sp>
        <p:nvSpPr>
          <p:cNvPr id="3076" name="Rectangle 4"/>
          <p:cNvSpPr>
            <a:spLocks noChangeArrowheads="1"/>
          </p:cNvSpPr>
          <p:nvPr/>
        </p:nvSpPr>
        <p:spPr bwMode="auto">
          <a:xfrm>
            <a:off x="304800" y="2219325"/>
            <a:ext cx="5943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buFont typeface="Wingdings" pitchFamily="2" charset="2"/>
              <a:buChar char="Ø"/>
            </a:pPr>
            <a:r>
              <a:rPr lang="en-US" sz="3200" dirty="0">
                <a:solidFill>
                  <a:srgbClr val="002060"/>
                </a:solidFill>
                <a:hlinkClick r:id="rId4" action="ppaction://hlinksldjump"/>
              </a:rPr>
              <a:t>Money Defined</a:t>
            </a:r>
            <a:endParaRPr lang="en-US" sz="3200" b="0" dirty="0">
              <a:solidFill>
                <a:srgbClr val="002060"/>
              </a:solidFill>
            </a:endParaRPr>
          </a:p>
          <a:p>
            <a:pPr>
              <a:buFont typeface="Wingdings" pitchFamily="2" charset="2"/>
              <a:buChar char="Ø"/>
            </a:pPr>
            <a:r>
              <a:rPr lang="en-US" sz="3200" dirty="0">
                <a:solidFill>
                  <a:srgbClr val="002060"/>
                </a:solidFill>
                <a:hlinkClick r:id="rId5" action="ppaction://hlinksldjump"/>
              </a:rPr>
              <a:t>The Money Supply</a:t>
            </a:r>
            <a:endParaRPr lang="en-US" sz="3200" dirty="0">
              <a:solidFill>
                <a:srgbClr val="002060"/>
              </a:solidFill>
            </a:endParaRPr>
          </a:p>
          <a:p>
            <a:pPr>
              <a:buFont typeface="Wingdings" pitchFamily="2" charset="2"/>
              <a:buChar char="Ø"/>
            </a:pPr>
            <a:r>
              <a:rPr lang="en-US" sz="3200" dirty="0">
                <a:solidFill>
                  <a:srgbClr val="002060"/>
                </a:solidFill>
                <a:hlinkClick r:id="rId6" action="ppaction://hlinksldjump"/>
              </a:rPr>
              <a:t>Reserves, Required and  Excess</a:t>
            </a:r>
            <a:endParaRPr lang="en-US" sz="3200" dirty="0">
              <a:solidFill>
                <a:srgbClr val="002060"/>
              </a:solidFill>
            </a:endParaRPr>
          </a:p>
          <a:p>
            <a:pPr>
              <a:buFont typeface="Wingdings" pitchFamily="2" charset="2"/>
              <a:buChar char="Ø"/>
            </a:pPr>
            <a:r>
              <a:rPr lang="en-US" sz="3200" dirty="0">
                <a:solidFill>
                  <a:srgbClr val="002060"/>
                </a:solidFill>
                <a:hlinkClick r:id="rId7" action="ppaction://hlinksldjump"/>
              </a:rPr>
              <a:t>The Financial System</a:t>
            </a:r>
            <a:endParaRPr lang="en-US" sz="3200" dirty="0">
              <a:solidFill>
                <a:srgbClr val="002060"/>
              </a:solidFill>
            </a:endParaRPr>
          </a:p>
          <a:p>
            <a:pPr>
              <a:buFont typeface="Wingdings" pitchFamily="2" charset="2"/>
              <a:buChar char="Ø"/>
            </a:pPr>
            <a:r>
              <a:rPr lang="en-US" sz="3200" dirty="0">
                <a:solidFill>
                  <a:srgbClr val="002060"/>
                </a:solidFill>
                <a:hlinkClick r:id="rId8" action="ppaction://hlinksldjump"/>
              </a:rPr>
              <a:t>A  Bank’s balance Sheet</a:t>
            </a:r>
            <a:endParaRPr lang="en-US" sz="1800" b="0" dirty="0">
              <a:solidFill>
                <a:srgbClr val="002060"/>
              </a:solidFill>
              <a:latin typeface="Arial" charset="0"/>
            </a:endParaRPr>
          </a:p>
        </p:txBody>
      </p:sp>
      <p:sp>
        <p:nvSpPr>
          <p:cNvPr id="3077" name="TextBox 4"/>
          <p:cNvSpPr txBox="1">
            <a:spLocks noChangeArrowheads="1"/>
          </p:cNvSpPr>
          <p:nvPr/>
        </p:nvSpPr>
        <p:spPr bwMode="auto">
          <a:xfrm>
            <a:off x="228600" y="5638800"/>
            <a:ext cx="3200400" cy="284163"/>
          </a:xfrm>
          <a:prstGeom prst="rect">
            <a:avLst/>
          </a:prstGeom>
          <a:solidFill>
            <a:srgbClr val="FFCC66"/>
          </a:solidFill>
          <a:ln w="9525">
            <a:solidFill>
              <a:schemeClr val="accent1"/>
            </a:solidFill>
            <a:miter lim="800000"/>
            <a:headEnd/>
            <a:tailEnd/>
          </a:ln>
        </p:spPr>
        <p:txBody>
          <a:bodyPr>
            <a:spAutoFit/>
          </a:bodyPr>
          <a:lstStyle>
            <a:lvl1pPr eaLnBrk="0" hangingPunct="0">
              <a:defRPr sz="4000" b="1">
                <a:solidFill>
                  <a:srgbClr val="0099CC"/>
                </a:solidFill>
                <a:latin typeface="Palatino Linotype" pitchFamily="18" charset="0"/>
              </a:defRPr>
            </a:lvl1pPr>
            <a:lvl2pPr marL="742950" indent="-285750" eaLnBrk="0" hangingPunct="0">
              <a:defRPr sz="4000" b="1">
                <a:solidFill>
                  <a:srgbClr val="0099CC"/>
                </a:solidFill>
                <a:latin typeface="Palatino Linotype" pitchFamily="18" charset="0"/>
              </a:defRPr>
            </a:lvl2pPr>
            <a:lvl3pPr marL="1143000" indent="-228600" eaLnBrk="0" hangingPunct="0">
              <a:defRPr sz="4000" b="1">
                <a:solidFill>
                  <a:srgbClr val="0099CC"/>
                </a:solidFill>
                <a:latin typeface="Palatino Linotype" pitchFamily="18" charset="0"/>
              </a:defRPr>
            </a:lvl3pPr>
            <a:lvl4pPr marL="1600200" indent="-228600" eaLnBrk="0" hangingPunct="0">
              <a:defRPr sz="4000" b="1">
                <a:solidFill>
                  <a:srgbClr val="0099CC"/>
                </a:solidFill>
                <a:latin typeface="Palatino Linotype" pitchFamily="18" charset="0"/>
              </a:defRPr>
            </a:lvl4pPr>
            <a:lvl5pPr marL="2057400" indent="-228600" eaLnBrk="0" hangingPunct="0">
              <a:defRPr sz="4000" b="1">
                <a:solidFill>
                  <a:srgbClr val="0099CC"/>
                </a:solidFill>
                <a:latin typeface="Palatino Linotype" pitchFamily="18" charset="0"/>
              </a:defRPr>
            </a:lvl5pPr>
            <a:lvl6pPr marL="2514600" indent="-228600" eaLnBrk="0" fontAlgn="base" hangingPunct="0">
              <a:spcBef>
                <a:spcPct val="0"/>
              </a:spcBef>
              <a:spcAft>
                <a:spcPct val="0"/>
              </a:spcAft>
              <a:defRPr sz="4000" b="1">
                <a:solidFill>
                  <a:srgbClr val="0099CC"/>
                </a:solidFill>
                <a:latin typeface="Palatino Linotype" pitchFamily="18" charset="0"/>
              </a:defRPr>
            </a:lvl6pPr>
            <a:lvl7pPr marL="2971800" indent="-228600" eaLnBrk="0" fontAlgn="base" hangingPunct="0">
              <a:spcBef>
                <a:spcPct val="0"/>
              </a:spcBef>
              <a:spcAft>
                <a:spcPct val="0"/>
              </a:spcAft>
              <a:defRPr sz="4000" b="1">
                <a:solidFill>
                  <a:srgbClr val="0099CC"/>
                </a:solidFill>
                <a:latin typeface="Palatino Linotype" pitchFamily="18" charset="0"/>
              </a:defRPr>
            </a:lvl7pPr>
            <a:lvl8pPr marL="3429000" indent="-228600" eaLnBrk="0" fontAlgn="base" hangingPunct="0">
              <a:spcBef>
                <a:spcPct val="0"/>
              </a:spcBef>
              <a:spcAft>
                <a:spcPct val="0"/>
              </a:spcAft>
              <a:defRPr sz="4000" b="1">
                <a:solidFill>
                  <a:srgbClr val="0099CC"/>
                </a:solidFill>
                <a:latin typeface="Palatino Linotype" pitchFamily="18" charset="0"/>
              </a:defRPr>
            </a:lvl8pPr>
            <a:lvl9pPr marL="3886200" indent="-228600" eaLnBrk="0" fontAlgn="base" hangingPunct="0">
              <a:spcBef>
                <a:spcPct val="0"/>
              </a:spcBef>
              <a:spcAft>
                <a:spcPct val="0"/>
              </a:spcAft>
              <a:defRPr sz="4000" b="1">
                <a:solidFill>
                  <a:srgbClr val="0099CC"/>
                </a:solidFill>
                <a:latin typeface="Palatino Linotype" pitchFamily="18" charset="0"/>
              </a:defRPr>
            </a:lvl9pPr>
          </a:lstStyle>
          <a:p>
            <a:pPr eaLnBrk="1" hangingPunct="1"/>
            <a:r>
              <a:rPr lang="en-US" sz="1200">
                <a:solidFill>
                  <a:srgbClr val="C00000"/>
                </a:solidFill>
              </a:rPr>
              <a:t>To select a topic, click on its link above</a:t>
            </a: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p:txBody>
          <a:bodyPr>
            <a:normAutofit/>
          </a:bodyPr>
          <a:lstStyle/>
          <a:p>
            <a:pPr marL="514350" indent="-514350">
              <a:buFontTx/>
              <a:buAutoNum type="arabicPeriod"/>
              <a:defRPr/>
            </a:pPr>
            <a:r>
              <a:rPr lang="en-US" sz="2800" b="1" dirty="0" smtClean="0"/>
              <a:t>A bank reduces its deposits at the Fed by $5 million and increases its vault cash by $5 million. What happens to the bank’s reserves? </a:t>
            </a:r>
          </a:p>
          <a:p>
            <a:pPr marL="0" indent="0">
              <a:buNone/>
              <a:defRPr/>
            </a:pPr>
            <a:r>
              <a:rPr lang="en-US" sz="2000" dirty="0" smtClean="0"/>
              <a:t>	The bank’s reserves remain constant. Since reserves equal bank deposits at the Fed plus vault cash, removing $5 million from bank deposits at the Fed and adding the $5 million to vault cash keeps the total dollar amount of reserves constant. </a:t>
            </a:r>
          </a:p>
          <a:p>
            <a:pPr marL="514350" indent="-514350">
              <a:buFontTx/>
              <a:buAutoNum type="arabicPeriod"/>
              <a:defRPr/>
            </a:pPr>
            <a:endParaRPr lang="en-US" b="1" dirty="0" smtClean="0"/>
          </a:p>
          <a:p>
            <a:pPr marL="514350" indent="-514350">
              <a:buFontTx/>
              <a:buAutoNum type="arabicPeriod"/>
              <a:defRPr/>
            </a:pPr>
            <a:endParaRPr lang="en-US" b="1" dirty="0" smtClean="0"/>
          </a:p>
        </p:txBody>
      </p:sp>
      <p:sp>
        <p:nvSpPr>
          <p:cNvPr id="21506" name="Rectangle 2"/>
          <p:cNvSpPr>
            <a:spLocks noGrp="1" noChangeArrowheads="1"/>
          </p:cNvSpPr>
          <p:nvPr>
            <p:ph type="title"/>
          </p:nvPr>
        </p:nvSpPr>
        <p:spPr>
          <a:solidFill>
            <a:schemeClr val="bg2">
              <a:alpha val="21960"/>
            </a:schemeClr>
          </a:solidFill>
          <a:ln>
            <a:solidFill>
              <a:schemeClr val="bg2"/>
            </a:solidFill>
          </a:ln>
        </p:spPr>
        <p:txBody>
          <a:bodyPr/>
          <a:lstStyle/>
          <a:p>
            <a:pPr eaLnBrk="1" hangingPunct="1"/>
            <a:r>
              <a:rPr lang="en-US" smtClean="0"/>
              <a:t>Self-Test</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fade">
                                      <p:cBhvr>
                                        <p:cTn id="7" dur="2000"/>
                                        <p:tgtEl>
                                          <p:spTgt spid="686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fade">
                                      <p:cBhvr>
                                        <p:cTn id="12" dur="2000"/>
                                        <p:tgtEl>
                                          <p:spTgt spid="686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p:txBody>
          <a:bodyPr>
            <a:normAutofit/>
          </a:bodyPr>
          <a:lstStyle/>
          <a:p>
            <a:pPr>
              <a:buFontTx/>
              <a:buNone/>
              <a:defRPr/>
            </a:pPr>
            <a:r>
              <a:rPr lang="en-US" sz="2800" b="1" dirty="0" smtClean="0"/>
              <a:t>2. If a bank has $87 million in checkable deposits, and it is required to hold $6 million in reserves (required reserves  $6 million), what is the required reserve ratio equal to?</a:t>
            </a:r>
            <a:r>
              <a:rPr lang="en-US" sz="2800" dirty="0" smtClean="0"/>
              <a:t> </a:t>
            </a:r>
          </a:p>
          <a:p>
            <a:pPr>
              <a:buFontTx/>
              <a:buNone/>
              <a:defRPr/>
            </a:pPr>
            <a:r>
              <a:rPr lang="en-US" sz="2000" dirty="0" smtClean="0"/>
              <a:t>	Required reserves = </a:t>
            </a:r>
            <a:r>
              <a:rPr lang="en-US" sz="2000" i="1" dirty="0" smtClean="0"/>
              <a:t>r</a:t>
            </a:r>
            <a:r>
              <a:rPr lang="en-US" sz="2000" dirty="0" smtClean="0"/>
              <a:t> </a:t>
            </a:r>
            <a:r>
              <a:rPr lang="en-US" sz="2000" dirty="0" smtClean="0">
                <a:sym typeface="Symbol"/>
              </a:rPr>
              <a:t></a:t>
            </a:r>
            <a:r>
              <a:rPr lang="en-US" sz="2000" dirty="0" smtClean="0"/>
              <a:t> Checkable deposits, where </a:t>
            </a:r>
            <a:r>
              <a:rPr lang="en-US" sz="2000" i="1" dirty="0" smtClean="0"/>
              <a:t>r</a:t>
            </a:r>
            <a:r>
              <a:rPr lang="en-US" sz="2000" dirty="0" smtClean="0"/>
              <a:t> = required reserve ratio. If checkable deposits equal $87 million and required reserves equal 6 million, then </a:t>
            </a:r>
            <a:r>
              <a:rPr lang="en-US" sz="2000" i="1" dirty="0" smtClean="0"/>
              <a:t>r</a:t>
            </a:r>
            <a:r>
              <a:rPr lang="en-US" sz="2000" dirty="0" smtClean="0"/>
              <a:t> equals the required reserves divided by checkable deposits: $6 million </a:t>
            </a:r>
            <a:r>
              <a:rPr lang="en-US" sz="2000" dirty="0" smtClean="0">
                <a:sym typeface="Symbol"/>
              </a:rPr>
              <a:t></a:t>
            </a:r>
            <a:r>
              <a:rPr lang="en-US" sz="2000" dirty="0" smtClean="0"/>
              <a:t> $87 million = a required reserve ratio of 6.89.</a:t>
            </a:r>
            <a:endParaRPr lang="en-US" sz="2000" b="1" dirty="0" smtClean="0"/>
          </a:p>
        </p:txBody>
      </p:sp>
      <p:sp>
        <p:nvSpPr>
          <p:cNvPr id="22530" name="Rectangle 2"/>
          <p:cNvSpPr>
            <a:spLocks noGrp="1" noChangeArrowheads="1"/>
          </p:cNvSpPr>
          <p:nvPr>
            <p:ph type="title"/>
          </p:nvPr>
        </p:nvSpPr>
        <p:spPr>
          <a:solidFill>
            <a:schemeClr val="bg2">
              <a:alpha val="21960"/>
            </a:schemeClr>
          </a:solidFill>
          <a:ln>
            <a:solidFill>
              <a:schemeClr val="bg2"/>
            </a:solidFill>
          </a:ln>
        </p:spPr>
        <p:txBody>
          <a:bodyPr/>
          <a:lstStyle/>
          <a:p>
            <a:pPr eaLnBrk="1" hangingPunct="1"/>
            <a:r>
              <a:rPr lang="en-US" smtClean="0"/>
              <a:t>Self-Test</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fade">
                                      <p:cBhvr>
                                        <p:cTn id="7" dur="2000"/>
                                        <p:tgtEl>
                                          <p:spTgt spid="686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fade">
                                      <p:cBhvr>
                                        <p:cTn id="12" dur="2000"/>
                                        <p:tgtEl>
                                          <p:spTgt spid="686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p:txBody>
          <a:bodyPr>
            <a:normAutofit/>
          </a:bodyPr>
          <a:lstStyle/>
          <a:p>
            <a:pPr>
              <a:buFontTx/>
              <a:buNone/>
              <a:defRPr/>
            </a:pPr>
            <a:r>
              <a:rPr lang="en-US" sz="2800" b="1" dirty="0" smtClean="0"/>
              <a:t>3. If excess reserves are $4 million and (total) reserves are $6 million, what do required reserves and checkable deposits equal? Assume the required reserve ratio is 8 percent.</a:t>
            </a:r>
            <a:r>
              <a:rPr lang="en-US" sz="2800" i="1" dirty="0" smtClean="0"/>
              <a:t> </a:t>
            </a:r>
          </a:p>
          <a:p>
            <a:pPr>
              <a:buFontTx/>
              <a:buNone/>
              <a:defRPr/>
            </a:pPr>
            <a:r>
              <a:rPr lang="en-US" sz="2000" i="1" dirty="0" smtClean="0"/>
              <a:t>	Required reserves:</a:t>
            </a:r>
            <a:r>
              <a:rPr lang="en-US" sz="2000" dirty="0" smtClean="0"/>
              <a:t> Reserves = Required reserves + Excess reserves. If reserves are $6 million and excess reserves are $4 million, then required reserves are $2 million. </a:t>
            </a:r>
            <a:br>
              <a:rPr lang="en-US" sz="2000" dirty="0" smtClean="0"/>
            </a:br>
            <a:r>
              <a:rPr lang="en-US" sz="2000" i="1" dirty="0" smtClean="0"/>
              <a:t>Checkable deposits:</a:t>
            </a:r>
            <a:r>
              <a:rPr lang="en-US" sz="2000" dirty="0" smtClean="0"/>
              <a:t> Required reserves = </a:t>
            </a:r>
            <a:r>
              <a:rPr lang="en-US" sz="2000" i="1" dirty="0" smtClean="0"/>
              <a:t>r</a:t>
            </a:r>
            <a:r>
              <a:rPr lang="en-US" sz="2000" dirty="0" smtClean="0"/>
              <a:t> </a:t>
            </a:r>
            <a:r>
              <a:rPr lang="en-US" sz="2000" dirty="0" smtClean="0">
                <a:sym typeface="Symbol"/>
              </a:rPr>
              <a:t></a:t>
            </a:r>
            <a:r>
              <a:rPr lang="en-US" sz="2000" dirty="0" smtClean="0"/>
              <a:t> Checkable deposits, where </a:t>
            </a:r>
            <a:r>
              <a:rPr lang="en-US" sz="2000" i="1" dirty="0" smtClean="0"/>
              <a:t>r</a:t>
            </a:r>
            <a:r>
              <a:rPr lang="en-US" sz="2000" dirty="0" smtClean="0"/>
              <a:t> = required reserve ratio. If required reserves are $2 million and </a:t>
            </a:r>
            <a:r>
              <a:rPr lang="en-US" sz="2000" i="1" dirty="0" smtClean="0"/>
              <a:t>r</a:t>
            </a:r>
            <a:r>
              <a:rPr lang="en-US" sz="2000" dirty="0" smtClean="0"/>
              <a:t> = 8 percent, then checkable deposits must equal $25 million; 8 percent of $25 million is $2 million.</a:t>
            </a:r>
            <a:endParaRPr lang="en-US" sz="2000" b="1" dirty="0" smtClean="0"/>
          </a:p>
        </p:txBody>
      </p:sp>
      <p:sp>
        <p:nvSpPr>
          <p:cNvPr id="23554" name="Rectangle 2"/>
          <p:cNvSpPr>
            <a:spLocks noGrp="1" noChangeArrowheads="1"/>
          </p:cNvSpPr>
          <p:nvPr>
            <p:ph type="title"/>
          </p:nvPr>
        </p:nvSpPr>
        <p:spPr>
          <a:solidFill>
            <a:schemeClr val="bg2">
              <a:alpha val="21960"/>
            </a:schemeClr>
          </a:solidFill>
          <a:ln>
            <a:solidFill>
              <a:schemeClr val="bg2"/>
            </a:solidFill>
          </a:ln>
        </p:spPr>
        <p:txBody>
          <a:bodyPr/>
          <a:lstStyle/>
          <a:p>
            <a:pPr eaLnBrk="1" hangingPunct="1"/>
            <a:r>
              <a:rPr lang="en-US" smtClean="0"/>
              <a:t>Self-Test</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fade">
                                      <p:cBhvr>
                                        <p:cTn id="7" dur="2000"/>
                                        <p:tgtEl>
                                          <p:spTgt spid="686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fade">
                                      <p:cBhvr>
                                        <p:cTn id="12" dur="2000"/>
                                        <p:tgtEl>
                                          <p:spTgt spid="686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p:txBody>
          <a:bodyPr/>
          <a:lstStyle/>
          <a:p>
            <a:pPr>
              <a:buFontTx/>
              <a:buNone/>
            </a:pPr>
            <a:r>
              <a:rPr lang="en-US" smtClean="0"/>
              <a:t>    A financial system is essentially a means of getting people with surplus funds together with people who have a shortage of funds. Stated differently, it is a means of getting savers and borrowers together.</a:t>
            </a:r>
            <a:endParaRPr lang="en-US" b="1" smtClean="0"/>
          </a:p>
        </p:txBody>
      </p:sp>
      <p:sp>
        <p:nvSpPr>
          <p:cNvPr id="24578" name="Rectangle 2"/>
          <p:cNvSpPr>
            <a:spLocks noGrp="1" noChangeArrowheads="1"/>
          </p:cNvSpPr>
          <p:nvPr>
            <p:ph type="title"/>
          </p:nvPr>
        </p:nvSpPr>
        <p:spPr>
          <a:solidFill>
            <a:schemeClr val="bg2">
              <a:alpha val="21960"/>
            </a:schemeClr>
          </a:solidFill>
          <a:ln>
            <a:solidFill>
              <a:schemeClr val="bg2"/>
            </a:solidFill>
          </a:ln>
        </p:spPr>
        <p:txBody>
          <a:bodyPr/>
          <a:lstStyle/>
          <a:p>
            <a:pPr eaLnBrk="1" hangingPunct="1"/>
            <a:r>
              <a:rPr lang="en-US" smtClean="0"/>
              <a:t>The Financial System</a:t>
            </a:r>
          </a:p>
        </p:txBody>
      </p:sp>
      <p:pic>
        <p:nvPicPr>
          <p:cNvPr id="24581" name="Picture 4" descr="C:\Documents and Settings\p.schneiderman\Local Settings\Temporary Internet Files\Content.IE5\VKQ8KOVV\MC90023278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2895600"/>
            <a:ext cx="2151063"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fade">
                                      <p:cBhvr>
                                        <p:cTn id="7" dur="2000"/>
                                        <p:tgtEl>
                                          <p:spTgt spid="686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solidFill>
            <a:schemeClr val="bg2">
              <a:alpha val="21960"/>
            </a:schemeClr>
          </a:solidFill>
          <a:ln>
            <a:solidFill>
              <a:schemeClr val="bg2"/>
            </a:solidFill>
          </a:ln>
        </p:spPr>
        <p:txBody>
          <a:bodyPr/>
          <a:lstStyle/>
          <a:p>
            <a:pPr eaLnBrk="1" hangingPunct="1"/>
            <a:r>
              <a:rPr lang="en-US" smtClean="0"/>
              <a:t>Direct and Indirect Finance</a:t>
            </a:r>
          </a:p>
        </p:txBody>
      </p:sp>
      <p:sp>
        <p:nvSpPr>
          <p:cNvPr id="25604" name="Rectangle 10"/>
          <p:cNvSpPr>
            <a:spLocks noChangeArrowheads="1"/>
          </p:cNvSpPr>
          <p:nvPr/>
        </p:nvSpPr>
        <p:spPr bwMode="auto">
          <a:xfrm>
            <a:off x="457200" y="1752600"/>
            <a:ext cx="82296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solidFill>
                  <a:srgbClr val="002060"/>
                </a:solidFill>
              </a:rPr>
              <a:t>Direct Finance - Borrowers and lenders come together in a market setting, such as in the bond market.</a:t>
            </a:r>
          </a:p>
          <a:p>
            <a:r>
              <a:rPr lang="en-US" sz="2400">
                <a:solidFill>
                  <a:srgbClr val="002060"/>
                </a:solidFill>
              </a:rPr>
              <a:t> </a:t>
            </a:r>
          </a:p>
          <a:p>
            <a:r>
              <a:rPr lang="en-US" sz="2400">
                <a:solidFill>
                  <a:srgbClr val="002060"/>
                </a:solidFill>
              </a:rPr>
              <a:t>Indirect Finance - Funds are loaned and borrowed through a financial intermediary. </a:t>
            </a:r>
          </a:p>
          <a:p>
            <a:endParaRPr lang="en-US" sz="2400">
              <a:solidFill>
                <a:srgbClr val="002060"/>
              </a:solidFill>
            </a:endParaRPr>
          </a:p>
          <a:p>
            <a:r>
              <a:rPr lang="en-US" sz="2400">
                <a:solidFill>
                  <a:srgbClr val="002060"/>
                </a:solidFill>
              </a:rPr>
              <a:t>Financial Intermediary - A financial intermediary transfers funds from those who want to lend funds to those who want to borrow them.</a:t>
            </a:r>
          </a:p>
          <a:p>
            <a:endParaRPr lang="en-US" sz="1800"/>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solidFill>
            <a:schemeClr val="bg2">
              <a:alpha val="21960"/>
            </a:schemeClr>
          </a:solidFill>
          <a:ln>
            <a:solidFill>
              <a:schemeClr val="bg2"/>
            </a:solidFill>
          </a:ln>
        </p:spPr>
        <p:txBody>
          <a:bodyPr/>
          <a:lstStyle/>
          <a:p>
            <a:pPr eaLnBrk="1" hangingPunct="1"/>
            <a:r>
              <a:rPr lang="en-US" smtClean="0"/>
              <a:t>Adverse Selection and moral Hazard</a:t>
            </a:r>
          </a:p>
        </p:txBody>
      </p:sp>
      <p:sp>
        <p:nvSpPr>
          <p:cNvPr id="11" name="Rectangle 10"/>
          <p:cNvSpPr>
            <a:spLocks noChangeArrowheads="1"/>
          </p:cNvSpPr>
          <p:nvPr/>
        </p:nvSpPr>
        <p:spPr bwMode="auto">
          <a:xfrm>
            <a:off x="381000" y="1717675"/>
            <a:ext cx="8229600"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Char char="Ø"/>
            </a:pPr>
            <a:r>
              <a:rPr lang="en-US" sz="1800">
                <a:solidFill>
                  <a:srgbClr val="002060"/>
                </a:solidFill>
              </a:rPr>
              <a:t>Asymmetric Information </a:t>
            </a:r>
            <a:r>
              <a:rPr lang="en-US" sz="1800" b="0">
                <a:solidFill>
                  <a:srgbClr val="002060"/>
                </a:solidFill>
              </a:rPr>
              <a:t>- Relates to an economic agent on one side of a transaction having information that an economic agent on the other side of the transaction does not have.</a:t>
            </a:r>
          </a:p>
          <a:p>
            <a:pPr>
              <a:buFont typeface="Wingdings" pitchFamily="2" charset="2"/>
              <a:buChar char="Ø"/>
            </a:pPr>
            <a:endParaRPr lang="en-US" sz="1800" b="0">
              <a:solidFill>
                <a:srgbClr val="002060"/>
              </a:solidFill>
            </a:endParaRPr>
          </a:p>
          <a:p>
            <a:pPr>
              <a:buFont typeface="Wingdings" pitchFamily="2" charset="2"/>
              <a:buChar char="Ø"/>
            </a:pPr>
            <a:r>
              <a:rPr lang="en-US" sz="1800">
                <a:solidFill>
                  <a:srgbClr val="002060"/>
                </a:solidFill>
              </a:rPr>
              <a:t>Adverse Selection </a:t>
            </a:r>
            <a:r>
              <a:rPr lang="en-US" sz="1800" b="0">
                <a:solidFill>
                  <a:srgbClr val="002060"/>
                </a:solidFill>
              </a:rPr>
              <a:t>- A phenomenon that occurs when  the parties on one side of the market, who have information not known to others, self-select in a way that adversely affects the parties on the other side of the market. </a:t>
            </a:r>
          </a:p>
          <a:p>
            <a:pPr>
              <a:buFont typeface="Wingdings" pitchFamily="2" charset="2"/>
              <a:buChar char="Ø"/>
            </a:pPr>
            <a:endParaRPr lang="en-US" sz="1800" b="0">
              <a:solidFill>
                <a:srgbClr val="002060"/>
              </a:solidFill>
            </a:endParaRPr>
          </a:p>
          <a:p>
            <a:pPr>
              <a:buFont typeface="Wingdings" pitchFamily="2" charset="2"/>
              <a:buChar char="Ø"/>
            </a:pPr>
            <a:r>
              <a:rPr lang="en-US" sz="1800">
                <a:solidFill>
                  <a:srgbClr val="002060"/>
                </a:solidFill>
              </a:rPr>
              <a:t>Moral Hazard</a:t>
            </a:r>
            <a:r>
              <a:rPr lang="en-US" sz="1800" b="0">
                <a:solidFill>
                  <a:srgbClr val="002060"/>
                </a:solidFill>
              </a:rPr>
              <a:t> - A condition that exists when one party to a transaction changes his or her behavior in a way that is hidden from and costly to the other party.</a:t>
            </a:r>
          </a:p>
          <a:p>
            <a:endParaRPr lang="en-US" sz="1800"/>
          </a:p>
          <a:p>
            <a:endParaRPr lang="en-US" sz="1800"/>
          </a:p>
        </p:txBody>
      </p:sp>
      <p:sp>
        <p:nvSpPr>
          <p:cNvPr id="26629" name="Rectangle 4"/>
          <p:cNvSpPr>
            <a:spLocks noChangeArrowheads="1"/>
          </p:cNvSpPr>
          <p:nvPr/>
        </p:nvSpPr>
        <p:spPr bwMode="auto">
          <a:xfrm>
            <a:off x="533400" y="1524000"/>
            <a:ext cx="815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t> </a:t>
            </a:r>
          </a:p>
        </p:txBody>
      </p:sp>
      <p:sp>
        <p:nvSpPr>
          <p:cNvPr id="7" name="Rounded Rectangle 6">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2000"/>
                                        <p:tgtEl>
                                          <p:spTgt spid="1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20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solidFill>
            <a:schemeClr val="bg2">
              <a:alpha val="21960"/>
            </a:schemeClr>
          </a:solidFill>
          <a:ln>
            <a:solidFill>
              <a:schemeClr val="bg2"/>
            </a:solidFill>
          </a:ln>
        </p:spPr>
        <p:txBody>
          <a:bodyPr/>
          <a:lstStyle/>
          <a:p>
            <a:pPr eaLnBrk="1" hangingPunct="1"/>
            <a:r>
              <a:rPr lang="en-US" smtClean="0"/>
              <a:t>Adverse Selection and moral Hazard</a:t>
            </a:r>
          </a:p>
        </p:txBody>
      </p:sp>
      <p:sp>
        <p:nvSpPr>
          <p:cNvPr id="11" name="Rectangle 10"/>
          <p:cNvSpPr>
            <a:spLocks noChangeArrowheads="1"/>
          </p:cNvSpPr>
          <p:nvPr/>
        </p:nvSpPr>
        <p:spPr bwMode="auto">
          <a:xfrm>
            <a:off x="381000" y="1524000"/>
            <a:ext cx="8229600" cy="493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0">
                <a:solidFill>
                  <a:srgbClr val="002060"/>
                </a:solidFill>
              </a:rPr>
              <a:t>Lending and borrowing often present the risk of adverse selection and a moral hazard problem often arise, both of which are the result of asymmetric information.</a:t>
            </a:r>
          </a:p>
          <a:p>
            <a:r>
              <a:rPr lang="en-US" sz="2400" b="0"/>
              <a:t> </a:t>
            </a:r>
          </a:p>
          <a:p>
            <a:r>
              <a:rPr lang="en-US" sz="2400" b="0">
                <a:solidFill>
                  <a:srgbClr val="002060"/>
                </a:solidFill>
              </a:rPr>
              <a:t>However lending and borrowing not only provide the financing for new businesses and the production of new products, production techniques, and so on, but they also permit individuals to enjoy the benefits of certain goods and services for a greater number of years than would be possible without lending and borrowing. </a:t>
            </a:r>
          </a:p>
          <a:p>
            <a:endParaRPr lang="en-US" sz="2000">
              <a:solidFill>
                <a:srgbClr val="002060"/>
              </a:solidFill>
            </a:endParaRPr>
          </a:p>
          <a:p>
            <a:endParaRPr lang="en-US" sz="1800"/>
          </a:p>
          <a:p>
            <a:endParaRPr lang="en-US"/>
          </a:p>
        </p:txBody>
      </p:sp>
      <p:sp>
        <p:nvSpPr>
          <p:cNvPr id="27653" name="Rectangle 4"/>
          <p:cNvSpPr>
            <a:spLocks noChangeArrowheads="1"/>
          </p:cNvSpPr>
          <p:nvPr/>
        </p:nvSpPr>
        <p:spPr bwMode="auto">
          <a:xfrm>
            <a:off x="533400" y="1524000"/>
            <a:ext cx="815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t> </a:t>
            </a:r>
          </a:p>
        </p:txBody>
      </p:sp>
      <p:sp>
        <p:nvSpPr>
          <p:cNvPr id="7" name="Rounded Rectangle 6">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20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solidFill>
            <a:schemeClr val="bg2">
              <a:alpha val="21960"/>
            </a:schemeClr>
          </a:solidFill>
          <a:ln>
            <a:solidFill>
              <a:schemeClr val="bg2"/>
            </a:solidFill>
          </a:ln>
        </p:spPr>
        <p:txBody>
          <a:bodyPr/>
          <a:lstStyle/>
          <a:p>
            <a:pPr eaLnBrk="1" hangingPunct="1"/>
            <a:r>
              <a:rPr lang="en-US" smtClean="0"/>
              <a:t>A Bank’s Balance Sheet I</a:t>
            </a:r>
          </a:p>
        </p:txBody>
      </p:sp>
      <p:sp>
        <p:nvSpPr>
          <p:cNvPr id="28676" name="Rectangle 4"/>
          <p:cNvSpPr>
            <a:spLocks noChangeArrowheads="1"/>
          </p:cNvSpPr>
          <p:nvPr/>
        </p:nvSpPr>
        <p:spPr bwMode="auto">
          <a:xfrm>
            <a:off x="2514600" y="2438400"/>
            <a:ext cx="815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t> </a:t>
            </a:r>
          </a:p>
        </p:txBody>
      </p:sp>
      <p:sp>
        <p:nvSpPr>
          <p:cNvPr id="28677" name="Rectangle 8"/>
          <p:cNvSpPr>
            <a:spLocks noChangeArrowheads="1"/>
          </p:cNvSpPr>
          <p:nvPr/>
        </p:nvSpPr>
        <p:spPr bwMode="auto">
          <a:xfrm>
            <a:off x="381000" y="1371600"/>
            <a:ext cx="8305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dirty="0">
                <a:solidFill>
                  <a:srgbClr val="002060"/>
                </a:solidFill>
              </a:rPr>
              <a:t>Here we show a bank’s balance sheet. On the left-hand side, assets (what others owe to the bank): reserves (equal to bank deposits at the Fed plus vault cash), any loans it has made to others (e.g., a car loan the bank gave to someone), and any securities it owns.</a:t>
            </a:r>
          </a:p>
        </p:txBody>
      </p:sp>
      <p:pic>
        <p:nvPicPr>
          <p:cNvPr id="2867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3276600"/>
            <a:ext cx="6629400" cy="261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9"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7"/>
                                        </p:tgtEl>
                                        <p:attrNameLst>
                                          <p:attrName>style.visibility</p:attrName>
                                        </p:attrNameLst>
                                      </p:cBhvr>
                                      <p:to>
                                        <p:strVal val="visible"/>
                                      </p:to>
                                    </p:set>
                                    <p:animEffect transition="in" filter="fade">
                                      <p:cBhvr>
                                        <p:cTn id="7" dur="2000"/>
                                        <p:tgtEl>
                                          <p:spTgt spid="28677"/>
                                        </p:tgtEl>
                                      </p:cBhvr>
                                    </p:animEffect>
                                  </p:childTnLst>
                                </p:cTn>
                              </p:par>
                              <p:par>
                                <p:cTn id="8" presetID="10" presetClass="entr" presetSubtype="0" fill="hold" nodeType="withEffect">
                                  <p:stCondLst>
                                    <p:cond delay="0"/>
                                  </p:stCondLst>
                                  <p:childTnLst>
                                    <p:set>
                                      <p:cBhvr>
                                        <p:cTn id="9" dur="1" fill="hold">
                                          <p:stCondLst>
                                            <p:cond delay="0"/>
                                          </p:stCondLst>
                                        </p:cTn>
                                        <p:tgtEl>
                                          <p:spTgt spid="28678"/>
                                        </p:tgtEl>
                                        <p:attrNameLst>
                                          <p:attrName>style.visibility</p:attrName>
                                        </p:attrNameLst>
                                      </p:cBhvr>
                                      <p:to>
                                        <p:strVal val="visible"/>
                                      </p:to>
                                    </p:set>
                                    <p:animEffect transition="in" filter="fade">
                                      <p:cBhvr>
                                        <p:cTn id="10" dur="2000"/>
                                        <p:tgtEl>
                                          <p:spTgt spid="28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81000" y="228600"/>
            <a:ext cx="8229600" cy="1143000"/>
          </a:xfrm>
          <a:solidFill>
            <a:schemeClr val="bg2">
              <a:alpha val="21960"/>
            </a:schemeClr>
          </a:solidFill>
          <a:ln>
            <a:solidFill>
              <a:schemeClr val="bg2"/>
            </a:solidFill>
          </a:ln>
        </p:spPr>
        <p:txBody>
          <a:bodyPr/>
          <a:lstStyle/>
          <a:p>
            <a:pPr eaLnBrk="1" hangingPunct="1"/>
            <a:r>
              <a:rPr lang="en-US" smtClean="0"/>
              <a:t>A Bank’s Balance Sheet II</a:t>
            </a:r>
          </a:p>
        </p:txBody>
      </p:sp>
      <p:sp>
        <p:nvSpPr>
          <p:cNvPr id="29700" name="Rectangle 4"/>
          <p:cNvSpPr>
            <a:spLocks noChangeArrowheads="1"/>
          </p:cNvSpPr>
          <p:nvPr/>
        </p:nvSpPr>
        <p:spPr bwMode="auto">
          <a:xfrm>
            <a:off x="2514600" y="2438400"/>
            <a:ext cx="815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t> </a:t>
            </a:r>
          </a:p>
        </p:txBody>
      </p:sp>
      <p:sp>
        <p:nvSpPr>
          <p:cNvPr id="29701" name="Rectangle 8"/>
          <p:cNvSpPr>
            <a:spLocks noChangeArrowheads="1"/>
          </p:cNvSpPr>
          <p:nvPr/>
        </p:nvSpPr>
        <p:spPr bwMode="auto">
          <a:xfrm>
            <a:off x="381000" y="1371600"/>
            <a:ext cx="8534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dirty="0">
                <a:solidFill>
                  <a:srgbClr val="002060"/>
                </a:solidFill>
              </a:rPr>
              <a:t>On the right-hand side are liabilities (what the bank owes to others): checkable deposits (held for its customers), non-transaction deposits (e.g., small-denomination</a:t>
            </a:r>
          </a:p>
          <a:p>
            <a:r>
              <a:rPr lang="en-US" sz="2400" dirty="0">
                <a:solidFill>
                  <a:srgbClr val="002060"/>
                </a:solidFill>
              </a:rPr>
              <a:t>time deposits), borrowings of the banks (i.e., any loans the bank may have taken out), and bank capital (or net  worth). </a:t>
            </a:r>
          </a:p>
        </p:txBody>
      </p:sp>
      <p:pic>
        <p:nvPicPr>
          <p:cNvPr id="29702"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7779" y="3200401"/>
            <a:ext cx="6578134"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9"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701"/>
                                        </p:tgtEl>
                                        <p:attrNameLst>
                                          <p:attrName>style.visibility</p:attrName>
                                        </p:attrNameLst>
                                      </p:cBhvr>
                                      <p:to>
                                        <p:strVal val="visible"/>
                                      </p:to>
                                    </p:set>
                                    <p:animEffect transition="in" filter="fade">
                                      <p:cBhvr>
                                        <p:cTn id="7" dur="2000"/>
                                        <p:tgtEl>
                                          <p:spTgt spid="29701"/>
                                        </p:tgtEl>
                                      </p:cBhvr>
                                    </p:animEffect>
                                  </p:childTnLst>
                                </p:cTn>
                              </p:par>
                              <p:par>
                                <p:cTn id="8" presetID="10" presetClass="entr" presetSubtype="0" fill="hold" nodeType="withEffect">
                                  <p:stCondLst>
                                    <p:cond delay="0"/>
                                  </p:stCondLst>
                                  <p:childTnLst>
                                    <p:set>
                                      <p:cBhvr>
                                        <p:cTn id="9" dur="1" fill="hold">
                                          <p:stCondLst>
                                            <p:cond delay="0"/>
                                          </p:stCondLst>
                                        </p:cTn>
                                        <p:tgtEl>
                                          <p:spTgt spid="29702"/>
                                        </p:tgtEl>
                                        <p:attrNameLst>
                                          <p:attrName>style.visibility</p:attrName>
                                        </p:attrNameLst>
                                      </p:cBhvr>
                                      <p:to>
                                        <p:strVal val="visible"/>
                                      </p:to>
                                    </p:set>
                                    <p:animEffect transition="in" filter="fade">
                                      <p:cBhvr>
                                        <p:cTn id="10" dur="2000"/>
                                        <p:tgtEl>
                                          <p:spTgt spid="29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solidFill>
            <a:schemeClr val="bg2">
              <a:alpha val="21960"/>
            </a:schemeClr>
          </a:solidFill>
          <a:ln>
            <a:solidFill>
              <a:schemeClr val="bg2"/>
            </a:solidFill>
          </a:ln>
        </p:spPr>
        <p:txBody>
          <a:bodyPr/>
          <a:lstStyle/>
          <a:p>
            <a:pPr eaLnBrk="1" hangingPunct="1"/>
            <a:r>
              <a:rPr lang="en-US" smtClean="0"/>
              <a:t>A Bank’s Balance Sheet III</a:t>
            </a:r>
          </a:p>
        </p:txBody>
      </p:sp>
      <p:sp>
        <p:nvSpPr>
          <p:cNvPr id="30724" name="Rectangle 4"/>
          <p:cNvSpPr>
            <a:spLocks noChangeArrowheads="1"/>
          </p:cNvSpPr>
          <p:nvPr/>
        </p:nvSpPr>
        <p:spPr bwMode="auto">
          <a:xfrm>
            <a:off x="2514600" y="2438400"/>
            <a:ext cx="815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t> </a:t>
            </a:r>
          </a:p>
        </p:txBody>
      </p:sp>
      <p:sp>
        <p:nvSpPr>
          <p:cNvPr id="30725" name="Rectangle 8"/>
          <p:cNvSpPr>
            <a:spLocks noChangeArrowheads="1"/>
          </p:cNvSpPr>
          <p:nvPr/>
        </p:nvSpPr>
        <p:spPr bwMode="auto">
          <a:xfrm>
            <a:off x="457200" y="1295400"/>
            <a:ext cx="8305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dirty="0">
                <a:solidFill>
                  <a:srgbClr val="002060"/>
                </a:solidFill>
              </a:rPr>
              <a:t>In this balance sheet, assets are $110 million and liabilities are $100 million; so bank capital (or net worth) is $10 million. Customarily, bank capital (or net worth) is</a:t>
            </a:r>
          </a:p>
          <a:p>
            <a:r>
              <a:rPr lang="en-US" sz="2400" dirty="0">
                <a:solidFill>
                  <a:srgbClr val="002060"/>
                </a:solidFill>
              </a:rPr>
              <a:t>shown on the right-hand side of the balance sheet.</a:t>
            </a:r>
          </a:p>
        </p:txBody>
      </p:sp>
      <p:pic>
        <p:nvPicPr>
          <p:cNvPr id="3072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819400"/>
            <a:ext cx="7097713"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9"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5"/>
                                        </p:tgtEl>
                                        <p:attrNameLst>
                                          <p:attrName>style.visibility</p:attrName>
                                        </p:attrNameLst>
                                      </p:cBhvr>
                                      <p:to>
                                        <p:strVal val="visible"/>
                                      </p:to>
                                    </p:set>
                                    <p:animEffect transition="in" filter="fade">
                                      <p:cBhvr>
                                        <p:cTn id="7" dur="2000"/>
                                        <p:tgtEl>
                                          <p:spTgt spid="30725"/>
                                        </p:tgtEl>
                                      </p:cBhvr>
                                    </p:animEffect>
                                  </p:childTnLst>
                                </p:cTn>
                              </p:par>
                              <p:par>
                                <p:cTn id="8" presetID="10" presetClass="entr" presetSubtype="0" fill="hold" nodeType="withEffect">
                                  <p:stCondLst>
                                    <p:cond delay="0"/>
                                  </p:stCondLst>
                                  <p:childTnLst>
                                    <p:set>
                                      <p:cBhvr>
                                        <p:cTn id="9" dur="1" fill="hold">
                                          <p:stCondLst>
                                            <p:cond delay="0"/>
                                          </p:stCondLst>
                                        </p:cTn>
                                        <p:tgtEl>
                                          <p:spTgt spid="30726"/>
                                        </p:tgtEl>
                                        <p:attrNameLst>
                                          <p:attrName>style.visibility</p:attrName>
                                        </p:attrNameLst>
                                      </p:cBhvr>
                                      <p:to>
                                        <p:strVal val="visible"/>
                                      </p:to>
                                    </p:set>
                                    <p:animEffect transition="in" filter="fade">
                                      <p:cBhvr>
                                        <p:cTn id="10" dur="2000"/>
                                        <p:tgtEl>
                                          <p:spTgt spid="30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p:txBody>
          <a:bodyPr/>
          <a:lstStyle/>
          <a:p>
            <a:pPr eaLnBrk="1" hangingPunct="1">
              <a:buFont typeface="Wingdings" pitchFamily="2" charset="2"/>
              <a:buChar char="Ø"/>
            </a:pPr>
            <a:r>
              <a:rPr lang="en-US" b="1" dirty="0" smtClean="0"/>
              <a:t>Money - </a:t>
            </a:r>
            <a:r>
              <a:rPr lang="en-US" dirty="0" smtClean="0"/>
              <a:t>Any good that is widely accepted for purposes of exchange and in the repayment of debt.</a:t>
            </a:r>
          </a:p>
          <a:p>
            <a:pPr eaLnBrk="1" hangingPunct="1">
              <a:buFont typeface="Wingdings" pitchFamily="2" charset="2"/>
              <a:buChar char="Ø"/>
            </a:pPr>
            <a:r>
              <a:rPr lang="en-US" b="1" dirty="0" smtClean="0"/>
              <a:t>Barter - </a:t>
            </a:r>
            <a:r>
              <a:rPr lang="en-US" dirty="0" smtClean="0"/>
              <a:t>Exchanging goods and services for other goods and services without the use of money.</a:t>
            </a:r>
          </a:p>
          <a:p>
            <a:pPr eaLnBrk="1" hangingPunct="1">
              <a:buFontTx/>
              <a:buNone/>
            </a:pPr>
            <a:endParaRPr lang="en-US" dirty="0" smtClean="0"/>
          </a:p>
          <a:p>
            <a:pPr eaLnBrk="1" hangingPunct="1">
              <a:buFontTx/>
              <a:buNone/>
            </a:pPr>
            <a:endParaRPr lang="en-US" dirty="0" smtClean="0"/>
          </a:p>
        </p:txBody>
      </p:sp>
      <p:sp>
        <p:nvSpPr>
          <p:cNvPr id="4098" name="Rectangle 2"/>
          <p:cNvSpPr>
            <a:spLocks noGrp="1" noChangeArrowheads="1"/>
          </p:cNvSpPr>
          <p:nvPr>
            <p:ph type="title"/>
          </p:nvPr>
        </p:nvSpPr>
        <p:spPr>
          <a:solidFill>
            <a:schemeClr val="bg2">
              <a:alpha val="14902"/>
            </a:schemeClr>
          </a:solidFill>
          <a:ln>
            <a:solidFill>
              <a:schemeClr val="bg2"/>
            </a:solidFill>
          </a:ln>
        </p:spPr>
        <p:txBody>
          <a:bodyPr/>
          <a:lstStyle/>
          <a:p>
            <a:pPr eaLnBrk="1" hangingPunct="1"/>
            <a:r>
              <a:rPr lang="en-US" smtClean="0"/>
              <a:t>Money vs. Barter </a:t>
            </a:r>
          </a:p>
        </p:txBody>
      </p:sp>
      <p:pic>
        <p:nvPicPr>
          <p:cNvPr id="19460" name="Picture 4" descr="MPj018489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3200400"/>
            <a:ext cx="1414463" cy="2133600"/>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pic>
      <p:sp>
        <p:nvSpPr>
          <p:cNvPr id="5" name="Rounded Rectangle 4">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20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fade">
                                      <p:cBhvr>
                                        <p:cTn id="12" dur="2000"/>
                                        <p:tgtEl>
                                          <p:spTgt spid="19459">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9460"/>
                                        </p:tgtEl>
                                        <p:attrNameLst>
                                          <p:attrName>style.visibility</p:attrName>
                                        </p:attrNameLst>
                                      </p:cBhvr>
                                      <p:to>
                                        <p:strVal val="visible"/>
                                      </p:to>
                                    </p:set>
                                    <p:animEffect transition="in" filter="fade">
                                      <p:cBhvr>
                                        <p:cTn id="15" dur="20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solidFill>
            <a:schemeClr val="bg2">
              <a:alpha val="21960"/>
            </a:schemeClr>
          </a:solidFill>
          <a:ln>
            <a:solidFill>
              <a:schemeClr val="bg2"/>
            </a:solidFill>
          </a:ln>
        </p:spPr>
        <p:txBody>
          <a:bodyPr/>
          <a:lstStyle/>
          <a:p>
            <a:pPr eaLnBrk="1" hangingPunct="1"/>
            <a:r>
              <a:rPr lang="en-US" smtClean="0"/>
              <a:t>A Bank’s Balance Sheet IV</a:t>
            </a:r>
          </a:p>
        </p:txBody>
      </p:sp>
      <p:sp>
        <p:nvSpPr>
          <p:cNvPr id="31748" name="Rectangle 4"/>
          <p:cNvSpPr>
            <a:spLocks noChangeArrowheads="1"/>
          </p:cNvSpPr>
          <p:nvPr/>
        </p:nvSpPr>
        <p:spPr bwMode="auto">
          <a:xfrm>
            <a:off x="2514600" y="2438400"/>
            <a:ext cx="815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t> </a:t>
            </a:r>
          </a:p>
        </p:txBody>
      </p:sp>
      <p:sp>
        <p:nvSpPr>
          <p:cNvPr id="9" name="Rectangle 8"/>
          <p:cNvSpPr>
            <a:spLocks noChangeArrowheads="1"/>
          </p:cNvSpPr>
          <p:nvPr/>
        </p:nvSpPr>
        <p:spPr bwMode="auto">
          <a:xfrm>
            <a:off x="304800" y="1600200"/>
            <a:ext cx="83058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0" dirty="0">
                <a:solidFill>
                  <a:srgbClr val="002060"/>
                </a:solidFill>
              </a:rPr>
              <a:t>The bank’s capital can be viewed as a cushion against insolvency, which exists when a bank’s liabilities are greater than its assets. An insolvent bank has failed and can be shutdown.</a:t>
            </a:r>
          </a:p>
          <a:p>
            <a:endParaRPr lang="en-US" sz="2400" b="0" dirty="0">
              <a:solidFill>
                <a:srgbClr val="002060"/>
              </a:solidFill>
            </a:endParaRPr>
          </a:p>
          <a:p>
            <a:pPr algn="ctr"/>
            <a:r>
              <a:rPr lang="en-US" sz="2400" b="0" dirty="0">
                <a:solidFill>
                  <a:srgbClr val="002060"/>
                </a:solidFill>
              </a:rPr>
              <a:t>Insolvency → Liabilities  &gt; Assets</a:t>
            </a:r>
          </a:p>
          <a:p>
            <a:pPr algn="ctr"/>
            <a:r>
              <a:rPr lang="en-US" sz="2400" b="0" dirty="0">
                <a:solidFill>
                  <a:srgbClr val="002060"/>
                </a:solidFill>
              </a:rPr>
              <a:t> </a:t>
            </a:r>
          </a:p>
          <a:p>
            <a:r>
              <a:rPr lang="en-US" sz="2400" b="0" dirty="0">
                <a:solidFill>
                  <a:srgbClr val="002060"/>
                </a:solidFill>
              </a:rPr>
              <a:t>The larger the bank’s capital, the bigger the cushion against bank failure or insolvency; the smaller the bank’s capital, the smaller the cushion against bank failure or insolvency.</a:t>
            </a:r>
          </a:p>
        </p:txBody>
      </p:sp>
      <p:sp>
        <p:nvSpPr>
          <p:cNvPr id="7" name="Rounded Rectangle 6">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2000"/>
                                        <p:tgtEl>
                                          <p:spTgt spid="9">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3" end="3"/>
                                            </p:txEl>
                                          </p:spTgt>
                                        </p:tgtEl>
                                        <p:attrNameLst>
                                          <p:attrName>style.visibility</p:attrName>
                                        </p:attrNameLst>
                                      </p:cBhvr>
                                      <p:to>
                                        <p:strVal val="visible"/>
                                      </p:to>
                                    </p:set>
                                    <p:animEffect transition="in" filter="fade">
                                      <p:cBhvr>
                                        <p:cTn id="10" dur="2000"/>
                                        <p:tgtEl>
                                          <p:spTgt spid="9">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animEffect transition="in" filter="fade">
                                      <p:cBhvr>
                                        <p:cTn id="15" dur="20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solidFill>
            <a:schemeClr val="bg2">
              <a:alpha val="21960"/>
            </a:schemeClr>
          </a:solidFill>
          <a:ln>
            <a:solidFill>
              <a:schemeClr val="bg2"/>
            </a:solidFill>
          </a:ln>
        </p:spPr>
        <p:txBody>
          <a:bodyPr/>
          <a:lstStyle/>
          <a:p>
            <a:pPr eaLnBrk="1" hangingPunct="1"/>
            <a:r>
              <a:rPr lang="en-US" smtClean="0"/>
              <a:t>Self-test</a:t>
            </a:r>
          </a:p>
        </p:txBody>
      </p:sp>
      <p:sp>
        <p:nvSpPr>
          <p:cNvPr id="32772" name="Rectangle 4"/>
          <p:cNvSpPr>
            <a:spLocks noChangeArrowheads="1"/>
          </p:cNvSpPr>
          <p:nvPr/>
        </p:nvSpPr>
        <p:spPr bwMode="auto">
          <a:xfrm>
            <a:off x="2514600" y="2438400"/>
            <a:ext cx="815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t> </a:t>
            </a:r>
          </a:p>
        </p:txBody>
      </p:sp>
      <p:sp>
        <p:nvSpPr>
          <p:cNvPr id="34821" name="Rectangle 6"/>
          <p:cNvSpPr>
            <a:spLocks noChangeArrowheads="1"/>
          </p:cNvSpPr>
          <p:nvPr/>
        </p:nvSpPr>
        <p:spPr bwMode="auto">
          <a:xfrm>
            <a:off x="685800" y="1371600"/>
            <a:ext cx="792480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buFontTx/>
              <a:buAutoNum type="arabicPeriod"/>
            </a:pPr>
            <a:r>
              <a:rPr lang="en-US" sz="2400" dirty="0">
                <a:solidFill>
                  <a:srgbClr val="002060"/>
                </a:solidFill>
              </a:rPr>
              <a:t>Jack promises Samantha that he will pay for any expenses she has on her trip beyond $1,000. Does this create an adverse selection or moral hazard problem? Explain your answer.</a:t>
            </a:r>
            <a:r>
              <a:rPr lang="en-US" sz="2400" dirty="0"/>
              <a:t> </a:t>
            </a:r>
          </a:p>
          <a:p>
            <a:pPr marL="514350" indent="-514350"/>
            <a:r>
              <a:rPr lang="en-US" sz="1800" b="0" dirty="0">
                <a:solidFill>
                  <a:srgbClr val="002060"/>
                </a:solidFill>
              </a:rPr>
              <a:t>	It is a moral hazard problem. A moral hazard problem exists when one party to a transaction changes his or her behavior in a way that is hidden from and costly to the other party. By promising to pay Samantha’s expenses over $1,000, Jack provides Samantha with an incentive to push her expenses beyond $1,000, especially if she thinks her expenses will be close to $1,000. Simply put, Samantha has an incentive to act in a way that is hidden from and potentially costly to Jack. How might Jack lessen the moral hazard problem? Perhaps he could promise to pay a certain percentage of each dollar of Samantha’s expenses over $1,000 instead of promising to pay every dollar of them. </a:t>
            </a:r>
          </a:p>
          <a:p>
            <a:pPr marL="514350" indent="-514350">
              <a:buFontTx/>
              <a:buAutoNum type="arabicPeriod"/>
            </a:pPr>
            <a:endParaRPr lang="pt-BR" sz="1800" b="0" dirty="0">
              <a:solidFill>
                <a:srgbClr val="002060"/>
              </a:solidFill>
            </a:endParaRPr>
          </a:p>
        </p:txBody>
      </p:sp>
      <p:sp>
        <p:nvSpPr>
          <p:cNvPr id="7" name="Rounded Rectangle 6">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4821">
                                            <p:txEl>
                                              <p:pRg st="0" end="0"/>
                                            </p:txEl>
                                          </p:spTgt>
                                        </p:tgtEl>
                                        <p:attrNameLst>
                                          <p:attrName>style.visibility</p:attrName>
                                        </p:attrNameLst>
                                      </p:cBhvr>
                                      <p:to>
                                        <p:strVal val="visible"/>
                                      </p:to>
                                    </p:set>
                                    <p:animEffect transition="in" filter="fade">
                                      <p:cBhvr>
                                        <p:cTn id="7" dur="2000"/>
                                        <p:tgtEl>
                                          <p:spTgt spid="3482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4821">
                                            <p:txEl>
                                              <p:pRg st="1" end="1"/>
                                            </p:txEl>
                                          </p:spTgt>
                                        </p:tgtEl>
                                        <p:attrNameLst>
                                          <p:attrName>style.visibility</p:attrName>
                                        </p:attrNameLst>
                                      </p:cBhvr>
                                      <p:to>
                                        <p:strVal val="visible"/>
                                      </p:to>
                                    </p:set>
                                    <p:animEffect transition="in" filter="fade">
                                      <p:cBhvr>
                                        <p:cTn id="12" dur="2000"/>
                                        <p:tgtEl>
                                          <p:spTgt spid="348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solidFill>
            <a:schemeClr val="bg2">
              <a:alpha val="21960"/>
            </a:schemeClr>
          </a:solidFill>
          <a:ln>
            <a:solidFill>
              <a:schemeClr val="bg2"/>
            </a:solidFill>
          </a:ln>
        </p:spPr>
        <p:txBody>
          <a:bodyPr/>
          <a:lstStyle/>
          <a:p>
            <a:pPr eaLnBrk="1" hangingPunct="1"/>
            <a:r>
              <a:rPr lang="en-US" smtClean="0"/>
              <a:t>Self-test</a:t>
            </a:r>
          </a:p>
        </p:txBody>
      </p:sp>
      <p:sp>
        <p:nvSpPr>
          <p:cNvPr id="33796" name="Rectangle 4"/>
          <p:cNvSpPr>
            <a:spLocks noChangeArrowheads="1"/>
          </p:cNvSpPr>
          <p:nvPr/>
        </p:nvSpPr>
        <p:spPr bwMode="auto">
          <a:xfrm>
            <a:off x="2514600" y="2438400"/>
            <a:ext cx="815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t> </a:t>
            </a:r>
          </a:p>
        </p:txBody>
      </p:sp>
      <p:sp>
        <p:nvSpPr>
          <p:cNvPr id="35845" name="Rectangle 6"/>
          <p:cNvSpPr>
            <a:spLocks noChangeArrowheads="1"/>
          </p:cNvSpPr>
          <p:nvPr/>
        </p:nvSpPr>
        <p:spPr bwMode="auto">
          <a:xfrm>
            <a:off x="381000" y="1752600"/>
            <a:ext cx="830580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dirty="0">
                <a:solidFill>
                  <a:srgbClr val="002060"/>
                </a:solidFill>
              </a:rPr>
              <a:t>2. Bank A finds that many of the loans it extended to individuals are not being paid back. How do the defaults affect bank A’s capital or net worth?</a:t>
            </a:r>
          </a:p>
          <a:p>
            <a:r>
              <a:rPr lang="en-US" sz="2000" b="0" dirty="0">
                <a:solidFill>
                  <a:srgbClr val="002060"/>
                </a:solidFill>
              </a:rPr>
              <a:t>A bank’s capital or net worth is equal to the difference between its assets and liabilities. As bank A’s assets decline in value (because some loans are not being repaid), the difference between its assets and liabilities diminishes; so its bank capital diminishes. If assets fall below liabilities, the bank will end up with negative bank capital or net worth. </a:t>
            </a:r>
          </a:p>
          <a:p>
            <a:endParaRPr lang="en-US" sz="2400" dirty="0">
              <a:solidFill>
                <a:srgbClr val="002060"/>
              </a:solidFill>
            </a:endParaRPr>
          </a:p>
        </p:txBody>
      </p:sp>
      <p:sp>
        <p:nvSpPr>
          <p:cNvPr id="7" name="Rounded Rectangle 6">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5845">
                                            <p:txEl>
                                              <p:pRg st="0" end="0"/>
                                            </p:txEl>
                                          </p:spTgt>
                                        </p:tgtEl>
                                        <p:attrNameLst>
                                          <p:attrName>style.visibility</p:attrName>
                                        </p:attrNameLst>
                                      </p:cBhvr>
                                      <p:to>
                                        <p:strVal val="visible"/>
                                      </p:to>
                                    </p:set>
                                    <p:animEffect transition="in" filter="fade">
                                      <p:cBhvr>
                                        <p:cTn id="7" dur="2000"/>
                                        <p:tgtEl>
                                          <p:spTgt spid="3584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5845">
                                            <p:txEl>
                                              <p:pRg st="1" end="1"/>
                                            </p:txEl>
                                          </p:spTgt>
                                        </p:tgtEl>
                                        <p:attrNameLst>
                                          <p:attrName>style.visibility</p:attrName>
                                        </p:attrNameLst>
                                      </p:cBhvr>
                                      <p:to>
                                        <p:strVal val="visible"/>
                                      </p:to>
                                    </p:set>
                                    <p:animEffect transition="in" filter="fade">
                                      <p:cBhvr>
                                        <p:cTn id="12" dur="2000"/>
                                        <p:tgtEl>
                                          <p:spTgt spid="3584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solidFill>
            <a:schemeClr val="bg2">
              <a:alpha val="21960"/>
            </a:schemeClr>
          </a:solidFill>
          <a:ln>
            <a:solidFill>
              <a:schemeClr val="bg2"/>
            </a:solidFill>
          </a:ln>
        </p:spPr>
        <p:txBody>
          <a:bodyPr/>
          <a:lstStyle/>
          <a:p>
            <a:pPr eaLnBrk="1" hangingPunct="1"/>
            <a:r>
              <a:rPr lang="en-US" smtClean="0"/>
              <a:t>Self-test</a:t>
            </a:r>
          </a:p>
        </p:txBody>
      </p:sp>
      <p:sp>
        <p:nvSpPr>
          <p:cNvPr id="34820" name="Rectangle 4"/>
          <p:cNvSpPr>
            <a:spLocks noChangeArrowheads="1"/>
          </p:cNvSpPr>
          <p:nvPr/>
        </p:nvSpPr>
        <p:spPr bwMode="auto">
          <a:xfrm>
            <a:off x="2514600" y="2438400"/>
            <a:ext cx="815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t> </a:t>
            </a:r>
          </a:p>
        </p:txBody>
      </p:sp>
      <p:sp>
        <p:nvSpPr>
          <p:cNvPr id="36869" name="Rectangle 6"/>
          <p:cNvSpPr>
            <a:spLocks noChangeArrowheads="1"/>
          </p:cNvSpPr>
          <p:nvPr/>
        </p:nvSpPr>
        <p:spPr bwMode="auto">
          <a:xfrm>
            <a:off x="381000" y="1752600"/>
            <a:ext cx="83058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2800" dirty="0">
                <a:solidFill>
                  <a:srgbClr val="002060"/>
                </a:solidFill>
              </a:rPr>
              <a:t>3. What do financial intermediaries do?</a:t>
            </a:r>
          </a:p>
          <a:p>
            <a:r>
              <a:rPr lang="en-US" sz="2800" dirty="0"/>
              <a:t> </a:t>
            </a:r>
          </a:p>
          <a:p>
            <a:r>
              <a:rPr lang="en-US" sz="2000" b="0" dirty="0">
                <a:solidFill>
                  <a:srgbClr val="002060"/>
                </a:solidFill>
              </a:rPr>
              <a:t>Financial intermediaries essentially bring lenders and borrowers together. For example, Smith wants to lend $100 and Jones wants to borrow $100, but neither Smith nor Jones is in contact with the other. Instead of dealing with each other directly, both Smith and Jones go to a bank. Smith deposits $100 into the bank, and then the bank lends some of the $100 to Jones. </a:t>
            </a:r>
          </a:p>
        </p:txBody>
      </p:sp>
      <p:sp>
        <p:nvSpPr>
          <p:cNvPr id="34822"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0" bIns="0" anchor="ctr">
            <a:spAutoFit/>
          </a:bodyPr>
          <a:lstStyle/>
          <a:p>
            <a:pPr eaLnBrk="0" hangingPunct="0"/>
            <a:endParaRPr lang="en-US"/>
          </a:p>
          <a:p>
            <a:pPr eaLnBrk="0" hangingPunct="0">
              <a:buFontTx/>
              <a:buAutoNum type="arabicPeriod"/>
            </a:pPr>
            <a:r>
              <a:rPr lang="en-US" sz="1200">
                <a:cs typeface="Times New Roman" pitchFamily="18" charset="0"/>
              </a:rPr>
              <a:t>Financial intermediaries essentially bring lenders and borrowers together. For example, Smith wants to lend $100 and Jones wants to borrow $100, but neither Smith nor Jones is in contact with the other. Instead of dealing with each other directly, both Smith and Jones go to a bank. Smith deposits $100 into the bank, and then the bank lends some of the $100 to Jones. </a:t>
            </a:r>
            <a:endParaRPr lang="en-US" sz="900"/>
          </a:p>
          <a:p>
            <a:pPr eaLnBrk="0" hangingPunct="0"/>
            <a:endParaRPr lang="en-US"/>
          </a:p>
        </p:txBody>
      </p:sp>
      <p:sp>
        <p:nvSpPr>
          <p:cNvPr id="8" name="Rounded Rectangle 7">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9"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6869">
                                            <p:txEl>
                                              <p:pRg st="0" end="0"/>
                                            </p:txEl>
                                          </p:spTgt>
                                        </p:tgtEl>
                                        <p:attrNameLst>
                                          <p:attrName>style.visibility</p:attrName>
                                        </p:attrNameLst>
                                      </p:cBhvr>
                                      <p:to>
                                        <p:strVal val="visible"/>
                                      </p:to>
                                    </p:set>
                                    <p:animEffect transition="in" filter="fade">
                                      <p:cBhvr>
                                        <p:cTn id="7" dur="2000"/>
                                        <p:tgtEl>
                                          <p:spTgt spid="3686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6869">
                                            <p:txEl>
                                              <p:pRg st="2" end="2"/>
                                            </p:txEl>
                                          </p:spTgt>
                                        </p:tgtEl>
                                        <p:attrNameLst>
                                          <p:attrName>style.visibility</p:attrName>
                                        </p:attrNameLst>
                                      </p:cBhvr>
                                      <p:to>
                                        <p:strVal val="visible"/>
                                      </p:to>
                                    </p:set>
                                    <p:animEffect transition="in" filter="fade">
                                      <p:cBhvr>
                                        <p:cTn id="12" dur="2000"/>
                                        <p:tgtEl>
                                          <p:spTgt spid="3686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457200" y="1600200"/>
            <a:ext cx="8229600" cy="3200400"/>
          </a:xfrm>
        </p:spPr>
        <p:txBody>
          <a:bodyPr/>
          <a:lstStyle/>
          <a:p>
            <a:pPr eaLnBrk="1" hangingPunct="1">
              <a:buFontTx/>
              <a:buNone/>
            </a:pPr>
            <a:r>
              <a:rPr lang="en-US" smtClean="0"/>
              <a:t>	The Wall Street Journal is a is a rich source of information which provides real life examples of micro- and macro economic activities.  Check today’s issue to see the most current news. </a:t>
            </a:r>
          </a:p>
          <a:p>
            <a:pPr eaLnBrk="1" hangingPunct="1">
              <a:buFontTx/>
              <a:buNone/>
            </a:pPr>
            <a:r>
              <a:rPr lang="en-US" smtClean="0"/>
              <a:t>			</a:t>
            </a:r>
            <a:r>
              <a:rPr lang="en-US" smtClean="0">
                <a:hlinkClick r:id="rId3"/>
              </a:rPr>
              <a:t>http://www.wsj.com</a:t>
            </a:r>
            <a:endParaRPr lang="en-US" smtClean="0"/>
          </a:p>
          <a:p>
            <a:pPr eaLnBrk="1" hangingPunct="1">
              <a:buFontTx/>
              <a:buNone/>
            </a:pPr>
            <a:endParaRPr lang="en-US" smtClean="0"/>
          </a:p>
        </p:txBody>
      </p:sp>
      <p:sp>
        <p:nvSpPr>
          <p:cNvPr id="35842" name="Rectangle 2"/>
          <p:cNvSpPr>
            <a:spLocks noGrp="1" noChangeArrowheads="1"/>
          </p:cNvSpPr>
          <p:nvPr>
            <p:ph type="title"/>
          </p:nvPr>
        </p:nvSpPr>
        <p:spPr>
          <a:solidFill>
            <a:schemeClr val="bg2">
              <a:alpha val="21960"/>
            </a:schemeClr>
          </a:solidFill>
          <a:ln>
            <a:solidFill>
              <a:schemeClr val="bg2"/>
            </a:solidFill>
          </a:ln>
        </p:spPr>
        <p:txBody>
          <a:bodyPr/>
          <a:lstStyle/>
          <a:p>
            <a:pPr eaLnBrk="1" hangingPunct="1"/>
            <a:r>
              <a:rPr lang="en-US" smtClean="0"/>
              <a:t>Wall Street Journal</a:t>
            </a:r>
          </a:p>
        </p:txBody>
      </p:sp>
      <p:pic>
        <p:nvPicPr>
          <p:cNvPr id="358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3733800"/>
            <a:ext cx="252412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a:hlinkClick r:id="rId5"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5"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381000" y="1752600"/>
            <a:ext cx="5486400" cy="4525963"/>
          </a:xfrm>
        </p:spPr>
        <p:txBody>
          <a:bodyPr>
            <a:normAutofit fontScale="85000" lnSpcReduction="10000"/>
          </a:bodyPr>
          <a:lstStyle/>
          <a:p>
            <a:pPr eaLnBrk="1" hangingPunct="1">
              <a:buFont typeface="Wingdings" pitchFamily="2" charset="2"/>
              <a:buChar char="Ø"/>
              <a:defRPr/>
            </a:pPr>
            <a:r>
              <a:rPr lang="en-US" sz="3300" b="1" dirty="0" smtClean="0"/>
              <a:t>Money as a Medium of Exchange - </a:t>
            </a:r>
            <a:r>
              <a:rPr lang="en-US" sz="3300" dirty="0" smtClean="0"/>
              <a:t>Anything that is generally acceptable in exchange for goods and services. </a:t>
            </a:r>
          </a:p>
          <a:p>
            <a:pPr eaLnBrk="1" hangingPunct="1">
              <a:buFont typeface="Wingdings" pitchFamily="2" charset="2"/>
              <a:buChar char="Ø"/>
              <a:defRPr/>
            </a:pPr>
            <a:r>
              <a:rPr lang="en-US" sz="3300" b="1" dirty="0" smtClean="0"/>
              <a:t>Money as a Unit of Account - </a:t>
            </a:r>
            <a:r>
              <a:rPr lang="en-US" sz="3300" dirty="0" smtClean="0"/>
              <a:t>A common measure in which relative values are expressed.</a:t>
            </a:r>
          </a:p>
          <a:p>
            <a:pPr eaLnBrk="1" hangingPunct="1">
              <a:buFont typeface="Wingdings" pitchFamily="2" charset="2"/>
              <a:buChar char="Ø"/>
              <a:defRPr/>
            </a:pPr>
            <a:r>
              <a:rPr lang="en-US" sz="3300" dirty="0" smtClean="0"/>
              <a:t> </a:t>
            </a:r>
            <a:r>
              <a:rPr lang="en-US" sz="3300" b="1" dirty="0" smtClean="0"/>
              <a:t>Money as a Store of Value - </a:t>
            </a:r>
            <a:r>
              <a:rPr lang="en-US" sz="3300" dirty="0" smtClean="0"/>
              <a:t>The ability of an item to hold value over time. </a:t>
            </a:r>
          </a:p>
          <a:p>
            <a:pPr eaLnBrk="1" hangingPunct="1">
              <a:buFont typeface="Wingdings" pitchFamily="2" charset="2"/>
              <a:buChar char="Ø"/>
              <a:defRPr/>
            </a:pPr>
            <a:endParaRPr lang="en-US" sz="3300" dirty="0" smtClean="0"/>
          </a:p>
          <a:p>
            <a:pPr eaLnBrk="1" hangingPunct="1">
              <a:buFont typeface="Wingdings" pitchFamily="2" charset="2"/>
              <a:buChar char="Ø"/>
              <a:defRPr/>
            </a:pPr>
            <a:endParaRPr lang="en-US" sz="3300" dirty="0" smtClean="0"/>
          </a:p>
          <a:p>
            <a:pPr eaLnBrk="1" hangingPunct="1">
              <a:buFont typeface="Wingdings" pitchFamily="2" charset="2"/>
              <a:buNone/>
              <a:defRPr/>
            </a:pPr>
            <a:endParaRPr lang="en-US" sz="3300" dirty="0" smtClean="0"/>
          </a:p>
        </p:txBody>
      </p:sp>
      <p:sp>
        <p:nvSpPr>
          <p:cNvPr id="5122" name="Rectangle 2"/>
          <p:cNvSpPr>
            <a:spLocks noGrp="1" noChangeArrowheads="1"/>
          </p:cNvSpPr>
          <p:nvPr>
            <p:ph type="title"/>
          </p:nvPr>
        </p:nvSpPr>
        <p:spPr>
          <a:solidFill>
            <a:schemeClr val="bg2">
              <a:alpha val="21960"/>
            </a:schemeClr>
          </a:solidFill>
          <a:ln>
            <a:solidFill>
              <a:schemeClr val="bg2"/>
            </a:solidFill>
          </a:ln>
        </p:spPr>
        <p:txBody>
          <a:bodyPr/>
          <a:lstStyle/>
          <a:p>
            <a:pPr eaLnBrk="1" hangingPunct="1"/>
            <a:r>
              <a:rPr lang="en-US" smtClean="0"/>
              <a:t>Functions of Money</a:t>
            </a:r>
          </a:p>
        </p:txBody>
      </p:sp>
      <p:pic>
        <p:nvPicPr>
          <p:cNvPr id="5124" name="Picture 4" descr="MPj040942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828800"/>
            <a:ext cx="2408238" cy="3622675"/>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20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2000"/>
                                        <p:tgtEl>
                                          <p:spTgt spid="51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2000"/>
                                        <p:tgtEl>
                                          <p:spTgt spid="51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457200" y="1600200"/>
            <a:ext cx="8229600" cy="5257800"/>
          </a:xfrm>
        </p:spPr>
        <p:txBody>
          <a:bodyPr/>
          <a:lstStyle/>
          <a:p>
            <a:pPr eaLnBrk="1" hangingPunct="1">
              <a:lnSpc>
                <a:spcPct val="90000"/>
              </a:lnSpc>
              <a:buFont typeface="Wingdings" pitchFamily="2" charset="2"/>
              <a:buChar char="Ø"/>
            </a:pPr>
            <a:r>
              <a:rPr lang="en-US" smtClean="0"/>
              <a:t>Money evolved out of a barter economy as traders attempted to make exchange easier.</a:t>
            </a:r>
          </a:p>
          <a:p>
            <a:pPr eaLnBrk="1" hangingPunct="1">
              <a:lnSpc>
                <a:spcPct val="90000"/>
              </a:lnSpc>
              <a:buFont typeface="Wingdings" pitchFamily="2" charset="2"/>
              <a:buChar char="Ø"/>
            </a:pPr>
            <a:r>
              <a:rPr lang="en-US" smtClean="0"/>
              <a:t>In a barter economy, before a trade can be made, a trader must find another trader who is willing to trade what the first trader wants </a:t>
            </a:r>
            <a:r>
              <a:rPr lang="en-US" b="1" smtClean="0"/>
              <a:t>(Double Coincidence of Wants)</a:t>
            </a:r>
            <a:r>
              <a:rPr lang="en-US" smtClean="0"/>
              <a:t> and at the same time wants what the first trader has.</a:t>
            </a:r>
          </a:p>
        </p:txBody>
      </p:sp>
      <p:sp>
        <p:nvSpPr>
          <p:cNvPr id="6146" name="Rectangle 2"/>
          <p:cNvSpPr>
            <a:spLocks noGrp="1" noChangeArrowheads="1"/>
          </p:cNvSpPr>
          <p:nvPr>
            <p:ph type="title"/>
          </p:nvPr>
        </p:nvSpPr>
        <p:spPr>
          <a:solidFill>
            <a:schemeClr val="bg2">
              <a:alpha val="23137"/>
            </a:schemeClr>
          </a:solidFill>
          <a:ln>
            <a:solidFill>
              <a:schemeClr val="bg2"/>
            </a:solidFill>
          </a:ln>
        </p:spPr>
        <p:txBody>
          <a:bodyPr/>
          <a:lstStyle/>
          <a:p>
            <a:pPr eaLnBrk="1" hangingPunct="1"/>
            <a:r>
              <a:rPr lang="en-US" smtClean="0"/>
              <a:t>From Barter to a Money Economy</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2000"/>
                                        <p:tgtEl>
                                          <p:spTgt spid="29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fade">
                                      <p:cBhvr>
                                        <p:cTn id="12" dur="2000"/>
                                        <p:tgtEl>
                                          <p:spTgt spid="296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457200" y="1600200"/>
            <a:ext cx="8229600" cy="5257800"/>
          </a:xfrm>
        </p:spPr>
        <p:txBody>
          <a:bodyPr/>
          <a:lstStyle/>
          <a:p>
            <a:pPr>
              <a:buFont typeface="Wingdings" pitchFamily="2" charset="2"/>
              <a:buChar char="Ø"/>
            </a:pPr>
            <a:r>
              <a:rPr lang="en-US" sz="2800" smtClean="0"/>
              <a:t>Exchanges take less time in a money economy than in a barter economy because a double coincidence of wants is unnecessary: Everyone is willing to trade what he or she has for money. The movement from a barter to a money economy therefore frees up some of the transaction time, which people can use in other ways.</a:t>
            </a:r>
          </a:p>
          <a:p>
            <a:pPr eaLnBrk="1" hangingPunct="1">
              <a:lnSpc>
                <a:spcPct val="90000"/>
              </a:lnSpc>
              <a:buFont typeface="Wingdings" pitchFamily="2" charset="2"/>
              <a:buChar char="Ø"/>
            </a:pPr>
            <a:r>
              <a:rPr lang="en-US" sz="2800" smtClean="0"/>
              <a:t>A few goods that have been used as money include gold, silver, copper, cattle, rocks, and shells.</a:t>
            </a:r>
            <a:endParaRPr lang="en-US" sz="2800" b="1" smtClean="0"/>
          </a:p>
        </p:txBody>
      </p:sp>
      <p:sp>
        <p:nvSpPr>
          <p:cNvPr id="7170" name="Rectangle 2"/>
          <p:cNvSpPr>
            <a:spLocks noGrp="1" noChangeArrowheads="1"/>
          </p:cNvSpPr>
          <p:nvPr>
            <p:ph type="title"/>
          </p:nvPr>
        </p:nvSpPr>
        <p:spPr>
          <a:solidFill>
            <a:schemeClr val="bg2">
              <a:alpha val="23137"/>
            </a:schemeClr>
          </a:solidFill>
          <a:ln>
            <a:solidFill>
              <a:schemeClr val="bg2"/>
            </a:solidFill>
          </a:ln>
        </p:spPr>
        <p:txBody>
          <a:bodyPr/>
          <a:lstStyle/>
          <a:p>
            <a:pPr eaLnBrk="1" hangingPunct="1"/>
            <a:r>
              <a:rPr lang="en-US" smtClean="0"/>
              <a:t>From Barter to a Money Economy</a:t>
            </a:r>
          </a:p>
        </p:txBody>
      </p:sp>
      <p:sp>
        <p:nvSpPr>
          <p:cNvPr id="6" name="Rounded Rectangle 5">
            <a:hlinkClick r:id="rId3" action="ppaction://hlinksldjump"/>
          </p:cNvPr>
          <p:cNvSpPr/>
          <p:nvPr/>
        </p:nvSpPr>
        <p:spPr bwMode="auto">
          <a:xfrm>
            <a:off x="76200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2484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2000"/>
                                        <p:tgtEl>
                                          <p:spTgt spid="29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fade">
                                      <p:cBhvr>
                                        <p:cTn id="12" dur="2000"/>
                                        <p:tgtEl>
                                          <p:spTgt spid="296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p:txBody>
          <a:bodyPr/>
          <a:lstStyle/>
          <a:p>
            <a:pPr eaLnBrk="1" hangingPunct="1">
              <a:buFont typeface="Wingdings" pitchFamily="2" charset="2"/>
              <a:buNone/>
            </a:pPr>
            <a:r>
              <a:rPr lang="en-US" dirty="0" smtClean="0"/>
              <a:t>   Our money today has value because of its general acceptability.</a:t>
            </a:r>
          </a:p>
          <a:p>
            <a:pPr eaLnBrk="1" hangingPunct="1">
              <a:buFont typeface="Wingdings" pitchFamily="2" charset="2"/>
              <a:buNone/>
            </a:pPr>
            <a:endParaRPr lang="en-US" dirty="0" smtClean="0"/>
          </a:p>
        </p:txBody>
      </p:sp>
      <p:sp>
        <p:nvSpPr>
          <p:cNvPr id="8194" name="Rectangle 2"/>
          <p:cNvSpPr>
            <a:spLocks noGrp="1" noChangeArrowheads="1"/>
          </p:cNvSpPr>
          <p:nvPr>
            <p:ph type="title"/>
          </p:nvPr>
        </p:nvSpPr>
        <p:spPr>
          <a:solidFill>
            <a:schemeClr val="bg2">
              <a:alpha val="21960"/>
            </a:schemeClr>
          </a:solidFill>
          <a:ln>
            <a:solidFill>
              <a:schemeClr val="bg2"/>
            </a:solidFill>
          </a:ln>
        </p:spPr>
        <p:txBody>
          <a:bodyPr/>
          <a:lstStyle/>
          <a:p>
            <a:pPr eaLnBrk="1" hangingPunct="1"/>
            <a:r>
              <a:rPr lang="en-US" sz="3600" smtClean="0"/>
              <a:t>What Gives Money Its Value?</a:t>
            </a:r>
            <a:r>
              <a:rPr lang="en-US" smtClean="0"/>
              <a:t> </a:t>
            </a:r>
          </a:p>
        </p:txBody>
      </p:sp>
      <p:pic>
        <p:nvPicPr>
          <p:cNvPr id="8196" name="Picture 5" descr="MPj040063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2286000"/>
            <a:ext cx="4038600" cy="3230563"/>
          </a:xfrm>
          <a:prstGeom prst="rect">
            <a:avLst/>
          </a:prstGeom>
          <a:noFill/>
          <a:ln w="3175">
            <a:solidFill>
              <a:srgbClr val="969696"/>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2000"/>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5"/>
          <p:cNvSpPr>
            <a:spLocks noGrp="1" noChangeArrowheads="1"/>
          </p:cNvSpPr>
          <p:nvPr>
            <p:ph idx="1"/>
          </p:nvPr>
        </p:nvSpPr>
        <p:spPr>
          <a:xfrm>
            <a:off x="457200" y="1600200"/>
            <a:ext cx="8229600" cy="1524000"/>
          </a:xfrm>
        </p:spPr>
        <p:txBody>
          <a:bodyPr/>
          <a:lstStyle/>
          <a:p>
            <a:pPr eaLnBrk="1" hangingPunct="1">
              <a:lnSpc>
                <a:spcPct val="90000"/>
              </a:lnSpc>
              <a:buFontTx/>
              <a:buNone/>
            </a:pPr>
            <a:r>
              <a:rPr lang="en-US" sz="2800" smtClean="0"/>
              <a:t>M1 =  Currency held outside banks</a:t>
            </a:r>
          </a:p>
          <a:p>
            <a:pPr eaLnBrk="1" hangingPunct="1">
              <a:lnSpc>
                <a:spcPct val="90000"/>
              </a:lnSpc>
              <a:buFontTx/>
              <a:buNone/>
            </a:pPr>
            <a:r>
              <a:rPr lang="en-US" sz="2800" smtClean="0"/>
              <a:t>	   +  Checkable deposits </a:t>
            </a:r>
          </a:p>
          <a:p>
            <a:pPr eaLnBrk="1" hangingPunct="1">
              <a:lnSpc>
                <a:spcPct val="90000"/>
              </a:lnSpc>
              <a:buFontTx/>
              <a:buNone/>
            </a:pPr>
            <a:r>
              <a:rPr lang="en-US" sz="2800" smtClean="0"/>
              <a:t>	   +  Traveler’s checks</a:t>
            </a:r>
          </a:p>
        </p:txBody>
      </p:sp>
      <p:sp>
        <p:nvSpPr>
          <p:cNvPr id="9218" name="Rectangle 2"/>
          <p:cNvSpPr>
            <a:spLocks noGrp="1" noChangeArrowheads="1"/>
          </p:cNvSpPr>
          <p:nvPr>
            <p:ph type="title"/>
          </p:nvPr>
        </p:nvSpPr>
        <p:spPr>
          <a:solidFill>
            <a:schemeClr val="bg2">
              <a:alpha val="21960"/>
            </a:schemeClr>
          </a:solidFill>
          <a:ln>
            <a:solidFill>
              <a:schemeClr val="bg2"/>
            </a:solidFill>
          </a:ln>
        </p:spPr>
        <p:txBody>
          <a:bodyPr/>
          <a:lstStyle/>
          <a:p>
            <a:pPr eaLnBrk="1" hangingPunct="1"/>
            <a:r>
              <a:rPr lang="en-US" smtClean="0"/>
              <a:t>Money Supply – M1</a:t>
            </a:r>
          </a:p>
        </p:txBody>
      </p:sp>
      <p:sp>
        <p:nvSpPr>
          <p:cNvPr id="31750" name="Text Box 6"/>
          <p:cNvSpPr txBox="1">
            <a:spLocks noChangeArrowheads="1"/>
          </p:cNvSpPr>
          <p:nvPr/>
        </p:nvSpPr>
        <p:spPr bwMode="auto">
          <a:xfrm>
            <a:off x="533400" y="3200400"/>
            <a:ext cx="8229600" cy="2660650"/>
          </a:xfrm>
          <a:prstGeom prst="rect">
            <a:avLst/>
          </a:prstGeom>
          <a:noFill/>
          <a:ln w="12700">
            <a:solidFill>
              <a:schemeClr val="accent4">
                <a:lumMod val="50000"/>
                <a:lumOff val="50000"/>
              </a:schemeClr>
            </a:solidFill>
            <a:miter lim="800000"/>
            <a:headEnd/>
            <a:tailEnd/>
          </a:ln>
          <a:effectLst/>
        </p:spPr>
        <p:txBody>
          <a:bodyPr>
            <a:spAutoFit/>
          </a:bodyPr>
          <a:lstStyle/>
          <a:p>
            <a:pPr>
              <a:buFont typeface="Wingdings" pitchFamily="2" charset="2"/>
              <a:buChar char="Ø"/>
              <a:defRPr/>
            </a:pPr>
            <a:r>
              <a:rPr lang="en-US" sz="2400" b="0" dirty="0">
                <a:solidFill>
                  <a:srgbClr val="002060"/>
                </a:solidFill>
              </a:rPr>
              <a:t>Currency includes coins and paper money (Federal Reserve notes)</a:t>
            </a:r>
          </a:p>
          <a:p>
            <a:pPr>
              <a:buFont typeface="Wingdings" pitchFamily="2" charset="2"/>
              <a:buChar char="Ø"/>
              <a:defRPr/>
            </a:pPr>
            <a:r>
              <a:rPr lang="en-US" sz="2400" b="0" dirty="0">
                <a:solidFill>
                  <a:srgbClr val="002060"/>
                </a:solidFill>
              </a:rPr>
              <a:t>Checkable deposits are deposits on which checks can be written</a:t>
            </a:r>
          </a:p>
          <a:p>
            <a:pPr>
              <a:buFont typeface="Wingdings" pitchFamily="2" charset="2"/>
              <a:buChar char="Ø"/>
              <a:defRPr/>
            </a:pPr>
            <a:r>
              <a:rPr lang="en-US" sz="2400" b="0" dirty="0">
                <a:solidFill>
                  <a:srgbClr val="002060"/>
                </a:solidFill>
              </a:rPr>
              <a:t>Traveler's checks are internationally redeemable drafts purchased in various denominations from a bank or traveler's aid company</a:t>
            </a:r>
            <a:r>
              <a:rPr lang="en-US" sz="2400" b="0" dirty="0">
                <a:solidFill>
                  <a:srgbClr val="002060"/>
                </a:solidFill>
                <a:latin typeface="Arial" charset="0"/>
              </a:rPr>
              <a:t>.</a:t>
            </a:r>
            <a:endParaRPr lang="en-US" sz="2400" b="0" dirty="0">
              <a:solidFill>
                <a:srgbClr val="002060"/>
              </a:solidFill>
            </a:endParaRPr>
          </a:p>
        </p:txBody>
      </p:sp>
      <p:sp>
        <p:nvSpPr>
          <p:cNvPr id="7" name="Rounded Rectangle 6">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1749">
                                            <p:txEl>
                                              <p:pRg st="0" end="0"/>
                                            </p:txEl>
                                          </p:spTgt>
                                        </p:tgtEl>
                                        <p:attrNameLst>
                                          <p:attrName>style.visibility</p:attrName>
                                        </p:attrNameLst>
                                      </p:cBhvr>
                                      <p:to>
                                        <p:strVal val="visible"/>
                                      </p:to>
                                    </p:set>
                                    <p:animEffect transition="in" filter="fade">
                                      <p:cBhvr>
                                        <p:cTn id="7" dur="2000"/>
                                        <p:tgtEl>
                                          <p:spTgt spid="3174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1750">
                                            <p:txEl>
                                              <p:pRg st="0" end="0"/>
                                            </p:txEl>
                                          </p:spTgt>
                                        </p:tgtEl>
                                        <p:attrNameLst>
                                          <p:attrName>style.visibility</p:attrName>
                                        </p:attrNameLst>
                                      </p:cBhvr>
                                      <p:to>
                                        <p:strVal val="visible"/>
                                      </p:to>
                                    </p:set>
                                    <p:animEffect transition="in" filter="fade">
                                      <p:cBhvr>
                                        <p:cTn id="10" dur="2000"/>
                                        <p:tgtEl>
                                          <p:spTgt spid="31750">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1749">
                                            <p:txEl>
                                              <p:pRg st="1" end="1"/>
                                            </p:txEl>
                                          </p:spTgt>
                                        </p:tgtEl>
                                        <p:attrNameLst>
                                          <p:attrName>style.visibility</p:attrName>
                                        </p:attrNameLst>
                                      </p:cBhvr>
                                      <p:to>
                                        <p:strVal val="visible"/>
                                      </p:to>
                                    </p:set>
                                    <p:animEffect transition="in" filter="fade">
                                      <p:cBhvr>
                                        <p:cTn id="15" dur="2000"/>
                                        <p:tgtEl>
                                          <p:spTgt spid="31749">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1750">
                                            <p:txEl>
                                              <p:pRg st="1" end="1"/>
                                            </p:txEl>
                                          </p:spTgt>
                                        </p:tgtEl>
                                        <p:attrNameLst>
                                          <p:attrName>style.visibility</p:attrName>
                                        </p:attrNameLst>
                                      </p:cBhvr>
                                      <p:to>
                                        <p:strVal val="visible"/>
                                      </p:to>
                                    </p:set>
                                    <p:animEffect transition="in" filter="fade">
                                      <p:cBhvr>
                                        <p:cTn id="18" dur="2000"/>
                                        <p:tgtEl>
                                          <p:spTgt spid="31750">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31749">
                                            <p:txEl>
                                              <p:pRg st="2" end="2"/>
                                            </p:txEl>
                                          </p:spTgt>
                                        </p:tgtEl>
                                        <p:attrNameLst>
                                          <p:attrName>style.visibility</p:attrName>
                                        </p:attrNameLst>
                                      </p:cBhvr>
                                      <p:to>
                                        <p:strVal val="visible"/>
                                      </p:to>
                                    </p:set>
                                    <p:animEffect transition="in" filter="fade">
                                      <p:cBhvr>
                                        <p:cTn id="23" dur="2000"/>
                                        <p:tgtEl>
                                          <p:spTgt spid="31749">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1750">
                                            <p:txEl>
                                              <p:pRg st="2" end="2"/>
                                            </p:txEl>
                                          </p:spTgt>
                                        </p:tgtEl>
                                        <p:attrNameLst>
                                          <p:attrName>style.visibility</p:attrName>
                                        </p:attrNameLst>
                                      </p:cBhvr>
                                      <p:to>
                                        <p:strVal val="visible"/>
                                      </p:to>
                                    </p:set>
                                    <p:animEffect transition="in" filter="fade">
                                      <p:cBhvr>
                                        <p:cTn id="26" dur="2000"/>
                                        <p:tgtEl>
                                          <p:spTgt spid="3175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457200" y="1600200"/>
            <a:ext cx="8229600" cy="1524000"/>
          </a:xfrm>
        </p:spPr>
        <p:txBody>
          <a:bodyPr>
            <a:normAutofit fontScale="92500" lnSpcReduction="10000"/>
          </a:bodyPr>
          <a:lstStyle/>
          <a:p>
            <a:pPr eaLnBrk="1" hangingPunct="1">
              <a:lnSpc>
                <a:spcPct val="80000"/>
              </a:lnSpc>
              <a:buFontTx/>
              <a:buNone/>
            </a:pPr>
            <a:r>
              <a:rPr lang="en-US" sz="2800" smtClean="0"/>
              <a:t>M2 =  M1</a:t>
            </a:r>
          </a:p>
          <a:p>
            <a:pPr eaLnBrk="1" hangingPunct="1">
              <a:lnSpc>
                <a:spcPct val="80000"/>
              </a:lnSpc>
              <a:buFontTx/>
              <a:buNone/>
            </a:pPr>
            <a:r>
              <a:rPr lang="en-US" sz="2800" smtClean="0"/>
              <a:t>+Savings deposits (including money market accounts)</a:t>
            </a:r>
          </a:p>
          <a:p>
            <a:pPr eaLnBrk="1" hangingPunct="1">
              <a:lnSpc>
                <a:spcPct val="80000"/>
              </a:lnSpc>
              <a:buFontTx/>
              <a:buNone/>
            </a:pPr>
            <a:r>
              <a:rPr lang="en-US" sz="2800" smtClean="0"/>
              <a:t>+ Small denomination time deposits</a:t>
            </a:r>
          </a:p>
          <a:p>
            <a:pPr eaLnBrk="1" hangingPunct="1">
              <a:lnSpc>
                <a:spcPct val="80000"/>
              </a:lnSpc>
              <a:buFontTx/>
              <a:buNone/>
            </a:pPr>
            <a:r>
              <a:rPr lang="en-US" sz="2800" smtClean="0"/>
              <a:t>+ Money market mutual funds  (retail)</a:t>
            </a:r>
          </a:p>
        </p:txBody>
      </p:sp>
      <p:sp>
        <p:nvSpPr>
          <p:cNvPr id="10242" name="Rectangle 2"/>
          <p:cNvSpPr>
            <a:spLocks noGrp="1" noChangeArrowheads="1"/>
          </p:cNvSpPr>
          <p:nvPr>
            <p:ph type="title"/>
          </p:nvPr>
        </p:nvSpPr>
        <p:spPr>
          <a:solidFill>
            <a:schemeClr val="bg2">
              <a:alpha val="23137"/>
            </a:schemeClr>
          </a:solidFill>
          <a:ln>
            <a:solidFill>
              <a:schemeClr val="bg2"/>
            </a:solidFill>
          </a:ln>
        </p:spPr>
        <p:txBody>
          <a:bodyPr/>
          <a:lstStyle/>
          <a:p>
            <a:pPr eaLnBrk="1" hangingPunct="1"/>
            <a:r>
              <a:rPr lang="en-US" smtClean="0"/>
              <a:t>Money Supply – M2</a:t>
            </a:r>
          </a:p>
        </p:txBody>
      </p:sp>
      <p:sp>
        <p:nvSpPr>
          <p:cNvPr id="33796" name="Text Box 4"/>
          <p:cNvSpPr txBox="1">
            <a:spLocks noChangeArrowheads="1"/>
          </p:cNvSpPr>
          <p:nvPr/>
        </p:nvSpPr>
        <p:spPr bwMode="auto">
          <a:xfrm>
            <a:off x="457200" y="3200400"/>
            <a:ext cx="8229600" cy="2543175"/>
          </a:xfrm>
          <a:prstGeom prst="rect">
            <a:avLst/>
          </a:prstGeom>
          <a:noFill/>
          <a:ln w="12700">
            <a:solidFill>
              <a:schemeClr val="accent4">
                <a:lumMod val="50000"/>
                <a:lumOff val="50000"/>
              </a:schemeClr>
            </a:solidFill>
            <a:miter lim="800000"/>
            <a:headEnd/>
            <a:tailEnd/>
          </a:ln>
          <a:effectLst/>
        </p:spPr>
        <p:txBody>
          <a:bodyPr>
            <a:spAutoFit/>
          </a:bodyPr>
          <a:lstStyle/>
          <a:p>
            <a:pPr>
              <a:buFont typeface="Wingdings" pitchFamily="2" charset="2"/>
              <a:buChar char="Ø"/>
              <a:defRPr/>
            </a:pPr>
            <a:r>
              <a:rPr lang="en-US" sz="2000" b="0" dirty="0">
                <a:solidFill>
                  <a:srgbClr val="002060"/>
                </a:solidFill>
              </a:rPr>
              <a:t>Savings Deposit is an interest-earning account at a commercial bank or thrift institution.</a:t>
            </a:r>
          </a:p>
          <a:p>
            <a:pPr>
              <a:buFont typeface="Wingdings" pitchFamily="2" charset="2"/>
              <a:buChar char="Ø"/>
              <a:defRPr/>
            </a:pPr>
            <a:r>
              <a:rPr lang="en-US" sz="2000" b="0" dirty="0">
                <a:solidFill>
                  <a:srgbClr val="002060"/>
                </a:solidFill>
              </a:rPr>
              <a:t>Money Market Deposit Account is an interest-earning account at a bank or thrift institution. Most offer limited check writing privileges.</a:t>
            </a:r>
          </a:p>
          <a:p>
            <a:pPr>
              <a:buFont typeface="Wingdings" pitchFamily="2" charset="2"/>
              <a:buChar char="Ø"/>
              <a:defRPr/>
            </a:pPr>
            <a:r>
              <a:rPr lang="en-US" sz="2000" b="0" dirty="0">
                <a:solidFill>
                  <a:srgbClr val="002060"/>
                </a:solidFill>
              </a:rPr>
              <a:t>Time Deposit is an interest-earning deposit with a specified maturity date. </a:t>
            </a:r>
          </a:p>
          <a:p>
            <a:pPr>
              <a:buFont typeface="Wingdings" pitchFamily="2" charset="2"/>
              <a:buChar char="Ø"/>
              <a:defRPr/>
            </a:pPr>
            <a:r>
              <a:rPr lang="en-US" sz="2000" b="0" dirty="0">
                <a:solidFill>
                  <a:srgbClr val="002060"/>
                </a:solidFill>
              </a:rPr>
              <a:t>Money Market Mutual Fund is an interest-earning account at a mutual fund company. </a:t>
            </a:r>
          </a:p>
        </p:txBody>
      </p:sp>
      <p:sp>
        <p:nvSpPr>
          <p:cNvPr id="7" name="Rounded Rectangle 6">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2000"/>
                                        <p:tgtEl>
                                          <p:spTgt spid="337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fade">
                                      <p:cBhvr>
                                        <p:cTn id="12" dur="2000"/>
                                        <p:tgtEl>
                                          <p:spTgt spid="3379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3796">
                                            <p:txEl>
                                              <p:pRg st="0" end="0"/>
                                            </p:txEl>
                                          </p:spTgt>
                                        </p:tgtEl>
                                        <p:attrNameLst>
                                          <p:attrName>style.visibility</p:attrName>
                                        </p:attrNameLst>
                                      </p:cBhvr>
                                      <p:to>
                                        <p:strVal val="visible"/>
                                      </p:to>
                                    </p:set>
                                    <p:animEffect transition="in" filter="fade">
                                      <p:cBhvr>
                                        <p:cTn id="15" dur="2000"/>
                                        <p:tgtEl>
                                          <p:spTgt spid="33796">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3796">
                                            <p:txEl>
                                              <p:pRg st="1" end="1"/>
                                            </p:txEl>
                                          </p:spTgt>
                                        </p:tgtEl>
                                        <p:attrNameLst>
                                          <p:attrName>style.visibility</p:attrName>
                                        </p:attrNameLst>
                                      </p:cBhvr>
                                      <p:to>
                                        <p:strVal val="visible"/>
                                      </p:to>
                                    </p:set>
                                    <p:animEffect transition="in" filter="fade">
                                      <p:cBhvr>
                                        <p:cTn id="18" dur="2000"/>
                                        <p:tgtEl>
                                          <p:spTgt spid="33796">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33795">
                                            <p:txEl>
                                              <p:pRg st="2" end="2"/>
                                            </p:txEl>
                                          </p:spTgt>
                                        </p:tgtEl>
                                        <p:attrNameLst>
                                          <p:attrName>style.visibility</p:attrName>
                                        </p:attrNameLst>
                                      </p:cBhvr>
                                      <p:to>
                                        <p:strVal val="visible"/>
                                      </p:to>
                                    </p:set>
                                    <p:animEffect transition="in" filter="fade">
                                      <p:cBhvr>
                                        <p:cTn id="23" dur="2000"/>
                                        <p:tgtEl>
                                          <p:spTgt spid="33795">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3796">
                                            <p:txEl>
                                              <p:pRg st="2" end="2"/>
                                            </p:txEl>
                                          </p:spTgt>
                                        </p:tgtEl>
                                        <p:attrNameLst>
                                          <p:attrName>style.visibility</p:attrName>
                                        </p:attrNameLst>
                                      </p:cBhvr>
                                      <p:to>
                                        <p:strVal val="visible"/>
                                      </p:to>
                                    </p:set>
                                    <p:animEffect transition="in" filter="fade">
                                      <p:cBhvr>
                                        <p:cTn id="26" dur="2000"/>
                                        <p:tgtEl>
                                          <p:spTgt spid="33796">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33795">
                                            <p:txEl>
                                              <p:pRg st="3" end="3"/>
                                            </p:txEl>
                                          </p:spTgt>
                                        </p:tgtEl>
                                        <p:attrNameLst>
                                          <p:attrName>style.visibility</p:attrName>
                                        </p:attrNameLst>
                                      </p:cBhvr>
                                      <p:to>
                                        <p:strVal val="visible"/>
                                      </p:to>
                                    </p:set>
                                    <p:animEffect transition="in" filter="fade">
                                      <p:cBhvr>
                                        <p:cTn id="31" dur="2000"/>
                                        <p:tgtEl>
                                          <p:spTgt spid="33795">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3796">
                                            <p:txEl>
                                              <p:pRg st="3" end="3"/>
                                            </p:txEl>
                                          </p:spTgt>
                                        </p:tgtEl>
                                        <p:attrNameLst>
                                          <p:attrName>style.visibility</p:attrName>
                                        </p:attrNameLst>
                                      </p:cBhvr>
                                      <p:to>
                                        <p:strVal val="visible"/>
                                      </p:to>
                                    </p:set>
                                    <p:animEffect transition="in" filter="fade">
                                      <p:cBhvr>
                                        <p:cTn id="34" dur="2000"/>
                                        <p:tgtEl>
                                          <p:spTgt spid="3379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oVide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NoVideo</Template>
  <TotalTime>7327</TotalTime>
  <Words>3759</Words>
  <Application>Microsoft Office PowerPoint</Application>
  <PresentationFormat>On-screen Show (4:3)</PresentationFormat>
  <Paragraphs>247</Paragraphs>
  <Slides>34</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Palatino Linotype</vt:lpstr>
      <vt:lpstr>Symbol</vt:lpstr>
      <vt:lpstr>Times New Roman</vt:lpstr>
      <vt:lpstr>Wingdings</vt:lpstr>
      <vt:lpstr>NoVideo</vt:lpstr>
      <vt:lpstr>PowerPoint Presentation</vt:lpstr>
      <vt:lpstr>PowerPoint Presentation</vt:lpstr>
      <vt:lpstr>Money vs. Barter </vt:lpstr>
      <vt:lpstr>Functions of Money</vt:lpstr>
      <vt:lpstr>From Barter to a Money Economy</vt:lpstr>
      <vt:lpstr>From Barter to a Money Economy</vt:lpstr>
      <vt:lpstr>What Gives Money Its Value? </vt:lpstr>
      <vt:lpstr>Money Supply – M1</vt:lpstr>
      <vt:lpstr>Money Supply – M2</vt:lpstr>
      <vt:lpstr>Money Supply Data</vt:lpstr>
      <vt:lpstr>Are Credit and Debit Cards Money?</vt:lpstr>
      <vt:lpstr>Self-Test</vt:lpstr>
      <vt:lpstr>Self-Test</vt:lpstr>
      <vt:lpstr>Self-Test</vt:lpstr>
      <vt:lpstr>Early Banking</vt:lpstr>
      <vt:lpstr>Fractional Banking </vt:lpstr>
      <vt:lpstr>The Federal Reserve System</vt:lpstr>
      <vt:lpstr>Bank Reserves</vt:lpstr>
      <vt:lpstr>Bank Reserves</vt:lpstr>
      <vt:lpstr>Self-Test</vt:lpstr>
      <vt:lpstr>Self-Test</vt:lpstr>
      <vt:lpstr>Self-Test</vt:lpstr>
      <vt:lpstr>The Financial System</vt:lpstr>
      <vt:lpstr>Direct and Indirect Finance</vt:lpstr>
      <vt:lpstr>Adverse Selection and moral Hazard</vt:lpstr>
      <vt:lpstr>Adverse Selection and moral Hazard</vt:lpstr>
      <vt:lpstr>A Bank’s Balance Sheet I</vt:lpstr>
      <vt:lpstr>A Bank’s Balance Sheet II</vt:lpstr>
      <vt:lpstr>A Bank’s Balance Sheet III</vt:lpstr>
      <vt:lpstr>A Bank’s Balance Sheet IV</vt:lpstr>
      <vt:lpstr>Self-test</vt:lpstr>
      <vt:lpstr>Self-test</vt:lpstr>
      <vt:lpstr>Self-test</vt:lpstr>
      <vt:lpstr>Wall Street Journal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11</dc:title>
  <dc:creator>James</dc:creator>
  <cp:lastModifiedBy>Minh Dao</cp:lastModifiedBy>
  <cp:revision>90</cp:revision>
  <dcterms:created xsi:type="dcterms:W3CDTF">2007-02-08T06:34:33Z</dcterms:created>
  <dcterms:modified xsi:type="dcterms:W3CDTF">2017-08-08T04:09:07Z</dcterms:modified>
</cp:coreProperties>
</file>