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8" r:id="rId2"/>
    <p:sldId id="335" r:id="rId3"/>
    <p:sldId id="431" r:id="rId4"/>
    <p:sldId id="603" r:id="rId5"/>
    <p:sldId id="641" r:id="rId6"/>
    <p:sldId id="642" r:id="rId7"/>
    <p:sldId id="643" r:id="rId8"/>
    <p:sldId id="709" r:id="rId9"/>
    <p:sldId id="682" r:id="rId10"/>
    <p:sldId id="645" r:id="rId11"/>
    <p:sldId id="683" r:id="rId12"/>
    <p:sldId id="646" r:id="rId13"/>
    <p:sldId id="647" r:id="rId14"/>
    <p:sldId id="648" r:id="rId15"/>
    <p:sldId id="649" r:id="rId16"/>
    <p:sldId id="650" r:id="rId17"/>
    <p:sldId id="651" r:id="rId18"/>
    <p:sldId id="710" r:id="rId19"/>
    <p:sldId id="684" r:id="rId20"/>
    <p:sldId id="685" r:id="rId21"/>
    <p:sldId id="686" r:id="rId22"/>
    <p:sldId id="687" r:id="rId23"/>
    <p:sldId id="653" r:id="rId24"/>
    <p:sldId id="705" r:id="rId25"/>
    <p:sldId id="706" r:id="rId26"/>
    <p:sldId id="707" r:id="rId27"/>
    <p:sldId id="708" r:id="rId28"/>
    <p:sldId id="704" r:id="rId29"/>
    <p:sldId id="654" r:id="rId30"/>
    <p:sldId id="655" r:id="rId31"/>
    <p:sldId id="656" r:id="rId32"/>
    <p:sldId id="657" r:id="rId33"/>
    <p:sldId id="700" r:id="rId34"/>
    <p:sldId id="658" r:id="rId35"/>
    <p:sldId id="659" r:id="rId36"/>
    <p:sldId id="660" r:id="rId37"/>
    <p:sldId id="661" r:id="rId38"/>
    <p:sldId id="662" r:id="rId39"/>
    <p:sldId id="663" r:id="rId40"/>
    <p:sldId id="664" r:id="rId41"/>
    <p:sldId id="665" r:id="rId42"/>
    <p:sldId id="690" r:id="rId43"/>
    <p:sldId id="691" r:id="rId44"/>
    <p:sldId id="692" r:id="rId45"/>
    <p:sldId id="693" r:id="rId46"/>
    <p:sldId id="694" r:id="rId47"/>
    <p:sldId id="695" r:id="rId48"/>
    <p:sldId id="699" r:id="rId49"/>
    <p:sldId id="696" r:id="rId50"/>
    <p:sldId id="697" r:id="rId51"/>
    <p:sldId id="698" r:id="rId52"/>
    <p:sldId id="703" r:id="rId53"/>
    <p:sldId id="701" r:id="rId54"/>
    <p:sldId id="551" r:id="rId55"/>
    <p:sldId id="711" r:id="rId56"/>
    <p:sldId id="666"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80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99"/>
    <p:restoredTop sz="81491" autoAdjust="0"/>
  </p:normalViewPr>
  <p:slideViewPr>
    <p:cSldViewPr snapToGrid="0">
      <p:cViewPr varScale="1">
        <p:scale>
          <a:sx n="91" d="100"/>
          <a:sy n="91" d="100"/>
        </p:scale>
        <p:origin x="10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4064" y="6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5518017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“Video Killed the Radio Star” by The </a:t>
            </a:r>
            <a:r>
              <a:rPr lang="en-US" sz="1200" kern="1200" dirty="0" err="1" smtClean="0">
                <a:solidFill>
                  <a:schemeClr val="tx1"/>
                </a:solidFill>
                <a:effectLst/>
                <a:latin typeface="+mn-lt"/>
                <a:ea typeface="MS PGothic" pitchFamily="34" charset="-128"/>
                <a:cs typeface="MS PGothic" pitchFamily="34" charset="-128"/>
              </a:rPr>
              <a:t>Buggles</a:t>
            </a:r>
            <a:r>
              <a:rPr lang="en-US" sz="1200" kern="1200" dirty="0" smtClean="0">
                <a:solidFill>
                  <a:schemeClr val="tx1"/>
                </a:solidFill>
                <a:effectLst/>
                <a:latin typeface="+mn-lt"/>
                <a:ea typeface="MS PGothic" pitchFamily="34" charset="-128"/>
                <a:cs typeface="MS PGothic" pitchFamily="34" charset="-128"/>
              </a:rPr>
              <a:t> (See Tip #393)</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This song laments the end of the radio era, as the launch of MTV in the early 1980s meant most of the popular acts of the era were unable to transition to the new visual media. Therefore, this song is a good introduction to the concepts of technology and innovation.</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Was the advent of music video a step forward or backward? </a:t>
            </a:r>
          </a:p>
          <a:p>
            <a:endParaRPr lang="en-US" altLang="en-US" dirty="0" smtClean="0"/>
          </a:p>
        </p:txBody>
      </p:sp>
    </p:spTree>
    <p:extLst>
      <p:ext uri="{BB962C8B-B14F-4D97-AF65-F5344CB8AC3E}">
        <p14:creationId xmlns:p14="http://schemas.microsoft.com/office/powerpoint/2010/main" val="393030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It</a:t>
            </a:r>
            <a:r>
              <a:rPr lang="ja-JP" altLang="en-US" dirty="0" smtClean="0"/>
              <a:t>’</a:t>
            </a:r>
            <a:r>
              <a:rPr lang="en-US" altLang="ja-JP" dirty="0" smtClean="0"/>
              <a:t>s important to note that while there is still income inequality today, we are ALL better off than we were hundreds of years ago.</a:t>
            </a:r>
          </a:p>
          <a:p>
            <a:pPr marL="171450" indent="-171450">
              <a:buFont typeface="Arial" charset="0"/>
              <a:buChar char="•"/>
            </a:pPr>
            <a:r>
              <a:rPr lang="en-US" altLang="en-US" dirty="0" smtClean="0"/>
              <a:t>In other words, today</a:t>
            </a:r>
            <a:r>
              <a:rPr lang="ja-JP" altLang="en-US" dirty="0" smtClean="0"/>
              <a:t>’</a:t>
            </a:r>
            <a:r>
              <a:rPr lang="en-US" altLang="ja-JP" dirty="0" smtClean="0"/>
              <a:t>s poor are better off than the poor of the 1800s.</a:t>
            </a:r>
          </a:p>
          <a:p>
            <a:pPr marL="171450" indent="-171450">
              <a:buFont typeface="Arial" charset="0"/>
              <a:buChar char="•"/>
            </a:pPr>
            <a:r>
              <a:rPr lang="en-US" altLang="en-US" dirty="0" smtClean="0"/>
              <a:t>Today</a:t>
            </a:r>
            <a:r>
              <a:rPr lang="ja-JP" altLang="en-US" dirty="0" smtClean="0"/>
              <a:t>’</a:t>
            </a:r>
            <a:r>
              <a:rPr lang="en-US" altLang="ja-JP" dirty="0" smtClean="0"/>
              <a:t>s wealthy are better off than the wealthy of the 1800s.</a:t>
            </a:r>
          </a:p>
          <a:p>
            <a:pPr marL="171450" indent="-171450">
              <a:buFont typeface="Arial" charset="0"/>
              <a:buChar char="•"/>
            </a:pPr>
            <a:r>
              <a:rPr lang="en-US" altLang="en-US" b="1" dirty="0" smtClean="0"/>
              <a:t>Notice that the USA was wealthier 200 years ago than Liberia is today.</a:t>
            </a:r>
          </a:p>
        </p:txBody>
      </p:sp>
    </p:spTree>
    <p:extLst>
      <p:ext uri="{BB962C8B-B14F-4D97-AF65-F5344CB8AC3E}">
        <p14:creationId xmlns:p14="http://schemas.microsoft.com/office/powerpoint/2010/main" val="336223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24.2</a:t>
            </a:r>
            <a:endParaRPr lang="en-US" altLang="en-US" b="1" i="1" dirty="0" smtClean="0"/>
          </a:p>
          <a:p>
            <a:endParaRPr lang="en-US" altLang="en-US" b="1" i="1" dirty="0" smtClean="0"/>
          </a:p>
          <a:p>
            <a:r>
              <a:rPr lang="en-US" altLang="en-US" b="1" i="1" dirty="0" smtClean="0"/>
              <a:t>Lecture notes:</a:t>
            </a:r>
          </a:p>
          <a:p>
            <a:endParaRPr lang="en-US" altLang="en-US" dirty="0" smtClean="0"/>
          </a:p>
          <a:p>
            <a:r>
              <a:rPr lang="en-US" altLang="en-US" dirty="0" smtClean="0"/>
              <a:t>Both wealthy and poor nations are better off today compared to 200 years ago.</a:t>
            </a:r>
          </a:p>
          <a:p>
            <a:pPr marL="171450" indent="-171450">
              <a:buFont typeface="Arial" charset="0"/>
              <a:buChar char="•"/>
            </a:pPr>
            <a:r>
              <a:rPr lang="en-US" altLang="en-US" dirty="0" smtClean="0"/>
              <a:t>While many of the current disparities between rich and poor nations began about 200 years ago, some nations have moved from poor to rich as recently as the past few decades. </a:t>
            </a:r>
          </a:p>
          <a:p>
            <a:pPr marL="171450" indent="-171450">
              <a:buFont typeface="Arial" charset="0"/>
              <a:buChar char="•"/>
            </a:pPr>
            <a:r>
              <a:rPr lang="en-US" altLang="en-US" dirty="0" smtClean="0"/>
              <a:t>In 1950, Liberia was richer than Taiwan. </a:t>
            </a:r>
          </a:p>
          <a:p>
            <a:pPr marL="171450" indent="-171450">
              <a:buFont typeface="Arial" charset="0"/>
              <a:buChar char="•"/>
            </a:pPr>
            <a:r>
              <a:rPr lang="en-US" altLang="en-US" dirty="0" smtClean="0"/>
              <a:t>Today, Taiwan is one of the wealthiest countries in the world, while Liberia is near $1,200 in per capita income.</a:t>
            </a:r>
          </a:p>
          <a:p>
            <a:endParaRPr lang="en-US" altLang="en-US" dirty="0" smtClean="0"/>
          </a:p>
          <a:p>
            <a:r>
              <a:rPr lang="en-US" altLang="en-US" dirty="0" smtClean="0"/>
              <a:t>Americans today are much wealthier than most others in the world, but this prosperity did not come overnight. </a:t>
            </a:r>
          </a:p>
          <a:p>
            <a:pPr marL="171450" indent="-171450">
              <a:buFont typeface="Arial" charset="0"/>
              <a:buChar char="•"/>
            </a:pPr>
            <a:r>
              <a:rPr lang="en-US" altLang="en-US" dirty="0" smtClean="0"/>
              <a:t>Americans are wealthier because their incomes grew each year, </a:t>
            </a:r>
            <a:r>
              <a:rPr lang="en-US" altLang="en-US" i="1" dirty="0" smtClean="0"/>
              <a:t>but just by a little bit</a:t>
            </a:r>
            <a:r>
              <a:rPr lang="en-US" altLang="en-US" dirty="0" smtClean="0"/>
              <a:t>.</a:t>
            </a:r>
          </a:p>
        </p:txBody>
      </p:sp>
    </p:spTree>
    <p:extLst>
      <p:ext uri="{BB962C8B-B14F-4D97-AF65-F5344CB8AC3E}">
        <p14:creationId xmlns:p14="http://schemas.microsoft.com/office/powerpoint/2010/main" val="293243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The difference between zero and 1 percent might seem trivial (it certainly </a:t>
            </a:r>
            <a:r>
              <a:rPr lang="en-US" altLang="en-US" dirty="0" err="1" smtClean="0"/>
              <a:t>doesn</a:t>
            </a:r>
            <a:r>
              <a:rPr lang="ja-JP" altLang="en-US" dirty="0" smtClean="0"/>
              <a:t>’</a:t>
            </a:r>
            <a:r>
              <a:rPr lang="en-US" altLang="ja-JP" dirty="0" smtClean="0"/>
              <a:t>t seem like much if your exam grade goes from 85 to 86), but this small increase in economic growth was historically unprecedented.</a:t>
            </a:r>
          </a:p>
          <a:p>
            <a:pPr marL="171450" indent="-171450">
              <a:buFont typeface="Arial" charset="0"/>
              <a:buChar char="•"/>
            </a:pPr>
            <a:r>
              <a:rPr lang="en-US" altLang="en-US" dirty="0" smtClean="0"/>
              <a:t>The mathematics of growth show that a small change in the growth rate can make a HUGE difference over time (especially when this growth is compounded. Think about compounding interest at a bank).</a:t>
            </a:r>
          </a:p>
        </p:txBody>
      </p:sp>
    </p:spTree>
    <p:extLst>
      <p:ext uri="{BB962C8B-B14F-4D97-AF65-F5344CB8AC3E}">
        <p14:creationId xmlns:p14="http://schemas.microsoft.com/office/powerpoint/2010/main" val="375104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By far the most important growth rates we consider are economic growth rates. </a:t>
            </a:r>
          </a:p>
          <a:p>
            <a:pPr marL="171450" indent="-171450">
              <a:buFont typeface="Arial" charset="0"/>
              <a:buChar char="•"/>
            </a:pPr>
            <a:r>
              <a:rPr lang="en-US" altLang="en-US" dirty="0" smtClean="0"/>
              <a:t>The term </a:t>
            </a:r>
            <a:r>
              <a:rPr lang="ja-JP" altLang="en-US" dirty="0" smtClean="0"/>
              <a:t>“</a:t>
            </a:r>
            <a:r>
              <a:rPr lang="en-US" altLang="ja-JP" dirty="0" smtClean="0"/>
              <a:t>economic growth</a:t>
            </a:r>
            <a:r>
              <a:rPr lang="ja-JP" altLang="en-US" dirty="0" smtClean="0"/>
              <a:t>”</a:t>
            </a:r>
            <a:r>
              <a:rPr lang="en-US" altLang="ja-JP" dirty="0" smtClean="0"/>
              <a:t> means something very specific. </a:t>
            </a:r>
          </a:p>
          <a:p>
            <a:pPr marL="171450" indent="-171450">
              <a:buFont typeface="Arial" charset="0"/>
              <a:buChar char="•"/>
            </a:pPr>
            <a:r>
              <a:rPr lang="en-US" altLang="ja-JP" dirty="0" smtClean="0"/>
              <a:t>Economic growth is the annual growth rate of per capita real GDP. </a:t>
            </a:r>
          </a:p>
          <a:p>
            <a:pPr marL="171450" indent="-171450">
              <a:buFont typeface="Arial" charset="0"/>
              <a:buChar char="•"/>
            </a:pPr>
            <a:r>
              <a:rPr lang="en-US" altLang="en-US" dirty="0" smtClean="0"/>
              <a:t>It is the measure of how an average person</a:t>
            </a:r>
            <a:r>
              <a:rPr lang="ja-JP" altLang="en-US" dirty="0" smtClean="0"/>
              <a:t>’</a:t>
            </a:r>
            <a:r>
              <a:rPr lang="en-US" altLang="ja-JP" dirty="0" smtClean="0"/>
              <a:t>s income changes over time, including an allowance for price changes.</a:t>
            </a:r>
            <a:endParaRPr lang="en-US" altLang="en-US" dirty="0" smtClean="0"/>
          </a:p>
        </p:txBody>
      </p:sp>
    </p:spTree>
    <p:extLst>
      <p:ext uri="{BB962C8B-B14F-4D97-AF65-F5344CB8AC3E}">
        <p14:creationId xmlns:p14="http://schemas.microsoft.com/office/powerpoint/2010/main" val="8851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dirty="0" smtClean="0"/>
          </a:p>
          <a:p>
            <a:r>
              <a:rPr lang="en-US" altLang="en-US" b="0" dirty="0" smtClean="0"/>
              <a:t>Explanation of the</a:t>
            </a:r>
            <a:r>
              <a:rPr lang="en-US" altLang="en-US" b="0" baseline="0" dirty="0" smtClean="0"/>
              <a:t> m</a:t>
            </a:r>
            <a:r>
              <a:rPr lang="en-US" altLang="en-US" b="0" dirty="0" smtClean="0"/>
              <a:t>ath:</a:t>
            </a:r>
          </a:p>
          <a:p>
            <a:pPr>
              <a:buFont typeface="Calibri" panose="020F0502020204030204" pitchFamily="34" charset="0"/>
              <a:buAutoNum type="arabicPeriod"/>
            </a:pPr>
            <a:r>
              <a:rPr lang="en-US" altLang="en-US" dirty="0" smtClean="0"/>
              <a:t> Starting with nominal GDP data for 2010 and 2011, we compute nominal GDP growth as 3.8 percent. But part of the increase in nominal GDP is due to inflation. In 2011, the price level, as measured by the GDP deflator, grew by 2.1 percent.</a:t>
            </a:r>
          </a:p>
          <a:p>
            <a:pPr>
              <a:buFont typeface="Calibri" panose="020F0502020204030204" pitchFamily="34" charset="0"/>
              <a:buAutoNum type="arabicPeriod"/>
            </a:pPr>
            <a:r>
              <a:rPr lang="en-US" altLang="en-US" dirty="0" smtClean="0"/>
              <a:t> We subtract this inflation from nominal GDP growth to get real GDP growth of 1.7 percent. This number applies to the entire nation, but population also increased by 1 percent in 2011.</a:t>
            </a:r>
          </a:p>
          <a:p>
            <a:pPr>
              <a:buFont typeface="Calibri" panose="020F0502020204030204" pitchFamily="34" charset="0"/>
              <a:buAutoNum type="arabicPeriod"/>
            </a:pPr>
            <a:r>
              <a:rPr lang="en-US" altLang="en-US" dirty="0" smtClean="0"/>
              <a:t> When we subtract population growth, we are left with 0.7 percent as the rate of economic growth for the United States in 2011.</a:t>
            </a:r>
          </a:p>
          <a:p>
            <a:pPr>
              <a:buFont typeface="Calibri" panose="020F0502020204030204" pitchFamily="34" charset="0"/>
              <a:buAutoNum type="arabicPeriod"/>
            </a:pPr>
            <a:r>
              <a:rPr lang="en-US" altLang="en-US" dirty="0" smtClean="0"/>
              <a:t> This growth rate was lower than normal: since 1950, average economic growth per year in the United States has been about 2.1 percent. </a:t>
            </a:r>
          </a:p>
          <a:p>
            <a:endParaRPr lang="en-US" altLang="en-US" dirty="0" smtClean="0"/>
          </a:p>
        </p:txBody>
      </p:sp>
    </p:spTree>
    <p:extLst>
      <p:ext uri="{BB962C8B-B14F-4D97-AF65-F5344CB8AC3E}">
        <p14:creationId xmlns:p14="http://schemas.microsoft.com/office/powerpoint/2010/main" val="229400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charset="0"/>
              <a:buChar char="•"/>
            </a:pPr>
            <a:r>
              <a:rPr lang="en-US" altLang="en-US" b="0" i="0" dirty="0" smtClean="0"/>
              <a:t>Doubling implies</a:t>
            </a:r>
            <a:r>
              <a:rPr lang="en-US" altLang="en-US" b="0" i="0" baseline="0" dirty="0" smtClean="0"/>
              <a:t> growing by 100 percent.</a:t>
            </a:r>
          </a:p>
          <a:p>
            <a:pPr marL="171450" indent="-171450">
              <a:buFont typeface="Arial" charset="0"/>
              <a:buChar char="•"/>
            </a:pPr>
            <a:r>
              <a:rPr lang="en-US" altLang="en-US" dirty="0" smtClean="0"/>
              <a:t>The </a:t>
            </a:r>
            <a:r>
              <a:rPr lang="ja-JP" altLang="en-US" dirty="0" smtClean="0"/>
              <a:t>“</a:t>
            </a:r>
            <a:r>
              <a:rPr lang="en-US" altLang="ja-JP" dirty="0" smtClean="0"/>
              <a:t>Rule of 70</a:t>
            </a:r>
            <a:r>
              <a:rPr lang="ja-JP" altLang="en-US" dirty="0" smtClean="0"/>
              <a:t>”</a:t>
            </a:r>
            <a:r>
              <a:rPr lang="en-US" altLang="ja-JP" dirty="0" smtClean="0"/>
              <a:t> shows why the growth rate is so important. Even a small change in the growth rate will significantly change the amount of time it shows for income to grow.</a:t>
            </a:r>
          </a:p>
          <a:p>
            <a:endParaRPr lang="en-US" altLang="en-US" dirty="0" smtClean="0"/>
          </a:p>
          <a:p>
            <a:pPr marL="171450" indent="-171450">
              <a:buFont typeface="Arial" charset="0"/>
              <a:buChar char="•"/>
            </a:pPr>
            <a:r>
              <a:rPr lang="en-US" altLang="en-US" dirty="0" smtClean="0"/>
              <a:t>If the growth rate is 2 percent, income roughly doubles every 35 years.</a:t>
            </a:r>
          </a:p>
          <a:p>
            <a:pPr marL="171450" indent="-171450">
              <a:buFont typeface="Arial" charset="0"/>
              <a:buChar char="•"/>
            </a:pPr>
            <a:r>
              <a:rPr lang="en-US" altLang="en-US" dirty="0" smtClean="0"/>
              <a:t>If the growth rate is 3 percent, income roughly doubles every 23 years.</a:t>
            </a:r>
          </a:p>
          <a:p>
            <a:endParaRPr lang="en-US" altLang="en-US" dirty="0" smtClean="0"/>
          </a:p>
          <a:p>
            <a:pPr marL="171450" indent="-171450">
              <a:buFont typeface="Arial" charset="0"/>
              <a:buChar char="•"/>
            </a:pPr>
            <a:r>
              <a:rPr lang="en-US" altLang="en-US" dirty="0" smtClean="0"/>
              <a:t>This seemingly small increase in the growth rate makes a huge difference in the amount of income a society has over time.</a:t>
            </a:r>
          </a:p>
        </p:txBody>
      </p:sp>
    </p:spTree>
    <p:extLst>
      <p:ext uri="{BB962C8B-B14F-4D97-AF65-F5344CB8AC3E}">
        <p14:creationId xmlns:p14="http://schemas.microsoft.com/office/powerpoint/2010/main" val="301206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Small consistent growth rates, if sustained for a decade or two, can greatly impact living standards.</a:t>
            </a:r>
          </a:p>
        </p:txBody>
      </p:sp>
    </p:spTree>
    <p:extLst>
      <p:ext uri="{BB962C8B-B14F-4D97-AF65-F5344CB8AC3E}">
        <p14:creationId xmlns:p14="http://schemas.microsoft.com/office/powerpoint/2010/main" val="169210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What can we learn from the Rule of 70?</a:t>
            </a:r>
          </a:p>
          <a:p>
            <a:pPr marL="171450" indent="-171450">
              <a:buFont typeface="Arial" charset="0"/>
              <a:buChar char="•"/>
            </a:pPr>
            <a:r>
              <a:rPr lang="en-US" altLang="en-US" dirty="0" smtClean="0"/>
              <a:t>Small consistent growth rates, if sustained for a decade or two, can greatly impact living standards. </a:t>
            </a:r>
          </a:p>
          <a:p>
            <a:pPr marL="171450" indent="-171450">
              <a:buFont typeface="Arial" charset="0"/>
              <a:buChar char="•"/>
            </a:pPr>
            <a:r>
              <a:rPr lang="en-US" altLang="en-US" dirty="0" smtClean="0"/>
              <a:t>Over the long course of history, growth rates were essentially zero and man</a:t>
            </a:r>
            <a:r>
              <a:rPr lang="ja-JP" altLang="en-US" dirty="0" smtClean="0"/>
              <a:t>’</a:t>
            </a:r>
            <a:r>
              <a:rPr lang="en-US" altLang="ja-JP" dirty="0" smtClean="0"/>
              <a:t>s experience was poverty. </a:t>
            </a:r>
          </a:p>
          <a:p>
            <a:pPr marL="171450" indent="-171450">
              <a:buFont typeface="Arial" charset="0"/>
              <a:buChar char="•"/>
            </a:pPr>
            <a:r>
              <a:rPr lang="en-US" altLang="ja-JP" dirty="0" smtClean="0"/>
              <a:t>The growth rate was zero because although there were technological advances, they were met with population growth.</a:t>
            </a:r>
          </a:p>
          <a:p>
            <a:endParaRPr lang="en-US" altLang="en-US" dirty="0" smtClean="0"/>
          </a:p>
          <a:p>
            <a:r>
              <a:rPr lang="en-US" altLang="en-US" dirty="0" smtClean="0"/>
              <a:t>The difference over the past two centuries has been small, consistent growth rates. The Rule of 70 illustrates that living standards can double in less than a century at even just 1 percent growth.</a:t>
            </a:r>
          </a:p>
        </p:txBody>
      </p:sp>
    </p:spTree>
    <p:extLst>
      <p:ext uri="{BB962C8B-B14F-4D97-AF65-F5344CB8AC3E}">
        <p14:creationId xmlns:p14="http://schemas.microsoft.com/office/powerpoint/2010/main" val="310628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D,</a:t>
            </a:r>
            <a:r>
              <a:rPr lang="en-US" altLang="en-US" baseline="0" dirty="0" smtClean="0"/>
              <a:t> 10 years</a:t>
            </a:r>
            <a:endParaRPr lang="en-US" altLang="en-US" dirty="0" smtClean="0"/>
          </a:p>
          <a:p>
            <a:endParaRPr lang="en-US" altLang="en-US" dirty="0" smtClean="0"/>
          </a:p>
          <a:p>
            <a:r>
              <a:rPr lang="en-US" altLang="en-US" dirty="0" smtClean="0"/>
              <a:t>This illustrates the Rule of 70; take 70 divided by the growth rate percent to see how long it takes for the variable growing at that rate to double its original value. When explaining the rule of 70 to students, make sure to point out that it is an approximation.</a:t>
            </a:r>
          </a:p>
          <a:p>
            <a:endParaRPr lang="en-US" altLang="en-US" dirty="0" smtClean="0"/>
          </a:p>
        </p:txBody>
      </p:sp>
    </p:spTree>
    <p:extLst>
      <p:ext uri="{BB962C8B-B14F-4D97-AF65-F5344CB8AC3E}">
        <p14:creationId xmlns:p14="http://schemas.microsoft.com/office/powerpoint/2010/main" val="187615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We can look at actual growth rates of various countries over a long period to see the impact on income levels. This table presents growth rates of several countries over 58 years, from 1950 to 2008.</a:t>
            </a:r>
          </a:p>
          <a:p>
            <a:endParaRPr lang="en-US" altLang="en-US" dirty="0" smtClean="0"/>
          </a:p>
          <a:p>
            <a:r>
              <a:rPr lang="en-US" altLang="en-US" dirty="0" smtClean="0"/>
              <a:t>This portion of the table shows countries with growth rates near 0 percent. It means these nations are no better than they were in 1950.</a:t>
            </a:r>
          </a:p>
          <a:p>
            <a:endParaRPr lang="en-US" altLang="en-US" dirty="0" smtClean="0"/>
          </a:p>
        </p:txBody>
      </p:sp>
    </p:spTree>
    <p:extLst>
      <p:ext uri="{BB962C8B-B14F-4D97-AF65-F5344CB8AC3E}">
        <p14:creationId xmlns:p14="http://schemas.microsoft.com/office/powerpoint/2010/main" val="213106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4701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a:t>
            </a:r>
            <a:r>
              <a:rPr lang="en-US" altLang="en-US" b="1" i="1" baseline="0" dirty="0" smtClean="0"/>
              <a:t> notes: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smtClean="0"/>
          </a:p>
          <a:p>
            <a:r>
              <a:rPr lang="en-US" altLang="en-US" dirty="0" smtClean="0"/>
              <a:t>Using the Rule of 70, countries with a 1 percent growth rate will have almost doubled in income over 58 years. </a:t>
            </a:r>
          </a:p>
          <a:p>
            <a:pPr marL="171450" indent="-171450">
              <a:buFont typeface="Arial" charset="0"/>
              <a:buChar char="•"/>
            </a:pPr>
            <a:r>
              <a:rPr lang="en-US" altLang="en-US" dirty="0" smtClean="0"/>
              <a:t>It takes 70 years for a country to double its income with a 1 percent growth rate.</a:t>
            </a:r>
          </a:p>
          <a:p>
            <a:endParaRPr lang="en-US" altLang="en-US" dirty="0" smtClean="0"/>
          </a:p>
        </p:txBody>
      </p:sp>
    </p:spTree>
    <p:extLst>
      <p:ext uri="{BB962C8B-B14F-4D97-AF65-F5344CB8AC3E}">
        <p14:creationId xmlns:p14="http://schemas.microsoft.com/office/powerpoint/2010/main" val="3734786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r>
              <a:rPr lang="en-US" altLang="en-US" dirty="0" smtClean="0"/>
              <a:t>Growth near </a:t>
            </a:r>
            <a:r>
              <a:rPr lang="en-US" altLang="en-US" b="1" dirty="0" smtClean="0"/>
              <a:t>2 percent</a:t>
            </a:r>
            <a:r>
              <a:rPr lang="en-US" altLang="en-US" dirty="0" smtClean="0"/>
              <a:t> means living standards almost quadruple in 58 years.</a:t>
            </a:r>
          </a:p>
          <a:p>
            <a:endParaRPr lang="en-US" altLang="en-US" dirty="0" smtClean="0"/>
          </a:p>
        </p:txBody>
      </p:sp>
    </p:spTree>
    <p:extLst>
      <p:ext uri="{BB962C8B-B14F-4D97-AF65-F5344CB8AC3E}">
        <p14:creationId xmlns:p14="http://schemas.microsoft.com/office/powerpoint/2010/main" val="400730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r>
              <a:rPr lang="en-US" altLang="en-US" dirty="0" smtClean="0"/>
              <a:t>Growth of </a:t>
            </a:r>
            <a:r>
              <a:rPr lang="en-US" altLang="en-US" b="1" dirty="0" smtClean="0"/>
              <a:t>3 percent or more</a:t>
            </a:r>
            <a:r>
              <a:rPr lang="en-US" altLang="en-US" dirty="0" smtClean="0"/>
              <a:t> over 58 years is enough to move some nations from the world</a:t>
            </a:r>
            <a:r>
              <a:rPr lang="ja-JP" altLang="en-US" dirty="0" smtClean="0"/>
              <a:t>’</a:t>
            </a:r>
            <a:r>
              <a:rPr lang="en-US" altLang="ja-JP" dirty="0" smtClean="0"/>
              <a:t>s poorest to among the richest. This occurred with the explosive growth in Japan, Malaysia, Singapore, and China.</a:t>
            </a:r>
            <a:endParaRPr lang="en-US" altLang="en-US" dirty="0" smtClean="0"/>
          </a:p>
        </p:txBody>
      </p:sp>
    </p:spTree>
    <p:extLst>
      <p:ext uri="{BB962C8B-B14F-4D97-AF65-F5344CB8AC3E}">
        <p14:creationId xmlns:p14="http://schemas.microsoft.com/office/powerpoint/2010/main" val="96126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1" dirty="0" smtClean="0"/>
              <a:t>From the text:</a:t>
            </a:r>
            <a:endParaRPr lang="en-US" altLang="en-US" b="0" dirty="0" smtClean="0"/>
          </a:p>
          <a:p>
            <a:pPr marL="171450" indent="-171450">
              <a:buFont typeface="Arial" charset="0"/>
              <a:buChar char="•"/>
            </a:pPr>
            <a:r>
              <a:rPr lang="en-US" altLang="en-US" dirty="0" smtClean="0"/>
              <a:t>Over the past 20 years, China has grown at about 9 percent. This is simply staggering and, even if it slows to half that rate, it will certainly vault China into the group of wealthiest nations in the coming decades. </a:t>
            </a:r>
          </a:p>
          <a:p>
            <a:pPr marL="171450" indent="-171450">
              <a:buFont typeface="Arial" charset="0"/>
              <a:buChar char="•"/>
            </a:pPr>
            <a:r>
              <a:rPr lang="en-US" altLang="en-US" dirty="0" smtClean="0"/>
              <a:t>But China was very poor just 25 years ago. </a:t>
            </a:r>
          </a:p>
          <a:p>
            <a:pPr marL="171450" indent="-171450">
              <a:buFont typeface="Arial" charset="0"/>
              <a:buChar char="•"/>
            </a:pPr>
            <a:r>
              <a:rPr lang="en-US" altLang="en-US" dirty="0" smtClean="0"/>
              <a:t>Figure 11.3 shows two pictures of Shanghai, the </a:t>
            </a:r>
            <a:r>
              <a:rPr lang="ja-JP" altLang="en-US" dirty="0" smtClean="0"/>
              <a:t>“</a:t>
            </a:r>
            <a:r>
              <a:rPr lang="en-US" altLang="ja-JP" dirty="0" smtClean="0"/>
              <a:t>New York City</a:t>
            </a:r>
            <a:r>
              <a:rPr lang="ja-JP" altLang="en-US" dirty="0" smtClean="0"/>
              <a:t>”</a:t>
            </a:r>
            <a:r>
              <a:rPr lang="en-US" altLang="ja-JP" dirty="0" smtClean="0"/>
              <a:t> of China. The bottom picture is from 2010, but the top picture is from 1990—just 20 years earlier! This is a picture of economic growth.</a:t>
            </a:r>
            <a:endParaRPr lang="en-US" altLang="en-US" dirty="0" smtClean="0"/>
          </a:p>
        </p:txBody>
      </p:sp>
    </p:spTree>
    <p:extLst>
      <p:ext uri="{BB962C8B-B14F-4D97-AF65-F5344CB8AC3E}">
        <p14:creationId xmlns:p14="http://schemas.microsoft.com/office/powerpoint/2010/main" val="176217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32860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11230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91837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85270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the Media” Slide</a:t>
            </a:r>
          </a:p>
          <a:p>
            <a:endParaRPr lang="en-US" altLang="en-US" b="1" i="1" dirty="0" smtClean="0"/>
          </a:p>
          <a:p>
            <a:r>
              <a:rPr lang="en-US" altLang="en-US" b="1" i="1" dirty="0" smtClean="0"/>
              <a:t>Lecture tip:</a:t>
            </a:r>
          </a:p>
          <a:p>
            <a:r>
              <a:rPr lang="en-US" altLang="en-US" i="1" dirty="0" smtClean="0"/>
              <a:t>The clip mentioned on the slide can be found in the Interactive Instructor’s Guide. Access the direct link by clicking the icon in the PowerPoint above.</a:t>
            </a:r>
          </a:p>
          <a:p>
            <a:endParaRPr lang="en-US" altLang="en-US" b="1" dirty="0" smtClean="0"/>
          </a:p>
        </p:txBody>
      </p:sp>
      <p:sp>
        <p:nvSpPr>
          <p:cNvPr id="6144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2E632BA-52DB-40FF-983B-74530F27AD77}" type="slidenum">
              <a:rPr lang="en-US" altLang="en-US" sz="1800">
                <a:latin typeface="Arial" panose="020B0604020202020204" pitchFamily="34" charset="0"/>
                <a:cs typeface="Arial" panose="020B0604020202020204" pitchFamily="34" charset="0"/>
              </a:rPr>
              <a:pPr eaLnBrk="1" hangingPunct="1"/>
              <a:t>28</a:t>
            </a:fld>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19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Arial" panose="020B0604020202020204" pitchFamily="34" charset="0"/>
              </a:rPr>
              <a:t>So far, we’ve</a:t>
            </a:r>
            <a:r>
              <a:rPr lang="en-US" altLang="ja-JP" sz="1200" dirty="0" smtClean="0">
                <a:latin typeface="Arial" panose="020B0604020202020204" pitchFamily="34" charset="0"/>
              </a:rPr>
              <a:t> seen that economic growth is extremely important.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We</a:t>
            </a:r>
            <a:r>
              <a:rPr lang="ja-JP" altLang="en-US" dirty="0" smtClean="0"/>
              <a:t>’</a:t>
            </a:r>
            <a:r>
              <a:rPr lang="en-US" altLang="ja-JP" dirty="0" err="1" smtClean="0"/>
              <a:t>ll</a:t>
            </a:r>
            <a:r>
              <a:rPr lang="en-US" altLang="ja-JP" dirty="0" smtClean="0"/>
              <a:t> see that all three of these sources are necessary for growth.</a:t>
            </a:r>
            <a:endParaRPr lang="en-US" altLang="en-US" dirty="0" smtClean="0"/>
          </a:p>
        </p:txBody>
      </p:sp>
    </p:spTree>
    <p:extLst>
      <p:ext uri="{BB962C8B-B14F-4D97-AF65-F5344CB8AC3E}">
        <p14:creationId xmlns:p14="http://schemas.microsoft.com/office/powerpoint/2010/main" val="274061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64460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Saudi Arabia produces about 10 million barrels of oil a day, which is 12 percent of the world output and 15 gallons of oil per Saudi every day. </a:t>
            </a:r>
          </a:p>
          <a:p>
            <a:pPr marL="171450" indent="-171450">
              <a:buFont typeface="Arial" charset="0"/>
              <a:buChar char="•"/>
            </a:pPr>
            <a:r>
              <a:rPr lang="en-US" altLang="en-US" dirty="0" smtClean="0"/>
              <a:t>At $100 per barrel, this means oil alone generates $365 billion in Saudi GDP per year. </a:t>
            </a:r>
          </a:p>
          <a:p>
            <a:pPr marL="171450" indent="-171450">
              <a:buFont typeface="Arial" charset="0"/>
              <a:buChar char="•"/>
            </a:pPr>
            <a:r>
              <a:rPr lang="en-US" altLang="en-US" dirty="0" smtClean="0"/>
              <a:t>Oil is a natural resource, and this clearly contributes to economic prosperity. </a:t>
            </a:r>
          </a:p>
          <a:p>
            <a:pPr marL="171450" indent="-171450">
              <a:buFont typeface="Arial" charset="0"/>
              <a:buChar char="•"/>
            </a:pPr>
            <a:r>
              <a:rPr lang="en-US" altLang="en-US" dirty="0" smtClean="0"/>
              <a:t>The United States has fertile farmland, forests, coal, iron ore, and even oil (the United States supplies about 12 percent of the world</a:t>
            </a:r>
            <a:r>
              <a:rPr lang="ja-JP" altLang="en-US" dirty="0" smtClean="0"/>
              <a:t>’</a:t>
            </a:r>
            <a:r>
              <a:rPr lang="en-US" altLang="ja-JP" dirty="0" smtClean="0"/>
              <a:t>s oil).</a:t>
            </a:r>
          </a:p>
          <a:p>
            <a:endParaRPr lang="en-US" altLang="en-US" dirty="0" smtClean="0"/>
          </a:p>
          <a:p>
            <a:r>
              <a:rPr lang="en-US" altLang="en-US" dirty="0" smtClean="0"/>
              <a:t>Other </a:t>
            </a:r>
            <a:r>
              <a:rPr lang="ja-JP" altLang="en-US" dirty="0" smtClean="0"/>
              <a:t>“</a:t>
            </a:r>
            <a:r>
              <a:rPr lang="en-US" altLang="ja-JP" dirty="0" smtClean="0"/>
              <a:t>land</a:t>
            </a:r>
            <a:r>
              <a:rPr lang="ja-JP" altLang="en-US" dirty="0" smtClean="0"/>
              <a:t>”</a:t>
            </a:r>
            <a:r>
              <a:rPr lang="en-US" altLang="ja-JP" dirty="0" smtClean="0"/>
              <a:t>: </a:t>
            </a:r>
          </a:p>
          <a:p>
            <a:pPr marL="171450" indent="-171450">
              <a:buFont typeface="Arial" charset="0"/>
              <a:buChar char="•"/>
            </a:pPr>
            <a:r>
              <a:rPr lang="en-US" altLang="ja-JP" dirty="0" smtClean="0"/>
              <a:t>Coal</a:t>
            </a:r>
          </a:p>
          <a:p>
            <a:pPr marL="171450" indent="-171450">
              <a:buFont typeface="Arial" charset="0"/>
              <a:buChar char="•"/>
            </a:pPr>
            <a:r>
              <a:rPr lang="en-US" altLang="ja-JP" dirty="0" smtClean="0"/>
              <a:t>Iron ore</a:t>
            </a:r>
          </a:p>
          <a:p>
            <a:pPr marL="171450" indent="-171450">
              <a:buFont typeface="Arial" charset="0"/>
              <a:buChar char="•"/>
            </a:pPr>
            <a:r>
              <a:rPr lang="en-US" altLang="ja-JP" dirty="0" smtClean="0"/>
              <a:t>Diamonds</a:t>
            </a:r>
          </a:p>
          <a:p>
            <a:pPr marL="171450" indent="-171450">
              <a:buFont typeface="Arial" charset="0"/>
              <a:buChar char="•"/>
            </a:pPr>
            <a:r>
              <a:rPr lang="en-US" altLang="ja-JP" dirty="0" smtClean="0"/>
              <a:t>Lumber</a:t>
            </a:r>
          </a:p>
          <a:p>
            <a:pPr marL="171450" indent="-171450">
              <a:buFont typeface="Arial" charset="0"/>
              <a:buChar char="•"/>
            </a:pPr>
            <a:r>
              <a:rPr lang="en-US" altLang="ja-JP" dirty="0" smtClean="0"/>
              <a:t>Natural gas</a:t>
            </a:r>
          </a:p>
          <a:p>
            <a:endParaRPr lang="en-US" altLang="en-US" dirty="0" smtClean="0"/>
          </a:p>
          <a:p>
            <a:r>
              <a:rPr lang="en-US" altLang="en-US" dirty="0" smtClean="0"/>
              <a:t>Geography is sometimes thought of a variation on land.</a:t>
            </a:r>
          </a:p>
          <a:p>
            <a:endParaRPr lang="en-US" altLang="en-US" dirty="0" smtClean="0"/>
          </a:p>
          <a:p>
            <a:r>
              <a:rPr lang="en-US" altLang="en-US" dirty="0" smtClean="0"/>
              <a:t>Land is not enough for growth</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Arial" panose="020B0604020202020204" pitchFamily="34" charset="0"/>
              </a:rPr>
              <a:t>Liberia has diamonds and forests</a:t>
            </a:r>
          </a:p>
          <a:p>
            <a:endParaRPr lang="en-US" altLang="en-US" dirty="0" smtClean="0"/>
          </a:p>
        </p:txBody>
      </p:sp>
    </p:spTree>
    <p:extLst>
      <p:ext uri="{BB962C8B-B14F-4D97-AF65-F5344CB8AC3E}">
        <p14:creationId xmlns:p14="http://schemas.microsoft.com/office/powerpoint/2010/main" val="2568100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Locations on coasts or along rivers (like the Amazon in South America) developed early and have continued to develop more rapidly than areas inland. </a:t>
            </a:r>
          </a:p>
          <a:p>
            <a:pPr marL="171450" indent="-171450">
              <a:buFont typeface="Arial" charset="0"/>
              <a:buChar char="•"/>
            </a:pPr>
            <a:r>
              <a:rPr lang="en-US" altLang="en-US" dirty="0" smtClean="0"/>
              <a:t>The picture on the slide indicates the importance of both geography and international trade to economic growth.</a:t>
            </a:r>
          </a:p>
          <a:p>
            <a:endParaRPr lang="en-US" altLang="en-US" dirty="0" smtClean="0"/>
          </a:p>
          <a:p>
            <a:r>
              <a:rPr lang="en-US" altLang="en-US" b="1" u="none" dirty="0" smtClean="0"/>
              <a:t>But land resources alone do not make a nation wealthy</a:t>
            </a:r>
            <a:r>
              <a:rPr lang="en-US" altLang="en-US" u="none" dirty="0" smtClean="0"/>
              <a:t>. </a:t>
            </a:r>
            <a:r>
              <a:rPr lang="en-US" altLang="en-US" dirty="0" smtClean="0"/>
              <a:t>Many poor nations are rich in natural resources. </a:t>
            </a:r>
          </a:p>
          <a:p>
            <a:pPr marL="171450" indent="-171450">
              <a:buFont typeface="Arial" charset="0"/>
              <a:buChar char="•"/>
            </a:pPr>
            <a:r>
              <a:rPr lang="en-US" altLang="en-US" dirty="0" smtClean="0"/>
              <a:t>Liberia has mahogany forests, iron ore deposits, rubber-tree forests, diamonds, and a beautiful coastline along the Atlantic Ocean. </a:t>
            </a:r>
          </a:p>
          <a:p>
            <a:pPr marL="171450" indent="-171450">
              <a:buFont typeface="Arial" charset="0"/>
              <a:buChar char="•"/>
            </a:pPr>
            <a:r>
              <a:rPr lang="en-US" altLang="en-US" dirty="0" smtClean="0"/>
              <a:t>Yet, with all these natural resources, Liberia is still poor.</a:t>
            </a:r>
          </a:p>
        </p:txBody>
      </p:sp>
    </p:spTree>
    <p:extLst>
      <p:ext uri="{BB962C8B-B14F-4D97-AF65-F5344CB8AC3E}">
        <p14:creationId xmlns:p14="http://schemas.microsoft.com/office/powerpoint/2010/main" val="4236797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Recall that more women entering the workforce greatly increased U.S. GDP. </a:t>
            </a:r>
          </a:p>
          <a:p>
            <a:pPr marL="171450" indent="-171450">
              <a:buFont typeface="Arial" charset="0"/>
              <a:buChar char="•"/>
            </a:pPr>
            <a:r>
              <a:rPr lang="en-US" altLang="en-US" dirty="0" smtClean="0"/>
              <a:t>While many women worked at home in the mid-1950s, this work was typically not counted in GDP (childcare, house cleaning, meal preparation, etc.)</a:t>
            </a:r>
          </a:p>
          <a:p>
            <a:endParaRPr lang="en-US" altLang="en-US" dirty="0" smtClean="0"/>
          </a:p>
          <a:p>
            <a:r>
              <a:rPr lang="en-US" altLang="en-US" dirty="0" smtClean="0"/>
              <a:t>Effective labor adjusts for training and education, and is perhaps a better measure of the labor resource in a country. </a:t>
            </a:r>
          </a:p>
          <a:p>
            <a:pPr marL="171450" indent="-171450">
              <a:buFont typeface="Arial" charset="0"/>
              <a:buChar char="•"/>
            </a:pPr>
            <a:r>
              <a:rPr lang="en-US" altLang="en-US" dirty="0" smtClean="0"/>
              <a:t>Training includes everything from basic literacy to college education to software competencies to specific job training. </a:t>
            </a:r>
          </a:p>
          <a:p>
            <a:pPr marL="171450" indent="-171450">
              <a:buFont typeface="Arial" charset="0"/>
              <a:buChar char="•"/>
            </a:pPr>
            <a:r>
              <a:rPr lang="en-US" altLang="en-US" dirty="0" smtClean="0"/>
              <a:t>The labor resource can increase either by increasing the number of workers available or by educating the existing labor force (or both).</a:t>
            </a:r>
          </a:p>
          <a:p>
            <a:r>
              <a:rPr lang="en-US" altLang="en-US" dirty="0" smtClean="0"/>
              <a:t> </a:t>
            </a:r>
          </a:p>
          <a:p>
            <a:r>
              <a:rPr lang="en-US" altLang="en-US" dirty="0" smtClean="0"/>
              <a:t>Not many would doubt that a more educated labor force is more productive.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Arial" panose="020B0604020202020204" pitchFamily="34" charset="0"/>
              </a:rPr>
              <a:t>However, India struggled for many years even with one of the most educated labor forces.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31354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p>
          <a:p>
            <a:endParaRPr lang="en-US" altLang="en-US" b="1" dirty="0" smtClean="0"/>
          </a:p>
          <a:p>
            <a:r>
              <a:rPr lang="en-US" altLang="en-US" b="1" i="1" dirty="0" smtClean="0"/>
              <a:t>Lecture tip:</a:t>
            </a:r>
          </a:p>
          <a:p>
            <a:r>
              <a:rPr lang="en-US" altLang="en-US" dirty="0" smtClean="0"/>
              <a:t>Discuss the article that’s referenced on the slide with your students.</a:t>
            </a:r>
          </a:p>
        </p:txBody>
      </p:sp>
    </p:spTree>
    <p:extLst>
      <p:ext uri="{BB962C8B-B14F-4D97-AF65-F5344CB8AC3E}">
        <p14:creationId xmlns:p14="http://schemas.microsoft.com/office/powerpoint/2010/main" val="144236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The purpose of capital is to aid in the construction of future output. In this sense, it</a:t>
            </a:r>
            <a:r>
              <a:rPr lang="ja-JP" altLang="en-US" dirty="0" smtClean="0"/>
              <a:t>’</a:t>
            </a:r>
            <a:r>
              <a:rPr lang="en-US" altLang="ja-JP" dirty="0" smtClean="0"/>
              <a:t>s like land and labor: more tools make it possible for a nation to produce more output.</a:t>
            </a:r>
          </a:p>
          <a:p>
            <a:endParaRPr lang="en-US" altLang="en-US" dirty="0" smtClean="0"/>
          </a:p>
          <a:p>
            <a:r>
              <a:rPr lang="en-US" altLang="en-US" dirty="0" smtClean="0"/>
              <a:t>Workers are more productive if they have better roads, factories, and tools to work with. </a:t>
            </a:r>
          </a:p>
          <a:p>
            <a:pPr marL="171450" indent="-171450">
              <a:buFont typeface="Arial" charset="0"/>
              <a:buChar char="•"/>
            </a:pPr>
            <a:r>
              <a:rPr lang="en-US" altLang="en-US" dirty="0" smtClean="0"/>
              <a:t>In poor nations, paved roads are nonexistent or in disrepair, vehicles are lower quality, and computers are a luxury. </a:t>
            </a:r>
          </a:p>
          <a:p>
            <a:pPr marL="171450" indent="-171450">
              <a:buFont typeface="Arial" charset="0"/>
              <a:buChar char="•"/>
            </a:pPr>
            <a:r>
              <a:rPr lang="en-US" altLang="en-US" dirty="0" smtClean="0"/>
              <a:t>Even public electricity and sewage treatment facilities are rare in many developing nations.</a:t>
            </a:r>
          </a:p>
        </p:txBody>
      </p:sp>
    </p:spTree>
    <p:extLst>
      <p:ext uri="{BB962C8B-B14F-4D97-AF65-F5344CB8AC3E}">
        <p14:creationId xmlns:p14="http://schemas.microsoft.com/office/powerpoint/2010/main" val="1364718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1" dirty="0" smtClean="0"/>
          </a:p>
          <a:p>
            <a:r>
              <a:rPr lang="en-US" altLang="en-US" b="0" i="1" dirty="0" smtClean="0"/>
              <a:t>The Elusive Quest for Growth</a:t>
            </a:r>
            <a:r>
              <a:rPr lang="en-US" altLang="en-US" b="0" dirty="0" smtClean="0"/>
              <a:t> by economist William Easterly:</a:t>
            </a:r>
          </a:p>
          <a:p>
            <a:endParaRPr lang="en-US" altLang="en-US" dirty="0" smtClean="0"/>
          </a:p>
          <a:p>
            <a:r>
              <a:rPr lang="ja-JP" altLang="en-US" dirty="0" smtClean="0"/>
              <a:t>“</a:t>
            </a:r>
            <a:r>
              <a:rPr lang="en-US" altLang="ja-JP" dirty="0" smtClean="0"/>
              <a:t>The World Bank helped finance the </a:t>
            </a:r>
            <a:r>
              <a:rPr lang="en-US" altLang="ja-JP" dirty="0" err="1" smtClean="0"/>
              <a:t>Morogoro</a:t>
            </a:r>
            <a:r>
              <a:rPr lang="en-US" altLang="ja-JP" dirty="0" smtClean="0"/>
              <a:t> Shoe Factory in Tanzania in the 1970s. This shoe factory had labor, machines, and the latest in shoe-making technology. It had everything except—shoes. It never produced more than 4 percent of its installed capacity. The factory, which had planned to supply the entire Tanzanian shoe market and then export three-quarters of its planned production of 4 million shoes to Europe, never exported a single shoe . . . Production finally ceased in 1990.</a:t>
            </a:r>
            <a:r>
              <a:rPr lang="ja-JP" altLang="en-US" dirty="0" smtClean="0"/>
              <a:t>”</a:t>
            </a:r>
            <a:endParaRPr lang="en-US" altLang="ja-JP" dirty="0" smtClean="0"/>
          </a:p>
          <a:p>
            <a:endParaRPr lang="en-US" altLang="en-US" dirty="0" smtClean="0"/>
          </a:p>
          <a:p>
            <a:r>
              <a:rPr lang="en-US" altLang="en-US" dirty="0" smtClean="0"/>
              <a:t>The lesson from this quote: Capital (by itself) is not enough either!</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i="1" dirty="0" smtClean="0"/>
              <a:t>Image on the slide: </a:t>
            </a:r>
            <a:r>
              <a:rPr lang="en-US" altLang="en-US" dirty="0" err="1" smtClean="0"/>
              <a:t>Akosombo</a:t>
            </a:r>
            <a:r>
              <a:rPr lang="en-US" altLang="en-US" dirty="0" smtClean="0"/>
              <a:t> dam in Ghana</a:t>
            </a:r>
          </a:p>
          <a:p>
            <a:endParaRPr lang="en-US" altLang="en-US" i="1" dirty="0" smtClean="0"/>
          </a:p>
        </p:txBody>
      </p:sp>
    </p:spTree>
    <p:extLst>
      <p:ext uri="{BB962C8B-B14F-4D97-AF65-F5344CB8AC3E}">
        <p14:creationId xmlns:p14="http://schemas.microsoft.com/office/powerpoint/2010/main" val="1337755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Technological advances in farming mean that over time we get more corn per acre of land. </a:t>
            </a:r>
          </a:p>
          <a:p>
            <a:pPr marL="171450" indent="-171450">
              <a:buFont typeface="Arial" charset="0"/>
              <a:buChar char="•"/>
            </a:pPr>
            <a:r>
              <a:rPr lang="en-US" altLang="en-US" dirty="0" smtClean="0"/>
              <a:t>In fact, in the United States, corn yield per acre is now six times what it was in 1930. </a:t>
            </a:r>
          </a:p>
          <a:p>
            <a:pPr marL="171450" indent="-171450">
              <a:buFont typeface="Arial" charset="0"/>
              <a:buChar char="•"/>
            </a:pPr>
            <a:r>
              <a:rPr lang="en-US" altLang="en-US" dirty="0" smtClean="0"/>
              <a:t>In 1930, we produced about 25 bushels of corn per acre, but now the yield is consistently over 150 bushels per acre.</a:t>
            </a:r>
          </a:p>
          <a:p>
            <a:endParaRPr lang="en-US" altLang="en-US" dirty="0" smtClean="0"/>
          </a:p>
          <a:p>
            <a:r>
              <a:rPr lang="en-US" altLang="en-US" dirty="0" smtClean="0"/>
              <a:t>This is possible because of new technology; technology embodied in hybrid seeds, herbicides, and fertilizers.</a:t>
            </a:r>
          </a:p>
        </p:txBody>
      </p:sp>
    </p:spTree>
    <p:extLst>
      <p:ext uri="{BB962C8B-B14F-4D97-AF65-F5344CB8AC3E}">
        <p14:creationId xmlns:p14="http://schemas.microsoft.com/office/powerpoint/2010/main" val="538870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baseline="0" dirty="0" smtClean="0"/>
              <a:t>Figure 24.4</a:t>
            </a:r>
          </a:p>
          <a:p>
            <a:endParaRPr lang="en-US" altLang="en-US" b="0" i="0" baseline="0" dirty="0" smtClean="0"/>
          </a:p>
          <a:p>
            <a:r>
              <a:rPr lang="en-US" altLang="en-US" b="1" i="1" baseline="0" dirty="0" smtClean="0"/>
              <a:t>Lecture notes:</a:t>
            </a:r>
            <a:endParaRPr lang="en-US" altLang="en-US" b="1" i="1" dirty="0" smtClean="0"/>
          </a:p>
          <a:p>
            <a:endParaRPr lang="en-US" altLang="en-US" dirty="0" smtClean="0"/>
          </a:p>
          <a:p>
            <a:r>
              <a:rPr lang="en-US" altLang="en-US" dirty="0" smtClean="0"/>
              <a:t>The figure on the slide shows another agricultural example of technological advancement:</a:t>
            </a:r>
          </a:p>
          <a:p>
            <a:pPr marL="171450" indent="-171450">
              <a:buFont typeface="Arial" charset="0"/>
              <a:buChar char="•"/>
            </a:pPr>
            <a:r>
              <a:rPr lang="en-US" altLang="en-US" dirty="0" smtClean="0"/>
              <a:t>We now have significantly fewer milk cows in the United States than at any time since 1920. </a:t>
            </a:r>
          </a:p>
          <a:p>
            <a:pPr marL="171450" indent="-171450">
              <a:buFont typeface="Arial" charset="0"/>
              <a:buChar char="•"/>
            </a:pPr>
            <a:r>
              <a:rPr lang="en-US" altLang="en-US" dirty="0" smtClean="0"/>
              <a:t>But total milk output is at historical highs because we now get about four times as much milk out of each cow. </a:t>
            </a:r>
          </a:p>
          <a:p>
            <a:pPr marL="171450" indent="-171450">
              <a:buFont typeface="Arial" charset="0"/>
              <a:buChar char="•"/>
            </a:pPr>
            <a:r>
              <a:rPr lang="en-US" altLang="en-US" dirty="0" smtClean="0"/>
              <a:t>Technological advancements allow us to produce more while using fewer resources.</a:t>
            </a:r>
          </a:p>
        </p:txBody>
      </p:sp>
    </p:spTree>
    <p:extLst>
      <p:ext uri="{BB962C8B-B14F-4D97-AF65-F5344CB8AC3E}">
        <p14:creationId xmlns:p14="http://schemas.microsoft.com/office/powerpoint/2010/main" val="2183661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Innovations do not occur randomly across the globe. </a:t>
            </a:r>
          </a:p>
          <a:p>
            <a:pPr marL="171450" indent="-171450">
              <a:buFont typeface="Arial" charset="0"/>
              <a:buChar char="•"/>
            </a:pPr>
            <a:r>
              <a:rPr lang="en-US" altLang="en-US" dirty="0" smtClean="0"/>
              <a:t>Some places produce large clusters of such innovations. </a:t>
            </a:r>
          </a:p>
          <a:p>
            <a:pPr marL="171450" indent="-171450">
              <a:buFont typeface="Arial" charset="0"/>
              <a:buChar char="•"/>
            </a:pPr>
            <a:r>
              <a:rPr lang="en-US" altLang="en-US" dirty="0" smtClean="0"/>
              <a:t>Information technology comes from MIT and Silicon Valley; movie and television ideas come from Hollywood; and new fashion designs come from Paris and Milan. </a:t>
            </a:r>
          </a:p>
          <a:p>
            <a:pPr marL="171450" indent="-171450">
              <a:buFont typeface="Arial" charset="0"/>
              <a:buChar char="•"/>
            </a:pPr>
            <a:r>
              <a:rPr lang="en-US" altLang="en-US" dirty="0" smtClean="0"/>
              <a:t>Technological innovations tend to breed more innovations. </a:t>
            </a:r>
          </a:p>
          <a:p>
            <a:pPr marL="171450" indent="-171450">
              <a:buFont typeface="Arial" charset="0"/>
              <a:buChar char="•"/>
            </a:pPr>
            <a:r>
              <a:rPr lang="en-US" altLang="en-US" dirty="0" smtClean="0"/>
              <a:t>This leads us to reword an earlier question: Why do some regions innovate (and grow) more than others? Part of the answer lies in institutions.</a:t>
            </a:r>
          </a:p>
        </p:txBody>
      </p:sp>
    </p:spTree>
    <p:extLst>
      <p:ext uri="{BB962C8B-B14F-4D97-AF65-F5344CB8AC3E}">
        <p14:creationId xmlns:p14="http://schemas.microsoft.com/office/powerpoint/2010/main" val="4181235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1" dirty="0" smtClean="0"/>
              <a:t>From the text:</a:t>
            </a:r>
            <a:endParaRPr lang="en-US" altLang="en-US" b="0" dirty="0" smtClean="0"/>
          </a:p>
          <a:p>
            <a:pPr marL="171450" indent="-171450">
              <a:buFont typeface="Arial" charset="0"/>
              <a:buChar char="•"/>
            </a:pPr>
            <a:r>
              <a:rPr lang="en-US" altLang="en-US" dirty="0" smtClean="0"/>
              <a:t>Before 2006, it had been 35 years since a Liberian president assumed office by peaceful means without bloodshed. </a:t>
            </a:r>
          </a:p>
          <a:p>
            <a:pPr marL="171450" indent="-171450">
              <a:buFont typeface="Arial" charset="0"/>
              <a:buChar char="•"/>
            </a:pPr>
            <a:r>
              <a:rPr lang="en-US" altLang="en-US" dirty="0" smtClean="0"/>
              <a:t>Both the previous two national leaders (Charles Taylor and Samuel Doe) consistently used the coercive power of government to eradicate opposition.</a:t>
            </a:r>
          </a:p>
          <a:p>
            <a:endParaRPr lang="en-US" altLang="en-US" dirty="0" smtClean="0"/>
          </a:p>
          <a:p>
            <a:r>
              <a:rPr lang="en-US" altLang="en-US" dirty="0" smtClean="0"/>
              <a:t>On the other hand, Taiwan</a:t>
            </a:r>
            <a:r>
              <a:rPr lang="ja-JP" altLang="en-US" dirty="0" smtClean="0"/>
              <a:t>’</a:t>
            </a:r>
            <a:r>
              <a:rPr lang="en-US" altLang="ja-JP" dirty="0" smtClean="0"/>
              <a:t>s political climate has been relatively stable since 1949.</a:t>
            </a:r>
          </a:p>
          <a:p>
            <a:endParaRPr lang="en-US" altLang="en-US" dirty="0" smtClean="0"/>
          </a:p>
          <a:p>
            <a:r>
              <a:rPr lang="en-US" altLang="en-US" b="0" i="1" dirty="0" smtClean="0"/>
              <a:t>The image on the slide:</a:t>
            </a:r>
            <a:r>
              <a:rPr lang="en-US" altLang="en-US" b="0" i="1" baseline="0" dirty="0" smtClean="0"/>
              <a:t> </a:t>
            </a:r>
            <a:r>
              <a:rPr lang="en-US" altLang="en-US" dirty="0" smtClean="0"/>
              <a:t>The ground is riddled with bullet casings. Sound like a good place to build a business?</a:t>
            </a:r>
          </a:p>
        </p:txBody>
      </p:sp>
    </p:spTree>
    <p:extLst>
      <p:ext uri="{BB962C8B-B14F-4D97-AF65-F5344CB8AC3E}">
        <p14:creationId xmlns:p14="http://schemas.microsoft.com/office/powerpoint/2010/main" val="388136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0" dirty="0" smtClean="0"/>
          </a:p>
          <a:p>
            <a:r>
              <a:rPr lang="en-US" altLang="en-US" b="0" i="0" dirty="0" smtClean="0"/>
              <a:t>Students</a:t>
            </a:r>
            <a:r>
              <a:rPr lang="en-US" altLang="en-US" b="0" i="0" baseline="0" dirty="0" smtClean="0"/>
              <a:t> should recall that:</a:t>
            </a:r>
            <a:endParaRPr lang="en-US" altLang="en-US" b="0" i="0" dirty="0" smtClean="0"/>
          </a:p>
          <a:p>
            <a:pPr marL="171450" indent="-171450">
              <a:buFont typeface="Arial" panose="020B0604020202020204" pitchFamily="34" charset="0"/>
              <a:buChar char="•"/>
            </a:pPr>
            <a:r>
              <a:rPr lang="en-US" altLang="en-US" dirty="0" smtClean="0"/>
              <a:t>GDP = Gross Domestic Product</a:t>
            </a:r>
          </a:p>
          <a:p>
            <a:pPr marL="171450" indent="-171450">
              <a:buFont typeface="Arial" panose="020B0604020202020204" pitchFamily="34" charset="0"/>
              <a:buChar char="•"/>
            </a:pPr>
            <a:r>
              <a:rPr lang="en-US" altLang="en-US" dirty="0" smtClean="0"/>
              <a:t>GDP = Y = C + I + G + NX</a:t>
            </a:r>
          </a:p>
        </p:txBody>
      </p:sp>
    </p:spTree>
    <p:extLst>
      <p:ext uri="{BB962C8B-B14F-4D97-AF65-F5344CB8AC3E}">
        <p14:creationId xmlns:p14="http://schemas.microsoft.com/office/powerpoint/2010/main" val="1800605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Institutions are not always tangible physical items that we can look at or hold. </a:t>
            </a:r>
          </a:p>
          <a:p>
            <a:pPr marL="171450" indent="-171450">
              <a:buFont typeface="Arial" charset="0"/>
              <a:buChar char="•"/>
            </a:pPr>
            <a:r>
              <a:rPr lang="en-US" altLang="en-US" dirty="0" smtClean="0"/>
              <a:t>There might be a physical representative of an institution, such as the U.S. Constitution or the Federal Reserve Board, but the essence of the institution is comprised of expectations and habitual practices, not anything physical. </a:t>
            </a:r>
          </a:p>
          <a:p>
            <a:pPr marL="171450" indent="-171450">
              <a:buFont typeface="Arial" charset="0"/>
              <a:buChar char="•"/>
            </a:pPr>
            <a:r>
              <a:rPr lang="en-US" altLang="en-US" dirty="0" smtClean="0"/>
              <a:t>The rules and the mindset within the Federal Reserve Board are what is important, not the building or the chairs.</a:t>
            </a:r>
          </a:p>
        </p:txBody>
      </p:sp>
    </p:spTree>
    <p:extLst>
      <p:ext uri="{BB962C8B-B14F-4D97-AF65-F5344CB8AC3E}">
        <p14:creationId xmlns:p14="http://schemas.microsoft.com/office/powerpoint/2010/main" val="1203846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r>
              <a:rPr lang="en-US" altLang="en-US" dirty="0" smtClean="0"/>
              <a:t>We discuss some of these institutions with more detail here.</a:t>
            </a:r>
          </a:p>
        </p:txBody>
      </p:sp>
    </p:spTree>
    <p:extLst>
      <p:ext uri="{BB962C8B-B14F-4D97-AF65-F5344CB8AC3E}">
        <p14:creationId xmlns:p14="http://schemas.microsoft.com/office/powerpoint/2010/main" val="917715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From 1980 to 2003, Liberia received $4 billion in international aid (about $75 per person per year, or 10 percent of an average person</a:t>
            </a:r>
            <a:r>
              <a:rPr lang="ja-JP" altLang="en-US" dirty="0" smtClean="0"/>
              <a:t>’</a:t>
            </a:r>
            <a:r>
              <a:rPr lang="en-US" altLang="ja-JP" dirty="0" smtClean="0"/>
              <a:t>s income during that period).</a:t>
            </a:r>
          </a:p>
          <a:p>
            <a:endParaRPr lang="en-US" altLang="en-US" dirty="0" smtClean="0"/>
          </a:p>
          <a:p>
            <a:r>
              <a:rPr lang="en-US" altLang="en-US" b="0" dirty="0" smtClean="0"/>
              <a:t>More details on Liberia:</a:t>
            </a:r>
          </a:p>
          <a:p>
            <a:pPr marL="171450" indent="-171450">
              <a:buFont typeface="Arial" charset="0"/>
              <a:buChar char="•"/>
            </a:pPr>
            <a:r>
              <a:rPr lang="en-US" altLang="en-US" dirty="0" smtClean="0"/>
              <a:t>In 1980, a rebel leader named Samuel Doe charged into the office of the sitting president (William Tolbert) and brutally killed him, right on the spot. </a:t>
            </a:r>
          </a:p>
          <a:p>
            <a:pPr marL="171450" indent="-171450">
              <a:buFont typeface="Arial" charset="0"/>
              <a:buChar char="•"/>
            </a:pPr>
            <a:r>
              <a:rPr lang="en-US" altLang="en-US" dirty="0" smtClean="0"/>
              <a:t>Samuel Doe then became the leader of Liberia, even winning a staged election in 1986. Doe led Liberia until he was also captured, tortured, and killed by another group of rebels in 1990. </a:t>
            </a:r>
          </a:p>
          <a:p>
            <a:pPr marL="171450" indent="-171450">
              <a:buFont typeface="Arial" charset="0"/>
              <a:buChar char="•"/>
            </a:pPr>
            <a:r>
              <a:rPr lang="en-US" altLang="en-US" dirty="0" smtClean="0"/>
              <a:t>After this coup, Charles Taylor was installed as the leader of Liberia, himself becoming </a:t>
            </a:r>
            <a:r>
              <a:rPr lang="ja-JP" altLang="en-US" dirty="0" smtClean="0"/>
              <a:t>“</a:t>
            </a:r>
            <a:r>
              <a:rPr lang="en-US" altLang="ja-JP" dirty="0" smtClean="0"/>
              <a:t>president</a:t>
            </a:r>
            <a:r>
              <a:rPr lang="ja-JP" altLang="en-US" dirty="0" smtClean="0"/>
              <a:t>”</a:t>
            </a:r>
            <a:r>
              <a:rPr lang="en-US" altLang="ja-JP" dirty="0" smtClean="0"/>
              <a:t> through staged elections in 1995.</a:t>
            </a:r>
          </a:p>
          <a:p>
            <a:pPr marL="171450" indent="-171450">
              <a:buFont typeface="Arial" charset="0"/>
              <a:buChar char="•"/>
            </a:pPr>
            <a:r>
              <a:rPr lang="en-US" altLang="en-US" dirty="0" smtClean="0"/>
              <a:t>Taylor</a:t>
            </a:r>
            <a:r>
              <a:rPr lang="ja-JP" altLang="en-US" dirty="0" smtClean="0"/>
              <a:t>’</a:t>
            </a:r>
            <a:r>
              <a:rPr lang="en-US" altLang="ja-JP" dirty="0" smtClean="0"/>
              <a:t>s regime in Liberia was one of constant battles, even in the capital city of Monrovia. By the summer of 2003, five rebel groups had converged on the capital from different directions. The </a:t>
            </a:r>
            <a:r>
              <a:rPr lang="en-US" altLang="ja-JP" dirty="0" err="1" smtClean="0"/>
              <a:t>Meserado</a:t>
            </a:r>
            <a:r>
              <a:rPr lang="en-US" altLang="ja-JP" dirty="0" smtClean="0"/>
              <a:t> River served as a dividing line between the rebel groups and the territory held by Taylor</a:t>
            </a:r>
            <a:r>
              <a:rPr lang="ja-JP" altLang="en-US" dirty="0" smtClean="0"/>
              <a:t>’</a:t>
            </a:r>
            <a:r>
              <a:rPr lang="en-US" altLang="ja-JP" dirty="0" smtClean="0"/>
              <a:t>s militia. </a:t>
            </a:r>
          </a:p>
          <a:p>
            <a:pPr marL="171450" indent="-171450">
              <a:buFont typeface="Arial" charset="0"/>
              <a:buChar char="•"/>
            </a:pPr>
            <a:r>
              <a:rPr lang="en-US" altLang="en-US" dirty="0" smtClean="0"/>
              <a:t>Everything that stood in the way of both sides was riddled with bullets. </a:t>
            </a:r>
          </a:p>
          <a:p>
            <a:endParaRPr lang="en-US" altLang="en-US" dirty="0" smtClean="0"/>
          </a:p>
        </p:txBody>
      </p:sp>
    </p:spTree>
    <p:extLst>
      <p:ext uri="{BB962C8B-B14F-4D97-AF65-F5344CB8AC3E}">
        <p14:creationId xmlns:p14="http://schemas.microsoft.com/office/powerpoint/2010/main" val="3417361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24.5</a:t>
            </a:r>
          </a:p>
          <a:p>
            <a:endParaRPr lang="en-US" altLang="en-US" b="1" i="1" dirty="0" smtClean="0"/>
          </a:p>
          <a:p>
            <a:r>
              <a:rPr lang="en-US" altLang="en-US" b="1" i="1" dirty="0" smtClean="0"/>
              <a:t>Lecture notes:</a:t>
            </a:r>
          </a:p>
          <a:p>
            <a:endParaRPr lang="en-US" altLang="en-US" dirty="0" smtClean="0"/>
          </a:p>
          <a:p>
            <a:r>
              <a:rPr lang="en-US" altLang="en-US" dirty="0" smtClean="0"/>
              <a:t>The World Justice Project has collected data on the rule of law across the world. Their rule of law index is positively correlated with levels of income. </a:t>
            </a:r>
          </a:p>
          <a:p>
            <a:endParaRPr lang="en-US" altLang="en-US" dirty="0" smtClean="0"/>
          </a:p>
          <a:p>
            <a:r>
              <a:rPr lang="en-US" altLang="en-US" dirty="0" smtClean="0"/>
              <a:t>The figure on the slide shows the nations broken down into five quintiles, based on their score from the rule of law index. </a:t>
            </a:r>
          </a:p>
          <a:p>
            <a:pPr marL="171450" indent="-171450">
              <a:buFont typeface="Arial" charset="0"/>
              <a:buChar char="•"/>
            </a:pPr>
            <a:r>
              <a:rPr lang="en-US" altLang="en-US" dirty="0" smtClean="0"/>
              <a:t>Note that, in the figure, better enforcement of the rule of law increases as you move from right to left. </a:t>
            </a:r>
          </a:p>
          <a:p>
            <a:pPr marL="171450" indent="-171450">
              <a:buFont typeface="Arial" charset="0"/>
              <a:buChar char="•"/>
            </a:pPr>
            <a:r>
              <a:rPr lang="en-US" altLang="en-US" dirty="0" smtClean="0"/>
              <a:t>Nations that scored in the top quintile on this index are also the nations with the highest levels of per capita GDP. </a:t>
            </a:r>
          </a:p>
          <a:p>
            <a:pPr marL="171450" indent="-171450">
              <a:buFont typeface="Arial" charset="0"/>
              <a:buChar char="•"/>
            </a:pPr>
            <a:r>
              <a:rPr lang="en-US" altLang="en-US" dirty="0" smtClean="0"/>
              <a:t>Nations that score the lowest on their index also have the lowest levels of income.</a:t>
            </a:r>
          </a:p>
        </p:txBody>
      </p:sp>
    </p:spTree>
    <p:extLst>
      <p:ext uri="{BB962C8B-B14F-4D97-AF65-F5344CB8AC3E}">
        <p14:creationId xmlns:p14="http://schemas.microsoft.com/office/powerpoint/2010/main" val="4206920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Private property rights are perhaps the most important institution to foster growth. This institution creates the </a:t>
            </a:r>
            <a:r>
              <a:rPr lang="en-US" altLang="en-US" b="1" dirty="0" smtClean="0"/>
              <a:t>incentive</a:t>
            </a:r>
            <a:r>
              <a:rPr lang="en-US" altLang="en-US" dirty="0" smtClean="0"/>
              <a:t> for people to be innovative and expand production.</a:t>
            </a:r>
          </a:p>
        </p:txBody>
      </p:sp>
    </p:spTree>
    <p:extLst>
      <p:ext uri="{BB962C8B-B14F-4D97-AF65-F5344CB8AC3E}">
        <p14:creationId xmlns:p14="http://schemas.microsoft.com/office/powerpoint/2010/main" val="3834316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0" i="1" dirty="0" smtClean="0"/>
          </a:p>
          <a:p>
            <a:r>
              <a:rPr lang="en-US" altLang="en-US" b="0" dirty="0" smtClean="0"/>
              <a:t>Literal Translation: </a:t>
            </a:r>
          </a:p>
          <a:p>
            <a:r>
              <a:rPr lang="en-US" altLang="en-US" dirty="0" smtClean="0"/>
              <a:t>December 1978     Mr. Yan</a:t>
            </a:r>
            <a:r>
              <a:rPr lang="ja-JP" altLang="en-US" dirty="0" smtClean="0"/>
              <a:t>’</a:t>
            </a:r>
            <a:r>
              <a:rPr lang="en-US" altLang="ja-JP" dirty="0" smtClean="0"/>
              <a:t>s Home</a:t>
            </a:r>
          </a:p>
          <a:p>
            <a:r>
              <a:rPr lang="en-US" altLang="en-US" dirty="0" smtClean="0"/>
              <a:t>We divide the field (land) to every household. Every leader of the household should sign and stamp. If we are able to produce, every household should promise to finish any amount they are required to turn into the government, no longer asking the government for food or money. If this fails, even if we go to jail or have our heads shaved, we will not regret. Everyone else (the common people who are not officers and signees of this agreement) also promise to raise our children until they are eighteen years old. </a:t>
            </a:r>
          </a:p>
          <a:p>
            <a:endParaRPr lang="en-US" altLang="en-US" dirty="0" smtClean="0"/>
          </a:p>
          <a:p>
            <a:r>
              <a:rPr lang="en-US" altLang="en-US" dirty="0" smtClean="0"/>
              <a:t>First signer: Hong Chang Yan</a:t>
            </a:r>
          </a:p>
          <a:p>
            <a:r>
              <a:rPr lang="en-US" altLang="en-US" dirty="0" smtClean="0"/>
              <a:t>Translated by: </a:t>
            </a:r>
            <a:r>
              <a:rPr lang="en-US" altLang="en-US" dirty="0" err="1" smtClean="0"/>
              <a:t>Chuhan</a:t>
            </a:r>
            <a:r>
              <a:rPr lang="en-US" altLang="en-US" dirty="0" smtClean="0"/>
              <a:t> Wang</a:t>
            </a:r>
          </a:p>
          <a:p>
            <a:endParaRPr lang="en-US" altLang="en-US" dirty="0" smtClean="0"/>
          </a:p>
        </p:txBody>
      </p:sp>
    </p:spTree>
    <p:extLst>
      <p:ext uri="{BB962C8B-B14F-4D97-AF65-F5344CB8AC3E}">
        <p14:creationId xmlns:p14="http://schemas.microsoft.com/office/powerpoint/2010/main" val="2957287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This agreement was dangerous in 1978, so dangerous that one part of the agreement stipulated that they would raise one another</a:t>
            </a:r>
            <a:r>
              <a:rPr lang="ja-JP" altLang="en-US" dirty="0" smtClean="0"/>
              <a:t>’</a:t>
            </a:r>
            <a:r>
              <a:rPr lang="en-US" altLang="ja-JP" dirty="0" smtClean="0"/>
              <a:t>s children if any of the signees were put in jail!</a:t>
            </a:r>
          </a:p>
          <a:p>
            <a:endParaRPr lang="en-US" altLang="en-US" dirty="0" smtClean="0"/>
          </a:p>
          <a:p>
            <a:r>
              <a:rPr lang="en-US" altLang="en-US" dirty="0" smtClean="0"/>
              <a:t>Why was it dangerous? </a:t>
            </a:r>
          </a:p>
          <a:p>
            <a:pPr marL="171450" indent="-171450" algn="l">
              <a:buFont typeface="Arial" charset="0"/>
              <a:buChar char="•"/>
            </a:pPr>
            <a:r>
              <a:rPr lang="en-US" altLang="en-US" dirty="0" smtClean="0"/>
              <a:t>It was just the institution. </a:t>
            </a:r>
          </a:p>
          <a:p>
            <a:pPr marL="171450" indent="-171450" algn="l">
              <a:buFont typeface="Arial" charset="0"/>
              <a:buChar char="•"/>
            </a:pPr>
            <a:r>
              <a:rPr lang="en-US" altLang="en-US" dirty="0" smtClean="0"/>
              <a:t>The people </a:t>
            </a:r>
            <a:r>
              <a:rPr lang="en-US" altLang="en-US" dirty="0" err="1" smtClean="0"/>
              <a:t>didn</a:t>
            </a:r>
            <a:r>
              <a:rPr lang="ja-JP" altLang="en-US" dirty="0" smtClean="0"/>
              <a:t>’</a:t>
            </a:r>
            <a:r>
              <a:rPr lang="en-US" altLang="ja-JP" dirty="0" smtClean="0"/>
              <a:t>t own the property, the GOVERNMENT did. </a:t>
            </a:r>
          </a:p>
          <a:p>
            <a:pPr marL="171450" indent="-171450" algn="l">
              <a:buFont typeface="Arial" charset="0"/>
              <a:buChar char="•"/>
            </a:pPr>
            <a:r>
              <a:rPr lang="en-US" altLang="ja-JP" dirty="0" smtClean="0"/>
              <a:t>Thus, the people had no incentive to work hard and produce, because they </a:t>
            </a:r>
            <a:r>
              <a:rPr lang="en-US" altLang="ja-JP" dirty="0" err="1" smtClean="0"/>
              <a:t>didn</a:t>
            </a:r>
            <a:r>
              <a:rPr lang="ja-JP" altLang="en-US" dirty="0" smtClean="0"/>
              <a:t>’</a:t>
            </a:r>
            <a:r>
              <a:rPr lang="en-US" altLang="ja-JP" dirty="0" smtClean="0"/>
              <a:t>t get to keep any of it! Keeping property that belonged to the government could have gotten them jailed.</a:t>
            </a:r>
            <a:endParaRPr lang="en-US" altLang="en-US" dirty="0" smtClean="0"/>
          </a:p>
        </p:txBody>
      </p:sp>
    </p:spTree>
    <p:extLst>
      <p:ext uri="{BB962C8B-B14F-4D97-AF65-F5344CB8AC3E}">
        <p14:creationId xmlns:p14="http://schemas.microsoft.com/office/powerpoint/2010/main" val="3437524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The Fed = the Federal Reserve</a:t>
            </a:r>
          </a:p>
          <a:p>
            <a:pPr marL="171450" indent="-171450">
              <a:buFont typeface="Arial" charset="0"/>
              <a:buChar char="•"/>
            </a:pPr>
            <a:r>
              <a:rPr lang="en-US" altLang="en-US" dirty="0" smtClean="0"/>
              <a:t>Recall that monetary policy can shape inflation rates and interest rates. Inflation rates can be changed by adjusting the rate at which new money is printed.</a:t>
            </a:r>
          </a:p>
        </p:txBody>
      </p:sp>
    </p:spTree>
    <p:extLst>
      <p:ext uri="{BB962C8B-B14F-4D97-AF65-F5344CB8AC3E}">
        <p14:creationId xmlns:p14="http://schemas.microsoft.com/office/powerpoint/2010/main" val="295069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r>
              <a:rPr lang="en-US" altLang="en-US" b="1" dirty="0" smtClean="0"/>
              <a:t>:</a:t>
            </a:r>
          </a:p>
          <a:p>
            <a:endParaRPr lang="en-US" altLang="en-US" dirty="0" smtClean="0"/>
          </a:p>
          <a:p>
            <a:r>
              <a:rPr lang="en-US" altLang="en-US" dirty="0" smtClean="0"/>
              <a:t>It may hurt some people (the ones who go out of business or lose money), but it benefits society as a whole. </a:t>
            </a:r>
          </a:p>
          <a:p>
            <a:pPr marL="171450" indent="-171450">
              <a:buFont typeface="Arial" charset="0"/>
              <a:buChar char="•"/>
            </a:pPr>
            <a:r>
              <a:rPr lang="en-US" altLang="en-US" dirty="0" smtClean="0"/>
              <a:t>These societal benefits are greater than the cost of a small number of people losing. </a:t>
            </a:r>
          </a:p>
          <a:p>
            <a:pPr marL="171450" indent="-171450">
              <a:buFont typeface="Arial" charset="0"/>
              <a:buChar char="•"/>
            </a:pPr>
            <a:r>
              <a:rPr lang="en-US" altLang="en-US" dirty="0" smtClean="0"/>
              <a:t>The car replaced the buggy, the DVD and Blu-ray replaced the VCR, and digital cameras replaced older versions.</a:t>
            </a:r>
          </a:p>
          <a:p>
            <a:endParaRPr lang="en-US" altLang="en-US" dirty="0" smtClean="0"/>
          </a:p>
          <a:p>
            <a:r>
              <a:rPr lang="en-US" altLang="en-US" dirty="0" smtClean="0"/>
              <a:t>Innovation is encouraged since lower-cost methods will give firms higher profits and a better chance to survive and prosper. The incentive for growth and innovation is there.</a:t>
            </a:r>
          </a:p>
        </p:txBody>
      </p:sp>
    </p:spTree>
    <p:extLst>
      <p:ext uri="{BB962C8B-B14F-4D97-AF65-F5344CB8AC3E}">
        <p14:creationId xmlns:p14="http://schemas.microsoft.com/office/powerpoint/2010/main" val="1135818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The government provides services (law enforcement, for example) and infrastructure. The revenue for funding comes from taxes.</a:t>
            </a:r>
          </a:p>
          <a:p>
            <a:endParaRPr lang="en-US" altLang="en-US" dirty="0" smtClean="0"/>
          </a:p>
          <a:p>
            <a:r>
              <a:rPr lang="en-US" altLang="en-US" dirty="0" smtClean="0"/>
              <a:t>If we tax activities that are fundamental to economic growth, economics theory predicts we</a:t>
            </a:r>
            <a:r>
              <a:rPr lang="ja-JP" altLang="en-US" dirty="0" smtClean="0"/>
              <a:t>’</a:t>
            </a:r>
            <a:r>
              <a:rPr lang="en-US" altLang="ja-JP" dirty="0" err="1" smtClean="0"/>
              <a:t>ll</a:t>
            </a:r>
            <a:r>
              <a:rPr lang="en-US" altLang="ja-JP" dirty="0" smtClean="0"/>
              <a:t> see less of these activities. </a:t>
            </a:r>
          </a:p>
          <a:p>
            <a:pPr marL="171450" indent="-171450">
              <a:buFont typeface="Arial" charset="0"/>
              <a:buChar char="•"/>
            </a:pPr>
            <a:r>
              <a:rPr lang="en-US" altLang="ja-JP" dirty="0" smtClean="0"/>
              <a:t>In particular, when income-producing activities are taxed (via income taxes), this reduces incentives for earning income. </a:t>
            </a:r>
          </a:p>
          <a:p>
            <a:pPr marL="171450" indent="-171450">
              <a:buFont typeface="Arial" charset="0"/>
              <a:buChar char="•"/>
            </a:pPr>
            <a:r>
              <a:rPr lang="en-US" altLang="ja-JP" dirty="0" smtClean="0"/>
              <a:t>Think of it this way: output and income are inexplicably linked in a market economy. If we tax income, we are taxing output, and that is GDP.</a:t>
            </a:r>
            <a:endParaRPr lang="en-US" altLang="en-US" dirty="0" smtClean="0"/>
          </a:p>
        </p:txBody>
      </p:sp>
    </p:spTree>
    <p:extLst>
      <p:ext uri="{BB962C8B-B14F-4D97-AF65-F5344CB8AC3E}">
        <p14:creationId xmlns:p14="http://schemas.microsoft.com/office/powerpoint/2010/main" val="341023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i="1" dirty="0" smtClean="0"/>
              <a:t>Lecture notes:</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Table 24.1 presents human welfare indicators for a selection of rich and poor countries. </a:t>
            </a:r>
          </a:p>
          <a:p>
            <a:pPr marL="0" indent="0">
              <a:buFont typeface="Arial"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1" u="none" strike="noStrike" kern="1200" baseline="0" dirty="0" smtClean="0">
                <a:solidFill>
                  <a:schemeClr val="tx1"/>
                </a:solidFill>
                <a:latin typeface="+mn-lt"/>
                <a:ea typeface="MS PGothic" pitchFamily="34" charset="-128"/>
                <a:cs typeface="MS PGothic" pitchFamily="34" charset="-128"/>
              </a:rPr>
              <a:t>From the text: </a:t>
            </a:r>
          </a:p>
          <a:p>
            <a:pPr marL="0" indent="0">
              <a:buFont typeface="Arial" charset="0"/>
              <a:buNone/>
            </a:pPr>
            <a:endParaRPr lang="en-US" sz="1200" b="0" i="1"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Among the poor nations are: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Bangladesh</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Haiti</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North Korea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Niger</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Liberia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Tanzania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Nepal</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Ethiopia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Zimbabwe</a:t>
            </a:r>
          </a:p>
          <a:p>
            <a:pPr marL="0" indent="0">
              <a:buFont typeface="Arial"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The wealthy nations include: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Australia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Denmark</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Israel</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Japan</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Germany</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South Korea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United States</a:t>
            </a: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(among others)</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Consider the first group of indicators, which are related to mortality.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In poor countries, 53 out of every 1,000 babies die at birth or in the first year of life, while in rich nations the number is only 4 out of every 1,000.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means that infants are 13 times more likely to die in poor nations. Those that survive one year in poor nations are about 15 times more likely to die before their fifth birthday, as indicated by the under-5 mortality rates.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Overall, life expectancy in poor nations is 62 years, while in wealthy nations it is 81 years. Just being born in a wealthy nation adds almost 20 years to an individual’s life.</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The second group of indicators in Table 24.1 helps to explain the mortality data.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Rich nations have about 14 times as many doctors per person: 29 physicians per 10,000 people versus 2 per 10,000.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Clean water and sanitation are available to only a fraction of people in poor nations, while these are generally available to all in rich nations.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Children in poor nations die every year because they can’t get water as clean as the water that comes out of virtually any faucet in the United States. This leads to common ailments like tapeworms and diarrhea that are life-threatening in poor nations. In fact, in 2010, the World Health Organization estimated that 3.6 million people died each year from waterborne diseases.</a:t>
            </a:r>
          </a:p>
          <a:p>
            <a:pPr marL="0" indent="0">
              <a:buFont typeface="Arial"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The last group of indicators in Table 24.1 tells the sobering story about education.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First, notice that literacy rates in poor countries are significantly lower than literacy rates in wealthy countries. But there is also a significant difference in literacy rates between men and women in poor nations.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Furthermore, women have less access to both secondary and postsecondary education than men in poor nations; equal access would imply an enrollment ratio of 100 percent.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So while educational opportunities are rarer for all people in poor nations, women fare the worst.</a:t>
            </a:r>
          </a:p>
          <a:p>
            <a:endParaRPr lang="en-US" altLang="en-US" sz="1200" b="0" i="0" u="none" strike="noStrike" kern="1200" baseline="0" dirty="0" smtClean="0">
              <a:solidFill>
                <a:schemeClr val="tx1"/>
              </a:solidFill>
              <a:latin typeface="+mn-lt"/>
              <a:ea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The data in Table 24.1 support the contention that per capita GDP matters—not for the sake of more income per se, but because it correlates</a:t>
            </a:r>
          </a:p>
          <a:p>
            <a:r>
              <a:rPr lang="en-US" sz="1200" b="0" i="0" u="none" strike="noStrike" kern="1200" baseline="0" dirty="0" smtClean="0">
                <a:solidFill>
                  <a:schemeClr val="tx1"/>
                </a:solidFill>
                <a:latin typeface="+mn-lt"/>
                <a:ea typeface="MS PGothic" pitchFamily="34" charset="-128"/>
                <a:cs typeface="MS PGothic" pitchFamily="34" charset="-128"/>
              </a:rPr>
              <a:t>with better human welfare conditions, which matter to everyone.</a:t>
            </a:r>
            <a:endParaRPr lang="en-US" altLang="en-US" sz="1000" b="1" i="1" dirty="0" smtClean="0"/>
          </a:p>
          <a:p>
            <a:endParaRPr lang="en-US" altLang="en-US" sz="1000" b="1" i="1" dirty="0" smtClean="0"/>
          </a:p>
          <a:p>
            <a:r>
              <a:rPr lang="en-US" altLang="en-US" sz="1000" b="0" dirty="0" smtClean="0"/>
              <a:t>The table is split into four groups (</a:t>
            </a:r>
            <a:r>
              <a:rPr lang="en-US" altLang="en-US" sz="1000" b="0" i="1" dirty="0" smtClean="0"/>
              <a:t>from top to bottom</a:t>
            </a:r>
            <a:r>
              <a:rPr lang="en-US" altLang="en-US" sz="1000" b="0" dirty="0" smtClean="0"/>
              <a:t>):</a:t>
            </a:r>
          </a:p>
          <a:p>
            <a:pPr>
              <a:buFontTx/>
              <a:buAutoNum type="arabicPeriod"/>
            </a:pPr>
            <a:r>
              <a:rPr lang="en-US" altLang="en-US" sz="1000" dirty="0" smtClean="0"/>
              <a:t> Life expectancy</a:t>
            </a:r>
          </a:p>
          <a:p>
            <a:pPr>
              <a:buFontTx/>
              <a:buAutoNum type="arabicPeriod"/>
            </a:pPr>
            <a:r>
              <a:rPr lang="en-US" altLang="en-US" sz="1000" dirty="0" smtClean="0"/>
              <a:t> Health</a:t>
            </a:r>
          </a:p>
          <a:p>
            <a:pPr>
              <a:buFontTx/>
              <a:buAutoNum type="arabicPeriod"/>
            </a:pPr>
            <a:r>
              <a:rPr lang="en-US" altLang="en-US" sz="1000" dirty="0" smtClean="0"/>
              <a:t> Technology</a:t>
            </a:r>
          </a:p>
          <a:p>
            <a:pPr>
              <a:buFontTx/>
              <a:buAutoNum type="arabicPeriod"/>
            </a:pPr>
            <a:r>
              <a:rPr lang="en-US" altLang="en-US" sz="1000" dirty="0" smtClean="0"/>
              <a:t> Education</a:t>
            </a:r>
          </a:p>
          <a:p>
            <a:endParaRPr lang="en-US" altLang="en-US" sz="1000" dirty="0" smtClean="0"/>
          </a:p>
          <a:p>
            <a:r>
              <a:rPr lang="en-US" altLang="en-US" sz="1000" dirty="0" smtClean="0"/>
              <a:t>Overall, life expectancy in poor nations is just 57 years, while it is 80 years in wealthy nations. Just being born in a wealthy nation adds almost a quarter century to your life.</a:t>
            </a:r>
          </a:p>
          <a:p>
            <a:endParaRPr lang="en-US" altLang="en-US" sz="1000" dirty="0" smtClean="0"/>
          </a:p>
          <a:p>
            <a:r>
              <a:rPr lang="en-US" altLang="en-US" sz="1000" b="0" dirty="0" smtClean="0"/>
              <a:t>Per capita GDP matters, not for the sake of per capita GDP, but because per capita GDP is correlated with human conditions we all care about. </a:t>
            </a:r>
          </a:p>
        </p:txBody>
      </p:sp>
    </p:spTree>
    <p:extLst>
      <p:ext uri="{BB962C8B-B14F-4D97-AF65-F5344CB8AC3E}">
        <p14:creationId xmlns:p14="http://schemas.microsoft.com/office/powerpoint/2010/main" val="940571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The tragic story of Easter Island illuminates another institution critical to economic growth: international trade. </a:t>
            </a:r>
          </a:p>
          <a:p>
            <a:pPr marL="171450" indent="-171450">
              <a:buFont typeface="Arial" charset="0"/>
              <a:buChar char="•"/>
            </a:pPr>
            <a:r>
              <a:rPr lang="en-US" altLang="en-US" dirty="0" smtClean="0"/>
              <a:t>The island population grew to 15,000 when they were able to trade for chickens and vegetables with other islands.</a:t>
            </a:r>
          </a:p>
          <a:p>
            <a:pPr marL="171450" indent="-171450">
              <a:buFont typeface="Arial" charset="0"/>
              <a:buChar char="•"/>
            </a:pPr>
            <a:r>
              <a:rPr lang="en-US" altLang="en-US" dirty="0" smtClean="0"/>
              <a:t>But once the trees were cut down and oceanic travel became impossible, the end was just a matter of time.</a:t>
            </a:r>
          </a:p>
        </p:txBody>
      </p:sp>
    </p:spTree>
    <p:extLst>
      <p:ext uri="{BB962C8B-B14F-4D97-AF65-F5344CB8AC3E}">
        <p14:creationId xmlns:p14="http://schemas.microsoft.com/office/powerpoint/2010/main" val="3474020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Basically, you can think of getting funds from a small group of savers and investors (domestic only) or a much larger group (international).</a:t>
            </a:r>
          </a:p>
        </p:txBody>
      </p:sp>
    </p:spTree>
    <p:extLst>
      <p:ext uri="{BB962C8B-B14F-4D97-AF65-F5344CB8AC3E}">
        <p14:creationId xmlns:p14="http://schemas.microsoft.com/office/powerpoint/2010/main" val="3567292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the Media”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r>
              <a:rPr lang="en-US" altLang="en-US" i="1" dirty="0" smtClean="0"/>
              <a:t>The clip mentioned on the slide can be found in the Interactive Instructor’s Guide. Access the direct link by clicking the icon in the PowerPoint above.</a:t>
            </a:r>
          </a:p>
          <a:p>
            <a:endParaRPr lang="en-US" altLang="en-US" b="1" dirty="0" smtClean="0"/>
          </a:p>
        </p:txBody>
      </p:sp>
      <p:sp>
        <p:nvSpPr>
          <p:cNvPr id="11059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48B6131-7A64-46B5-B6CB-559F2E4AC854}" type="slidenum">
              <a:rPr lang="en-US" altLang="en-US" sz="1800">
                <a:latin typeface="Arial" panose="020B0604020202020204" pitchFamily="34" charset="0"/>
                <a:cs typeface="Arial" panose="020B0604020202020204" pitchFamily="34" charset="0"/>
              </a:rPr>
              <a:pPr eaLnBrk="1" hangingPunct="1"/>
              <a:t>52</a:t>
            </a:fld>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618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the Media”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latin typeface="Arial" panose="020B0604020202020204" pitchFamily="34" charset="0"/>
                <a:cs typeface="Arial" panose="020B0604020202020204" pitchFamily="34" charset="0"/>
              </a:rPr>
              <a:t>Lecture tip:</a:t>
            </a:r>
          </a:p>
          <a:p>
            <a:r>
              <a:rPr lang="en-US" altLang="en-US" dirty="0" smtClean="0"/>
              <a:t>The clip mentioned on the slide can be found in the Interactive Instructor’s Guide. Access the direct link by clicking the icon in the PowerPoint above.</a:t>
            </a:r>
          </a:p>
        </p:txBody>
      </p:sp>
      <p:sp>
        <p:nvSpPr>
          <p:cNvPr id="11264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448432C-FAD2-4271-BB98-3E24BD9C6C59}" type="slidenum">
              <a:rPr lang="en-US" altLang="en-US" sz="1800">
                <a:latin typeface="Arial" panose="020B0604020202020204" pitchFamily="34" charset="0"/>
                <a:cs typeface="Arial" panose="020B0604020202020204" pitchFamily="34" charset="0"/>
              </a:rPr>
              <a:pPr eaLnBrk="1" hangingPunct="1"/>
              <a:t>53</a:t>
            </a:fld>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065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A,</a:t>
            </a:r>
            <a:r>
              <a:rPr lang="en-US" altLang="en-US" baseline="0" dirty="0" smtClean="0"/>
              <a:t> resources.</a:t>
            </a:r>
            <a:endParaRPr lang="en-US" altLang="en-US" dirty="0" smtClean="0"/>
          </a:p>
          <a:p>
            <a:endParaRPr lang="en-US" altLang="en-US" dirty="0" smtClean="0"/>
          </a:p>
          <a:p>
            <a:r>
              <a:rPr lang="en-US" altLang="en-US" dirty="0" smtClean="0"/>
              <a:t>Resources are the inputs used to produce goods and services. Resources are in important factor (but not the only factor) which affects economic growth.</a:t>
            </a:r>
          </a:p>
        </p:txBody>
      </p:sp>
    </p:spTree>
    <p:extLst>
      <p:ext uri="{BB962C8B-B14F-4D97-AF65-F5344CB8AC3E}">
        <p14:creationId xmlns:p14="http://schemas.microsoft.com/office/powerpoint/2010/main" val="2455407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C,</a:t>
            </a:r>
            <a:r>
              <a:rPr lang="en-US" altLang="en-US" baseline="0" dirty="0" smtClean="0"/>
              <a:t> It allows us to produce more output while using fewer resources.</a:t>
            </a:r>
            <a:endParaRPr lang="en-US" altLang="en-US" dirty="0" smtClean="0"/>
          </a:p>
          <a:p>
            <a:endParaRPr lang="en-US" altLang="en-US" dirty="0" smtClean="0"/>
          </a:p>
          <a:p>
            <a:r>
              <a:rPr lang="en-US" altLang="en-US" dirty="0" smtClean="0"/>
              <a:t>When we can make MORE output with LESS capital, labor, and land, growth occurs and quality of life improves. In addition, you could imagine that inputs can go on to produce other goods that we never produced before because fewer goods are needed to produce certain goods.</a:t>
            </a:r>
          </a:p>
          <a:p>
            <a:endParaRPr lang="en-US" altLang="en-US" dirty="0" smtClean="0"/>
          </a:p>
        </p:txBody>
      </p:sp>
    </p:spTree>
    <p:extLst>
      <p:ext uri="{BB962C8B-B14F-4D97-AF65-F5344CB8AC3E}">
        <p14:creationId xmlns:p14="http://schemas.microsoft.com/office/powerpoint/2010/main" val="934552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0" dirty="0" smtClean="0"/>
              <a:t>You can conclude the lecture on economic</a:t>
            </a:r>
            <a:r>
              <a:rPr lang="en-US" altLang="en-US" b="0" i="0" baseline="0" dirty="0" smtClean="0"/>
              <a:t> growth and the wealth of nations by also reiterating the following points: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Economic growth is measured as percentage changes in per capita real GDP.</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Due to compounding growth, relatively small growth rates lead to significant changes in living standards if they are maintained over time.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Rule of 70 is a helpful tool for determining the effects on income from a given growth rate.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Changes in per capita real GDP affect many human welfare conditions. These include mortality rates and health conditions.</a:t>
            </a:r>
          </a:p>
          <a:p>
            <a:r>
              <a:rPr lang="en-US" sz="1200" kern="1200" dirty="0" smtClean="0">
                <a:solidFill>
                  <a:schemeClr val="tx1"/>
                </a:solidFill>
                <a:effectLst/>
                <a:latin typeface="+mn-lt"/>
                <a:ea typeface="MS PGothic" pitchFamily="34" charset="-128"/>
                <a:cs typeface="MS PGothic" pitchFamily="34" charset="-128"/>
              </a:rPr>
              <a: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Historically, world economic growth rates were approximately zero prior to the Industrial Revolution. Over the past two centuries, world per capita real GDP has increased to about 10 times any levels experienced prior.</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first factor that influences economic growth is the resources available to a nation.</a:t>
            </a:r>
            <a:r>
              <a:rPr lang="en-US" sz="1200" kern="1200" baseline="0" dirty="0" smtClean="0">
                <a:solidFill>
                  <a:schemeClr val="tx1"/>
                </a:solidFill>
                <a:effectLst/>
                <a:latin typeface="+mn-lt"/>
                <a:ea typeface="MS PGothic" pitchFamily="34" charset="-128"/>
                <a:cs typeface="MS PGothic" pitchFamily="34" charset="-128"/>
              </a:rPr>
              <a:t> </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Land (natural resources)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Labor (both quantity and quality of workers)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Capital (the tools available for production)</a:t>
            </a:r>
          </a:p>
          <a:p>
            <a:r>
              <a:rPr lang="en-US" sz="1200" kern="1200" dirty="0" smtClean="0">
                <a:solidFill>
                  <a:schemeClr val="tx1"/>
                </a:solidFill>
                <a:effectLst/>
                <a:latin typeface="+mn-lt"/>
                <a:ea typeface="MS PGothic" pitchFamily="34" charset="-128"/>
                <a:cs typeface="MS PGothic" pitchFamily="34" charset="-128"/>
              </a:rPr>
              <a: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Technological innovations are the second factor that contributes to growth.</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third and final growth factor is institutions. Without proper institutions, neither resources, technology, or their combination are enough to produce sustained economic growth.</a:t>
            </a:r>
          </a:p>
          <a:p>
            <a:endParaRPr lang="en-US" altLang="en-US" b="0" i="0" dirty="0" smtClean="0"/>
          </a:p>
        </p:txBody>
      </p:sp>
    </p:spTree>
    <p:extLst>
      <p:ext uri="{BB962C8B-B14F-4D97-AF65-F5344CB8AC3E}">
        <p14:creationId xmlns:p14="http://schemas.microsoft.com/office/powerpoint/2010/main" val="366180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Robert </a:t>
            </a:r>
            <a:r>
              <a:rPr lang="en-US" altLang="en-US" b="0" dirty="0" err="1" smtClean="0"/>
              <a:t>Fogel</a:t>
            </a:r>
            <a:r>
              <a:rPr lang="en-US" altLang="en-US" b="0" dirty="0" smtClean="0"/>
              <a:t> on the Industrial Revolution:</a:t>
            </a:r>
          </a:p>
          <a:p>
            <a:r>
              <a:rPr lang="ja-JP" altLang="en-US" dirty="0" smtClean="0"/>
              <a:t>“</a:t>
            </a:r>
            <a:r>
              <a:rPr lang="en-US" altLang="ja-JP" dirty="0" smtClean="0"/>
              <a:t>Modernization was a mixed blessing for those who lived through it. However, the industrial and scientific achievements of the nineteenth century were a precondition for the remarkable achievements of the twentieth century, including the unprecedented improvements in the conditions of life experienced by ordinary people.</a:t>
            </a:r>
            <a:r>
              <a:rPr lang="ja-JP" altLang="en-US" dirty="0" smtClean="0"/>
              <a:t>”</a:t>
            </a:r>
            <a:endParaRPr lang="en-US" altLang="ja-JP" dirty="0" smtClean="0"/>
          </a:p>
          <a:p>
            <a:endParaRPr lang="en-US" altLang="en-US" dirty="0" smtClean="0"/>
          </a:p>
          <a:p>
            <a:r>
              <a:rPr lang="en-US" altLang="en-US" dirty="0" smtClean="0"/>
              <a:t>The Industrial Revolution of the 1800s, during which many economies moved away from agriculture and toward manufacturing, is at the very center of the big break in world income growth. Beginning with the Industrial Revolution, the rate of technical progress became so rapid that it was able to outpace population growth. The foundation for the Industrial Revolution was laid in the preceding decades, and this included private property protection and several technological innovations. </a:t>
            </a:r>
          </a:p>
          <a:p>
            <a:endParaRPr lang="en-US" altLang="en-US" dirty="0" smtClean="0"/>
          </a:p>
        </p:txBody>
      </p:sp>
    </p:spTree>
    <p:extLst>
      <p:ext uri="{BB962C8B-B14F-4D97-AF65-F5344CB8AC3E}">
        <p14:creationId xmlns:p14="http://schemas.microsoft.com/office/powerpoint/2010/main" val="267231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24.1</a:t>
            </a:r>
            <a:endParaRPr lang="en-US" altLang="en-US" b="1" i="1" dirty="0" smtClean="0"/>
          </a:p>
          <a:p>
            <a:endParaRPr lang="en-US" altLang="en-US" b="1" i="1" dirty="0" smtClean="0"/>
          </a:p>
          <a:p>
            <a:r>
              <a:rPr lang="en-US" altLang="en-US" b="1" i="1" dirty="0" smtClean="0"/>
              <a:t>Lecture notes:</a:t>
            </a:r>
          </a:p>
          <a:p>
            <a:endParaRPr lang="en-US" altLang="en-US" dirty="0" smtClean="0"/>
          </a:p>
          <a:p>
            <a:r>
              <a:rPr lang="en-US" altLang="en-US" dirty="0" smtClean="0"/>
              <a:t>History books often focus on prominent historical figures like kings and queens who were quite wealthy, especially in comparison to their contemporaries. But the experience of average people was much less glorious. </a:t>
            </a:r>
          </a:p>
          <a:p>
            <a:pPr marL="171450" indent="-171450">
              <a:buFont typeface="Arial" charset="0"/>
              <a:buChar char="•"/>
            </a:pPr>
            <a:r>
              <a:rPr lang="en-US" altLang="en-US" dirty="0" smtClean="0"/>
              <a:t>Understanding this gives us a different perspective on modern wealth, and clarifies possible policy alternatives going forward.</a:t>
            </a:r>
          </a:p>
          <a:p>
            <a:endParaRPr lang="en-US" altLang="en-US" dirty="0" smtClean="0"/>
          </a:p>
          <a:p>
            <a:r>
              <a:rPr lang="en-US" altLang="en-US" b="0" dirty="0" smtClean="0"/>
              <a:t>On the graph on the slide:</a:t>
            </a:r>
          </a:p>
          <a:p>
            <a:pPr marL="171450" indent="-171450">
              <a:buFont typeface="Arial" charset="0"/>
              <a:buChar char="•"/>
            </a:pPr>
            <a:r>
              <a:rPr lang="en-US" altLang="en-US" dirty="0" smtClean="0"/>
              <a:t>For 1,700 years, the standard of living for the average person </a:t>
            </a:r>
            <a:r>
              <a:rPr lang="en-US" altLang="en-US" dirty="0" err="1" smtClean="0"/>
              <a:t>didn</a:t>
            </a:r>
            <a:r>
              <a:rPr lang="ja-JP" altLang="en-US" dirty="0" smtClean="0"/>
              <a:t>’</a:t>
            </a:r>
            <a:r>
              <a:rPr lang="en-US" altLang="ja-JP" dirty="0" smtClean="0"/>
              <a:t>t really change. </a:t>
            </a:r>
          </a:p>
          <a:p>
            <a:pPr marL="171450" indent="-171450">
              <a:buFont typeface="Arial" charset="0"/>
              <a:buChar char="•"/>
            </a:pPr>
            <a:r>
              <a:rPr lang="en-US" altLang="ja-JP" dirty="0" smtClean="0"/>
              <a:t>It was finally during the Industrial Revolution (where technology grew faster than the population) that per capita GDP began to rise very rapidly.</a:t>
            </a:r>
            <a:endParaRPr lang="en-US" altLang="en-US" dirty="0" smtClean="0"/>
          </a:p>
        </p:txBody>
      </p:sp>
    </p:spTree>
    <p:extLst>
      <p:ext uri="{BB962C8B-B14F-4D97-AF65-F5344CB8AC3E}">
        <p14:creationId xmlns:p14="http://schemas.microsoft.com/office/powerpoint/2010/main" val="183936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A,</a:t>
            </a:r>
            <a:r>
              <a:rPr lang="en-US" altLang="en-US" baseline="0" dirty="0" smtClean="0"/>
              <a:t> percentage changes in real GDP per capita</a:t>
            </a:r>
            <a:endParaRPr lang="en-US" altLang="en-US" dirty="0" smtClean="0"/>
          </a:p>
          <a:p>
            <a:endParaRPr lang="en-US" altLang="en-US" dirty="0" smtClean="0"/>
          </a:p>
          <a:p>
            <a:r>
              <a:rPr lang="en-US" altLang="en-US" dirty="0" smtClean="0"/>
              <a:t>It</a:t>
            </a:r>
            <a:r>
              <a:rPr lang="ja-JP" altLang="en-US" dirty="0" smtClean="0"/>
              <a:t>’</a:t>
            </a:r>
            <a:r>
              <a:rPr lang="en-US" altLang="ja-JP" dirty="0" smtClean="0"/>
              <a:t>s important to distinguish between growth and per capita growth.</a:t>
            </a:r>
          </a:p>
          <a:p>
            <a:endParaRPr lang="en-US" altLang="en-US" dirty="0" smtClean="0"/>
          </a:p>
        </p:txBody>
      </p:sp>
    </p:spTree>
    <p:extLst>
      <p:ext uri="{BB962C8B-B14F-4D97-AF65-F5344CB8AC3E}">
        <p14:creationId xmlns:p14="http://schemas.microsoft.com/office/powerpoint/2010/main" val="116871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C,</a:t>
            </a:r>
            <a:r>
              <a:rPr lang="en-US" altLang="en-US" baseline="0" dirty="0" smtClean="0"/>
              <a:t> 1800s</a:t>
            </a:r>
            <a:endParaRPr lang="en-US" altLang="en-US" dirty="0" smtClean="0"/>
          </a:p>
          <a:p>
            <a:endParaRPr lang="en-US" altLang="en-US" dirty="0" smtClean="0"/>
          </a:p>
          <a:p>
            <a:r>
              <a:rPr lang="en-US" altLang="en-US" dirty="0" smtClean="0"/>
              <a:t>The 1800s and the Industrial Revolution were the time period of explosive economic growth (compared to the rest of history). This growth rate continues today.</a:t>
            </a:r>
          </a:p>
          <a:p>
            <a:endParaRPr lang="en-US" altLang="en-US" dirty="0" smtClean="0"/>
          </a:p>
        </p:txBody>
      </p:sp>
    </p:spTree>
    <p:extLst>
      <p:ext uri="{BB962C8B-B14F-4D97-AF65-F5344CB8AC3E}">
        <p14:creationId xmlns:p14="http://schemas.microsoft.com/office/powerpoint/2010/main" val="81356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chemeClr val="accent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2179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71625"/>
            <a:ext cx="9144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911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9650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383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223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114395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5968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4502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a2/full/page/400_income_and_life_expectancy_in_hans_rosling_200"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oney.cnn.com/2013/01/31/smallbusiness/stem-immigrants/index.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iig.wwnorton.com/prinecoma2/full/page/424_institutions_in_moscow_on_the_hudson"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53.xml.rels><?xml version="1.0" encoding="UTF-8" standalone="yes"?>
<Relationships xmlns="http://schemas.openxmlformats.org/package/2006/relationships"><Relationship Id="rId3" Type="http://schemas.openxmlformats.org/officeDocument/2006/relationships/hyperlink" Target="https://iig.wwnorton.com/prinecoma2/full/page/426_foreign_aid_in_the_hunger_games"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r>
              <a:rPr lang="en-US" altLang="en-US" cap="none" dirty="0" smtClean="0">
                <a:solidFill>
                  <a:srgbClr val="F79646"/>
                </a:solidFill>
                <a:latin typeface="Arial" panose="020B0604020202020204" pitchFamily="34" charset="0"/>
              </a:rPr>
              <a:t>Economic Growth and the Wealth of Nations</a:t>
            </a:r>
          </a:p>
        </p:txBody>
      </p:sp>
      <p:sp>
        <p:nvSpPr>
          <p:cNvPr id="11266"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24</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Some Got Rich,</a:t>
            </a:r>
            <a:br>
              <a:rPr lang="en-US" altLang="en-US" smtClean="0">
                <a:latin typeface="Arial" panose="020B0604020202020204" pitchFamily="34" charset="0"/>
              </a:rPr>
            </a:br>
            <a:r>
              <a:rPr lang="en-US" altLang="en-US" smtClean="0">
                <a:latin typeface="Arial" panose="020B0604020202020204" pitchFamily="34" charset="0"/>
              </a:rPr>
              <a:t>Others Stayed Poor</a:t>
            </a:r>
          </a:p>
        </p:txBody>
      </p:sp>
      <p:sp>
        <p:nvSpPr>
          <p:cNvPr id="1229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On average, we are all wealthier than earlier centuries</a:t>
            </a:r>
          </a:p>
          <a:p>
            <a:r>
              <a:rPr lang="en-US" altLang="en-US" sz="2800" dirty="0" smtClean="0">
                <a:latin typeface="Arial" panose="020B0604020202020204" pitchFamily="34" charset="0"/>
              </a:rPr>
              <a:t>However, wealth is not distributed evenly</a:t>
            </a:r>
          </a:p>
          <a:p>
            <a:pPr lvl="1"/>
            <a:r>
              <a:rPr lang="en-US" altLang="en-US" sz="2400" dirty="0" smtClean="0">
                <a:latin typeface="Arial" panose="020B0604020202020204" pitchFamily="34" charset="0"/>
              </a:rPr>
              <a:t>United States, year 1800</a:t>
            </a:r>
          </a:p>
          <a:p>
            <a:pPr lvl="2"/>
            <a:r>
              <a:rPr lang="en-US" altLang="en-US" sz="2000" dirty="0" smtClean="0">
                <a:latin typeface="Arial" panose="020B0604020202020204" pitchFamily="34" charset="0"/>
                <a:cs typeface="Arial" panose="020B0604020202020204" pitchFamily="34" charset="0"/>
              </a:rPr>
              <a:t>Average income is $2,000 (in 2010 dollars)</a:t>
            </a:r>
          </a:p>
          <a:p>
            <a:pPr lvl="1"/>
            <a:r>
              <a:rPr lang="en-US" altLang="en-US" sz="2400" dirty="0" smtClean="0">
                <a:latin typeface="Arial" panose="020B0604020202020204" pitchFamily="34" charset="0"/>
              </a:rPr>
              <a:t>Liberia, year 2012</a:t>
            </a:r>
          </a:p>
          <a:p>
            <a:pPr lvl="2"/>
            <a:r>
              <a:rPr lang="en-US" altLang="en-US" sz="2000" dirty="0" smtClean="0">
                <a:latin typeface="Arial" panose="020B0604020202020204" pitchFamily="34" charset="0"/>
                <a:cs typeface="Arial" panose="020B0604020202020204" pitchFamily="34" charset="0"/>
              </a:rPr>
              <a:t>Average income is $1,200 (in 2010 dollars)</a:t>
            </a:r>
          </a:p>
        </p:txBody>
      </p:sp>
      <p:grpSp>
        <p:nvGrpSpPr>
          <p:cNvPr id="2" name="Group 1"/>
          <p:cNvGrpSpPr/>
          <p:nvPr/>
        </p:nvGrpSpPr>
        <p:grpSpPr>
          <a:xfrm>
            <a:off x="1249363" y="4840288"/>
            <a:ext cx="6645275" cy="2017712"/>
            <a:chOff x="695325" y="4840288"/>
            <a:chExt cx="6645275" cy="2017712"/>
          </a:xfrm>
        </p:grpSpPr>
        <p:pic>
          <p:nvPicPr>
            <p:cNvPr id="12292" name="Picture 4" descr="I:\DirkTextbookN\Jpegs(All)\Macro Ch19-33\ch11\04_PRINECOMA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4840288"/>
              <a:ext cx="2768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I:\DirkTextbookN\Jpegs(All)\Macro Ch19-33\ch11\08_PRINECOMA_CH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40288"/>
              <a:ext cx="29718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Per Capita Real GDP </a:t>
            </a:r>
            <a:br>
              <a:rPr lang="en-US" altLang="en-US" smtClean="0">
                <a:latin typeface="Arial" panose="020B0604020202020204" pitchFamily="34" charset="0"/>
              </a:rPr>
            </a:br>
            <a:r>
              <a:rPr lang="en-US" altLang="en-US" smtClean="0">
                <a:latin typeface="Arial" panose="020B0604020202020204" pitchFamily="34" charset="0"/>
              </a:rPr>
              <a:t>over 200 Years</a:t>
            </a:r>
          </a:p>
        </p:txBody>
      </p:sp>
      <p:pic>
        <p:nvPicPr>
          <p:cNvPr id="4" name="Picture 3" descr="PRINECOMA2_FIG11.02.jpg"/>
          <p:cNvPicPr>
            <a:picLocks noChangeAspect="1"/>
          </p:cNvPicPr>
          <p:nvPr/>
        </p:nvPicPr>
        <p:blipFill>
          <a:blip r:embed="rId3"/>
          <a:srcRect b="3926"/>
          <a:stretch>
            <a:fillRect/>
          </a:stretch>
        </p:blipFill>
        <p:spPr>
          <a:xfrm>
            <a:off x="304800" y="1843661"/>
            <a:ext cx="8534400" cy="46560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Mathematics of Growth</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sp>
        <p:nvSpPr>
          <p:cNvPr id="14339"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Wealth of the United States didn’t</a:t>
            </a:r>
            <a:r>
              <a:rPr lang="en-US" altLang="ja-JP" sz="3200" dirty="0" smtClean="0">
                <a:latin typeface="Arial" panose="020B0604020202020204" pitchFamily="34" charset="0"/>
              </a:rPr>
              <a:t> happen overnight.</a:t>
            </a:r>
          </a:p>
          <a:p>
            <a:pPr lvl="1"/>
            <a:r>
              <a:rPr lang="en-US" altLang="ja-JP" sz="2800" dirty="0">
                <a:latin typeface="Arial" panose="020B0604020202020204" pitchFamily="34" charset="0"/>
              </a:rPr>
              <a:t>G</a:t>
            </a:r>
            <a:r>
              <a:rPr lang="en-US" altLang="ja-JP" sz="2800" dirty="0" smtClean="0">
                <a:latin typeface="Arial" panose="020B0604020202020204" pitchFamily="34" charset="0"/>
              </a:rPr>
              <a:t>rowth </a:t>
            </a:r>
            <a:r>
              <a:rPr lang="en-US" altLang="ja-JP" sz="2800" u="sng" dirty="0" smtClean="0">
                <a:latin typeface="Arial" panose="020B0604020202020204" pitchFamily="34" charset="0"/>
              </a:rPr>
              <a:t>rates</a:t>
            </a:r>
            <a:r>
              <a:rPr lang="en-US" altLang="ja-JP" sz="2800" dirty="0" smtClean="0">
                <a:latin typeface="Arial" panose="020B0604020202020204" pitchFamily="34" charset="0"/>
              </a:rPr>
              <a:t> grew each year a little bit.</a:t>
            </a:r>
          </a:p>
          <a:p>
            <a:r>
              <a:rPr lang="en-US" altLang="en-US" sz="3200" dirty="0" smtClean="0">
                <a:latin typeface="Arial" panose="020B0604020202020204" pitchFamily="34" charset="0"/>
              </a:rPr>
              <a:t>Break out of poverty began in the 19</a:t>
            </a:r>
            <a:r>
              <a:rPr lang="en-US" altLang="en-US" sz="3200" baseline="30000" dirty="0" smtClean="0">
                <a:latin typeface="Arial" panose="020B0604020202020204" pitchFamily="34" charset="0"/>
              </a:rPr>
              <a:t>th </a:t>
            </a:r>
            <a:r>
              <a:rPr lang="en-US" altLang="en-US" sz="3200" dirty="0">
                <a:latin typeface="Arial" panose="020B0604020202020204" pitchFamily="34" charset="0"/>
              </a:rPr>
              <a:t>century</a:t>
            </a:r>
            <a:r>
              <a:rPr lang="en-US" altLang="en-US" sz="3200" baseline="30000" dirty="0" smtClean="0">
                <a:latin typeface="Arial" panose="020B0604020202020204" pitchFamily="34" charset="0"/>
              </a:rPr>
              <a:t> </a:t>
            </a:r>
            <a:endParaRPr lang="en-US" altLang="en-US" sz="3200" dirty="0" smtClean="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9408249"/>
              </p:ext>
            </p:extLst>
          </p:nvPr>
        </p:nvGraphicFramePr>
        <p:xfrm>
          <a:off x="2754922" y="3810000"/>
          <a:ext cx="3842807" cy="3200400"/>
        </p:xfrm>
        <a:graphic>
          <a:graphicData uri="http://schemas.openxmlformats.org/drawingml/2006/table">
            <a:tbl>
              <a:tblPr/>
              <a:tblGrid>
                <a:gridCol w="1825669">
                  <a:extLst>
                    <a:ext uri="{9D8B030D-6E8A-4147-A177-3AD203B41FA5}">
                      <a16:colId xmlns:mc="http://schemas.openxmlformats.org/markup-compatibility/2006" xmlns:mv="urn:schemas-microsoft-com:mac:vml" xmlns="" xmlns:a16="http://schemas.microsoft.com/office/drawing/2014/main" val="4259003231"/>
                    </a:ext>
                  </a:extLst>
                </a:gridCol>
                <a:gridCol w="2017138">
                  <a:extLst>
                    <a:ext uri="{9D8B030D-6E8A-4147-A177-3AD203B41FA5}">
                      <a16:colId xmlns:mc="http://schemas.openxmlformats.org/markup-compatibility/2006" xmlns:mv="urn:schemas-microsoft-com:mac:vml" xmlns="" xmlns:a16="http://schemas.microsoft.com/office/drawing/2014/main" val="3487881914"/>
                    </a:ext>
                  </a:extLst>
                </a:gridCol>
              </a:tblGrid>
              <a:tr h="40796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2800" b="1"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2800" b="1"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663646344"/>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Years</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charset="0"/>
                          <a:ea typeface="Arial" charset="0"/>
                          <a:cs typeface="Arial" charset="0"/>
                        </a:rPr>
                        <a:t>Growth Rate</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185448270"/>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2802752607"/>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0–1800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0.02%</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83168880"/>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charset="0"/>
                          <a:ea typeface="Arial" charset="0"/>
                          <a:cs typeface="Arial" charset="0"/>
                        </a:rPr>
                        <a:t>1800–1900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0.64%</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970765412"/>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1900–1950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1.04%</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215080748"/>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charset="0"/>
                          <a:ea typeface="Arial" charset="0"/>
                          <a:cs typeface="Arial" charset="0"/>
                        </a:rPr>
                        <a:t>1950–2000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2.12%</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532444551"/>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9797192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Mathematics of Growth</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sp>
        <p:nvSpPr>
          <p:cNvPr id="15363"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Growth rate of real GDP per capita</a:t>
            </a:r>
          </a:p>
          <a:p>
            <a:pPr lvl="1"/>
            <a:r>
              <a:rPr lang="en-US" altLang="en-US" sz="2800" dirty="0" smtClean="0">
                <a:latin typeface="Arial" panose="020B0604020202020204" pitchFamily="34" charset="0"/>
              </a:rPr>
              <a:t>The most important growth rate we consider</a:t>
            </a:r>
          </a:p>
          <a:p>
            <a:pPr lvl="1"/>
            <a:r>
              <a:rPr lang="en-US" altLang="en-US" sz="2800" dirty="0" smtClean="0">
                <a:latin typeface="Arial" panose="020B0604020202020204" pitchFamily="34" charset="0"/>
              </a:rPr>
              <a:t>Change in average person’s</a:t>
            </a:r>
            <a:r>
              <a:rPr lang="en-US" altLang="ja-JP" sz="2800" dirty="0" smtClean="0">
                <a:latin typeface="Arial" panose="020B0604020202020204" pitchFamily="34" charset="0"/>
              </a:rPr>
              <a:t> income, adjusting for inflation</a:t>
            </a:r>
            <a:endParaRPr lang="en-US" altLang="ja-JP" sz="2800" dirty="0">
              <a:latin typeface="Arial" panose="020B0604020202020204" pitchFamily="34" charset="0"/>
            </a:endParaRPr>
          </a:p>
          <a:p>
            <a:r>
              <a:rPr lang="en-US" altLang="ja-JP" dirty="0" smtClean="0">
                <a:latin typeface="Arial" panose="020B0604020202020204" pitchFamily="34" charset="0"/>
              </a:rPr>
              <a:t>Economic growth</a:t>
            </a:r>
          </a:p>
        </p:txBody>
      </p:sp>
      <p:graphicFrame>
        <p:nvGraphicFramePr>
          <p:cNvPr id="15364" name="Object 3"/>
          <p:cNvGraphicFramePr>
            <a:graphicFrameLocks noChangeAspect="1"/>
          </p:cNvGraphicFramePr>
          <p:nvPr>
            <p:extLst>
              <p:ext uri="{D42A27DB-BD31-4B8C-83A1-F6EECF244321}">
                <p14:modId xmlns:p14="http://schemas.microsoft.com/office/powerpoint/2010/main" val="2228064681"/>
              </p:ext>
            </p:extLst>
          </p:nvPr>
        </p:nvGraphicFramePr>
        <p:xfrm>
          <a:off x="972766" y="4633899"/>
          <a:ext cx="8039866" cy="1144331"/>
        </p:xfrm>
        <a:graphic>
          <a:graphicData uri="http://schemas.openxmlformats.org/presentationml/2006/ole">
            <mc:AlternateContent xmlns:mc="http://schemas.openxmlformats.org/markup-compatibility/2006">
              <mc:Choice xmlns:v="urn:schemas-microsoft-com:vml" Requires="v">
                <p:oleObj spid="_x0000_s31793" name="Equation" r:id="rId4" imgW="3035160" imgH="431640" progId="Equation.3">
                  <p:embed/>
                </p:oleObj>
              </mc:Choice>
              <mc:Fallback>
                <p:oleObj name="Equation" r:id="rId4" imgW="3035160" imgH="431640" progId="Equation.3">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66" y="4633899"/>
                        <a:ext cx="8039866" cy="1144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Computing Economic </a:t>
            </a:r>
            <a:br>
              <a:rPr lang="en-US" altLang="en-US" smtClean="0">
                <a:latin typeface="Arial" panose="020B0604020202020204" pitchFamily="34" charset="0"/>
              </a:rPr>
            </a:br>
            <a:r>
              <a:rPr lang="en-US" altLang="en-US" smtClean="0">
                <a:latin typeface="Arial" panose="020B0604020202020204" pitchFamily="34" charset="0"/>
              </a:rPr>
              <a:t>Growth Example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2" b="3622"/>
          <a:stretch/>
        </p:blipFill>
        <p:spPr>
          <a:xfrm>
            <a:off x="309562" y="2000250"/>
            <a:ext cx="8524875" cy="44005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Growth and Income Levels over Time</a:t>
            </a:r>
          </a:p>
        </p:txBody>
      </p:sp>
      <mc:AlternateContent xmlns:mc="http://schemas.openxmlformats.org/markup-compatibility/2006" xmlns:a14="http://schemas.microsoft.com/office/drawing/2010/main">
        <mc:Choice Requires="a14">
          <p:sp>
            <p:nvSpPr>
              <p:cNvPr id="174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How long will it take income to double</a:t>
                </a:r>
                <a:r>
                  <a:rPr lang="en-US" altLang="en-US" sz="2800" dirty="0">
                    <a:latin typeface="Arial" panose="020B0604020202020204" pitchFamily="34" charset="0"/>
                  </a:rPr>
                  <a:t>?</a:t>
                </a:r>
                <a:endParaRPr lang="en-US" altLang="en-US" sz="2800" dirty="0" smtClean="0">
                  <a:latin typeface="Arial" panose="020B0604020202020204" pitchFamily="34" charset="0"/>
                </a:endParaRPr>
              </a:p>
              <a:p>
                <a:pPr lvl="1"/>
                <a:r>
                  <a:rPr lang="en-US" altLang="en-US" sz="2400" dirty="0" smtClean="0">
                    <a:latin typeface="Arial" panose="020B0604020202020204" pitchFamily="34" charset="0"/>
                  </a:rPr>
                  <a:t>Income doubling is significant and will not happen in a single year</a:t>
                </a:r>
              </a:p>
              <a:p>
                <a:r>
                  <a:rPr lang="en-US" altLang="en-US" sz="2800" dirty="0" smtClean="0">
                    <a:latin typeface="Arial" panose="020B0604020202020204" pitchFamily="34" charset="0"/>
                  </a:rPr>
                  <a:t>Suppose annual growth is 2%. </a:t>
                </a:r>
                <a:r>
                  <a:rPr lang="en-US" altLang="en-US" sz="2800" dirty="0">
                    <a:latin typeface="Arial" panose="020B0604020202020204" pitchFamily="34" charset="0"/>
                  </a:rPr>
                  <a:t>H</a:t>
                </a:r>
                <a:r>
                  <a:rPr lang="en-US" altLang="en-US" sz="2800" dirty="0" smtClean="0">
                    <a:latin typeface="Arial" panose="020B0604020202020204" pitchFamily="34" charset="0"/>
                  </a:rPr>
                  <a:t>ow long will it take for the economy to grow by 100%?</a:t>
                </a:r>
              </a:p>
              <a:p>
                <a:pPr lvl="1"/>
                <a:r>
                  <a:rPr lang="en-US" altLang="en-US" sz="2400" dirty="0" smtClean="0">
                    <a:latin typeface="Arial" panose="020B0604020202020204" pitchFamily="34" charset="0"/>
                  </a:rPr>
                  <a:t>Compounding growth actually makes it occur faster than 50 years.</a:t>
                </a:r>
              </a:p>
              <a:p>
                <a:pPr lvl="1"/>
                <a:r>
                  <a:rPr lang="en-US" altLang="en-US" sz="2400" dirty="0" smtClean="0">
                    <a:latin typeface="Arial" panose="020B0604020202020204" pitchFamily="34" charset="0"/>
                  </a:rPr>
                  <a:t>It takes about 35 years.</a:t>
                </a:r>
              </a:p>
              <a:p>
                <a:pPr lvl="1"/>
                <a:r>
                  <a:rPr lang="ja-JP" altLang="en-US" sz="2400" dirty="0" smtClean="0">
                    <a:latin typeface="Arial" panose="020B0604020202020204" pitchFamily="34" charset="0"/>
                  </a:rPr>
                  <a:t>“</a:t>
                </a:r>
                <a:r>
                  <a:rPr lang="en-US" altLang="ja-JP" sz="2400" dirty="0" smtClean="0">
                    <a:latin typeface="Arial" panose="020B0604020202020204" pitchFamily="34" charset="0"/>
                  </a:rPr>
                  <a:t>Rule of 70</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lvl="2"/>
                <a:r>
                  <a:rPr lang="en-US" altLang="en-US" sz="2000" dirty="0" smtClean="0">
                    <a:latin typeface="Arial" panose="020B0604020202020204" pitchFamily="34" charset="0"/>
                  </a:rPr>
                  <a:t>If the annual growth rate is </a:t>
                </a:r>
                <a14:m>
                  <m:oMath xmlns:m="http://schemas.openxmlformats.org/officeDocument/2006/math">
                    <m:r>
                      <a:rPr lang="en-US" altLang="en-US" sz="2000" b="0" i="1" smtClean="0">
                        <a:latin typeface="Cambria Math" panose="02040503050406030204" pitchFamily="18" charset="0"/>
                      </a:rPr>
                      <m:t>𝑋</m:t>
                    </m:r>
                    <m:r>
                      <a:rPr lang="en-US" altLang="en-US" sz="2000" b="0" i="1" smtClean="0">
                        <a:latin typeface="Cambria Math" panose="02040503050406030204" pitchFamily="18" charset="0"/>
                      </a:rPr>
                      <m:t>%</m:t>
                    </m:r>
                  </m:oMath>
                </a14:m>
                <a:r>
                  <a:rPr lang="en-US" altLang="en-US" sz="2000" dirty="0" smtClean="0">
                    <a:latin typeface="Arial" panose="020B0604020202020204" pitchFamily="34" charset="0"/>
                  </a:rPr>
                  <a:t>, the size of that variable doubles every </a:t>
                </a:r>
                <a14:m>
                  <m:oMath xmlns:m="http://schemas.openxmlformats.org/officeDocument/2006/math">
                    <m:f>
                      <m:fPr>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70</m:t>
                        </m:r>
                      </m:num>
                      <m:den>
                        <m:r>
                          <a:rPr lang="en-US" altLang="en-US" sz="2000" b="0" i="1" smtClean="0">
                            <a:latin typeface="Cambria Math" panose="02040503050406030204" pitchFamily="18" charset="0"/>
                          </a:rPr>
                          <m:t>𝑋</m:t>
                        </m:r>
                      </m:den>
                    </m:f>
                  </m:oMath>
                </a14:m>
                <a:r>
                  <a:rPr lang="en-US" altLang="en-US" sz="2000" dirty="0" smtClean="0">
                    <a:latin typeface="Arial" panose="020B0604020202020204" pitchFamily="34" charset="0"/>
                  </a:rPr>
                  <a:t> years.</a:t>
                </a:r>
              </a:p>
            </p:txBody>
          </p:sp>
        </mc:Choice>
        <mc:Fallback xmlns="" xmlns:mv="urn:schemas-microsoft-com:mac:vml">
          <p:sp>
            <p:nvSpPr>
              <p:cNvPr id="17411" name="Content Placeholder 2"/>
              <p:cNvSpPr>
                <a:spLocks noGrp="1" noRot="1" noChangeAspect="1" noMove="1" noResize="1" noEditPoints="1" noAdjustHandles="1" noChangeArrowheads="1" noChangeShapeType="1" noTextEdit="1"/>
              </p:cNvSpPr>
              <p:nvPr>
                <p:ph idx="1"/>
              </p:nvPr>
            </p:nvSpPr>
            <p:spPr>
              <a:xfrm>
                <a:off x="457200" y="1712913"/>
                <a:ext cx="8229600" cy="4895850"/>
              </a:xfrm>
              <a:blipFill rotWithShape="0">
                <a:blip r:embed="rId3"/>
                <a:stretch>
                  <a:fillRect l="-1333" t="-1370" r="-185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50800"/>
            <a:ext cx="8229600" cy="1527175"/>
          </a:xfrm>
        </p:spPr>
        <p:txBody>
          <a:bodyPr/>
          <a:lstStyle/>
          <a:p>
            <a:r>
              <a:rPr lang="en-US" altLang="en-US" smtClean="0">
                <a:latin typeface="Arial" panose="020B0604020202020204" pitchFamily="34" charset="0"/>
              </a:rPr>
              <a:t>Exponential Growth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223" b="4150"/>
          <a:stretch/>
        </p:blipFill>
        <p:spPr>
          <a:xfrm>
            <a:off x="295275" y="1768475"/>
            <a:ext cx="8553450" cy="431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480425" cy="1527175"/>
          </a:xfrm>
        </p:spPr>
        <p:txBody>
          <a:bodyPr/>
          <a:lstStyle/>
          <a:p>
            <a:r>
              <a:rPr lang="en-US" altLang="en-US" smtClean="0">
                <a:latin typeface="Arial" panose="020B0604020202020204" pitchFamily="34" charset="0"/>
              </a:rPr>
              <a:t>Rule of 70, Illustrated for $1</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14" b="5280"/>
          <a:stretch/>
        </p:blipFill>
        <p:spPr>
          <a:xfrm>
            <a:off x="290512" y="2416176"/>
            <a:ext cx="8482013" cy="34702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If the annual growth rate of an economy is 7%, how long will it take for income to double?</a:t>
            </a:r>
          </a:p>
          <a:p>
            <a:pPr marL="971550" lvl="1" indent="-514350">
              <a:buFont typeface="+mj-lt"/>
              <a:buAutoNum type="alphaUcPeriod"/>
            </a:pPr>
            <a:r>
              <a:rPr lang="en-US" altLang="en-US" sz="2800" dirty="0" smtClean="0">
                <a:latin typeface="Arial" panose="020B0604020202020204" pitchFamily="34" charset="0"/>
              </a:rPr>
              <a:t>5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6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8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10 years</a:t>
            </a:r>
          </a:p>
        </p:txBody>
      </p:sp>
      <p:sp>
        <p:nvSpPr>
          <p:cNvPr id="4" name="Rectangle 3" descr="Correct answer: D, 10 years"/>
          <p:cNvSpPr/>
          <p:nvPr/>
        </p:nvSpPr>
        <p:spPr>
          <a:xfrm>
            <a:off x="865597" y="4836539"/>
            <a:ext cx="2257614" cy="54298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3050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510588" cy="1527175"/>
          </a:xfrm>
        </p:spPr>
        <p:txBody>
          <a:bodyPr/>
          <a:lstStyle/>
          <a:p>
            <a:r>
              <a:rPr lang="en-US" altLang="en-US" dirty="0" smtClean="0">
                <a:latin typeface="Arial" panose="020B0604020202020204" pitchFamily="34" charset="0"/>
              </a:rPr>
              <a:t>Living Standards: 1950 to 2010</a:t>
            </a:r>
          </a:p>
        </p:txBody>
      </p:sp>
      <p:pic>
        <p:nvPicPr>
          <p:cNvPr id="4" name="Picture 3" descr="PRINECOMA2_TABLE11_07-1.jpg"/>
          <p:cNvPicPr>
            <a:picLocks noChangeAspect="1"/>
          </p:cNvPicPr>
          <p:nvPr/>
        </p:nvPicPr>
        <p:blipFill rotWithShape="1">
          <a:blip r:embed="rId3"/>
          <a:srcRect t="12941"/>
          <a:stretch/>
        </p:blipFill>
        <p:spPr>
          <a:xfrm>
            <a:off x="457200" y="2357438"/>
            <a:ext cx="8229600" cy="32521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3314"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Indirect finance is when savers and lenders utilize banks in the market for loans.</a:t>
            </a:r>
          </a:p>
          <a:p>
            <a:r>
              <a:rPr lang="en-US" altLang="en-US" sz="2800" dirty="0" smtClean="0">
                <a:latin typeface="Arial" panose="020B0604020202020204" pitchFamily="34" charset="0"/>
              </a:rPr>
              <a:t>Direct finance is when borrowers go directly to lenders (for example, offers of stocks and bonds)</a:t>
            </a:r>
          </a:p>
          <a:p>
            <a:r>
              <a:rPr lang="en-US" altLang="en-US" sz="2800" dirty="0" smtClean="0">
                <a:latin typeface="Arial" panose="020B0604020202020204" pitchFamily="34" charset="0"/>
              </a:rPr>
              <a:t>Bonds are loan contracts that are typically traded in secondary markets.</a:t>
            </a:r>
          </a:p>
          <a:p>
            <a:r>
              <a:rPr lang="en-US" altLang="en-US" sz="2800" dirty="0" smtClean="0">
                <a:latin typeface="Arial" panose="020B0604020202020204" pitchFamily="34" charset="0"/>
              </a:rPr>
              <a:t>Stocks are ownership shares in firms.</a:t>
            </a:r>
          </a:p>
          <a:p>
            <a:r>
              <a:rPr lang="en-US" altLang="en-US" sz="2800" dirty="0" smtClean="0">
                <a:latin typeface="Arial" panose="020B0604020202020204" pitchFamily="34" charset="0"/>
              </a:rPr>
              <a:t>U.S. Treasury securities are the bonds used by the federal government to finance debt.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1950</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pic>
        <p:nvPicPr>
          <p:cNvPr id="4" name="Picture 3" descr="PRINECOMA2_TABLE11_07-1.jpg"/>
          <p:cNvPicPr>
            <a:picLocks noChangeAspect="1"/>
          </p:cNvPicPr>
          <p:nvPr/>
        </p:nvPicPr>
        <p:blipFill rotWithShape="1">
          <a:blip r:embed="rId3"/>
          <a:srcRect t="12792"/>
          <a:stretch/>
        </p:blipFill>
        <p:spPr>
          <a:xfrm>
            <a:off x="457200" y="2357437"/>
            <a:ext cx="8229600" cy="329550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1950</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pic>
        <p:nvPicPr>
          <p:cNvPr id="4" name="Picture 3" descr="PRINECOMA2_TABLE11_07-1.jpg"/>
          <p:cNvPicPr>
            <a:picLocks noChangeAspect="1"/>
          </p:cNvPicPr>
          <p:nvPr/>
        </p:nvPicPr>
        <p:blipFill rotWithShape="1">
          <a:blip r:embed="rId3"/>
          <a:srcRect t="12720"/>
          <a:stretch/>
        </p:blipFill>
        <p:spPr>
          <a:xfrm>
            <a:off x="457200" y="2371725"/>
            <a:ext cx="8229600" cy="34147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1950</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p>
        </p:txBody>
      </p:sp>
      <p:pic>
        <p:nvPicPr>
          <p:cNvPr id="4" name="Picture 3" descr="PRINECOMA2_TABLE11_07-1.jpg"/>
          <p:cNvPicPr>
            <a:picLocks noChangeAspect="1"/>
          </p:cNvPicPr>
          <p:nvPr/>
        </p:nvPicPr>
        <p:blipFill rotWithShape="1">
          <a:blip r:embed="rId3"/>
          <a:srcRect t="11748"/>
          <a:stretch/>
        </p:blipFill>
        <p:spPr>
          <a:xfrm>
            <a:off x="457200" y="2371725"/>
            <a:ext cx="8229600" cy="37385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Twenty Years of Growth in Shanghai</a:t>
            </a:r>
          </a:p>
        </p:txBody>
      </p:sp>
      <p:pic>
        <p:nvPicPr>
          <p:cNvPr id="50178" name="Picture 2" descr="03_PRINECOMA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778000"/>
            <a:ext cx="85312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1960</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pic>
        <p:nvPicPr>
          <p:cNvPr id="5" name="Picture 4" descr="PRINECOMA2_TABLE11_08-1.jpg"/>
          <p:cNvPicPr>
            <a:picLocks noChangeAspect="1"/>
          </p:cNvPicPr>
          <p:nvPr/>
        </p:nvPicPr>
        <p:blipFill rotWithShape="1">
          <a:blip r:embed="rId3"/>
          <a:srcRect t="15589"/>
          <a:stretch/>
        </p:blipFill>
        <p:spPr>
          <a:xfrm>
            <a:off x="304800" y="2214562"/>
            <a:ext cx="8534400" cy="330354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1960</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pic>
        <p:nvPicPr>
          <p:cNvPr id="4" name="Picture 3" descr="PRINECOMA2_TABLE11_08-1.jpg"/>
          <p:cNvPicPr>
            <a:picLocks noChangeAspect="1"/>
          </p:cNvPicPr>
          <p:nvPr/>
        </p:nvPicPr>
        <p:blipFill rotWithShape="1">
          <a:blip r:embed="rId3"/>
          <a:srcRect t="14391"/>
          <a:stretch/>
        </p:blipFill>
        <p:spPr>
          <a:xfrm>
            <a:off x="301752" y="2243138"/>
            <a:ext cx="8540496" cy="37993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1960</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p>
        </p:txBody>
      </p:sp>
      <p:pic>
        <p:nvPicPr>
          <p:cNvPr id="4" name="Picture 3" descr="PRINECOMA2_TABLE11_08-1.jpg"/>
          <p:cNvPicPr>
            <a:picLocks noChangeAspect="1"/>
          </p:cNvPicPr>
          <p:nvPr/>
        </p:nvPicPr>
        <p:blipFill rotWithShape="1">
          <a:blip r:embed="rId3"/>
          <a:srcRect t="11866"/>
          <a:stretch/>
        </p:blipFill>
        <p:spPr>
          <a:xfrm>
            <a:off x="301752" y="2228850"/>
            <a:ext cx="8540496" cy="46291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1960</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p>
        </p:txBody>
      </p:sp>
      <p:pic>
        <p:nvPicPr>
          <p:cNvPr id="5" name="Picture 4" descr="PRINECOMA2_TABLE11_08-1.jpg"/>
          <p:cNvPicPr>
            <a:picLocks noChangeAspect="1"/>
          </p:cNvPicPr>
          <p:nvPr/>
        </p:nvPicPr>
        <p:blipFill rotWithShape="1">
          <a:blip r:embed="rId3"/>
          <a:srcRect t="14048"/>
          <a:stretch/>
        </p:blipFill>
        <p:spPr>
          <a:xfrm>
            <a:off x="301752" y="2214562"/>
            <a:ext cx="8540496" cy="37411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Life Span and Wealth</a:t>
            </a:r>
          </a:p>
        </p:txBody>
      </p:sp>
      <p:sp>
        <p:nvSpPr>
          <p:cNvPr id="60418" name="Content Placeholder 2"/>
          <p:cNvSpPr>
            <a:spLocks noGrp="1"/>
          </p:cNvSpPr>
          <p:nvPr>
            <p:ph idx="4294967295"/>
          </p:nvPr>
        </p:nvSpPr>
        <p:spPr>
          <a:xfrm>
            <a:off x="303213" y="1630363"/>
            <a:ext cx="8229600" cy="2743200"/>
          </a:xfrm>
        </p:spPr>
        <p:txBody>
          <a:bodyPr/>
          <a:lstStyle/>
          <a:p>
            <a:r>
              <a:rPr lang="en-US" altLang="en-US" sz="3200" dirty="0" smtClean="0">
                <a:latin typeface="Arial" panose="020B0604020202020204" pitchFamily="34" charset="0"/>
              </a:rPr>
              <a:t>200 countries, 200 years</a:t>
            </a:r>
          </a:p>
          <a:p>
            <a:pPr lvl="1"/>
            <a:r>
              <a:rPr lang="en-US" altLang="en-US" sz="2800" dirty="0">
                <a:latin typeface="Arial" panose="020B0604020202020204" pitchFamily="34" charset="0"/>
              </a:rPr>
              <a:t>T</a:t>
            </a:r>
            <a:r>
              <a:rPr lang="en-US" altLang="en-US" sz="2800" dirty="0" smtClean="0">
                <a:latin typeface="Arial" panose="020B0604020202020204" pitchFamily="34" charset="0"/>
              </a:rPr>
              <a:t>his video also shows the relationship between income and life span</a:t>
            </a:r>
          </a:p>
        </p:txBody>
      </p:sp>
      <p:pic>
        <p:nvPicPr>
          <p:cNvPr id="60419" name="Picture 4" descr="Tip #400: Income and Life Expectancy in “Hans Rosling’s 200 Countries, 200 Years, 4 Minute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0132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Causes of Economic Growth</a:t>
            </a:r>
          </a:p>
        </p:txBody>
      </p:sp>
      <p:sp>
        <p:nvSpPr>
          <p:cNvPr id="29699"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Economic growth affects income, life expectancy, and standards of living.</a:t>
            </a:r>
          </a:p>
          <a:p>
            <a:pPr lvl="1"/>
            <a:r>
              <a:rPr lang="en-US" altLang="en-US" sz="2800" dirty="0" smtClean="0">
                <a:latin typeface="Arial" panose="020B0604020202020204" pitchFamily="34" charset="0"/>
              </a:rPr>
              <a:t>The sources of economic growth are:</a:t>
            </a:r>
          </a:p>
          <a:p>
            <a:pPr lvl="2"/>
            <a:r>
              <a:rPr lang="en-US" altLang="en-US" dirty="0" smtClean="0">
                <a:latin typeface="Arial" panose="020B0604020202020204" pitchFamily="34" charset="0"/>
                <a:cs typeface="Arial" panose="020B0604020202020204" pitchFamily="34" charset="0"/>
              </a:rPr>
              <a:t>Resources</a:t>
            </a:r>
          </a:p>
          <a:p>
            <a:pPr lvl="2"/>
            <a:r>
              <a:rPr lang="en-US" altLang="en-US" dirty="0" smtClean="0">
                <a:latin typeface="Arial" panose="020B0604020202020204" pitchFamily="34" charset="0"/>
                <a:cs typeface="Arial" panose="020B0604020202020204" pitchFamily="34" charset="0"/>
              </a:rPr>
              <a:t>Technology</a:t>
            </a:r>
          </a:p>
          <a:p>
            <a:pPr lvl="2"/>
            <a:r>
              <a:rPr lang="en-US" altLang="en-US" dirty="0" smtClean="0">
                <a:latin typeface="Arial" panose="020B0604020202020204" pitchFamily="34" charset="0"/>
                <a:cs typeface="Arial" panose="020B0604020202020204" pitchFamily="34" charset="0"/>
              </a:rPr>
              <a:t>Institutions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Big Questions</a:t>
            </a:r>
          </a:p>
        </p:txBody>
      </p:sp>
      <p:sp>
        <p:nvSpPr>
          <p:cNvPr id="15362"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Why does economic growth matter?</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 resources and technology contribute to economic growth?</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institutions foster economic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Resources</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sp>
        <p:nvSpPr>
          <p:cNvPr id="3072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Resources are the inputs used to produce goods and services.</a:t>
            </a:r>
          </a:p>
          <a:p>
            <a:r>
              <a:rPr lang="en-US" altLang="en-US" sz="2800" dirty="0" smtClean="0">
                <a:latin typeface="Arial" panose="020B0604020202020204" pitchFamily="34" charset="0"/>
              </a:rPr>
              <a:t>Land</a:t>
            </a:r>
          </a:p>
          <a:p>
            <a:pPr lvl="1"/>
            <a:r>
              <a:rPr lang="en-US" altLang="en-US" sz="2400" dirty="0" smtClean="0">
                <a:latin typeface="Arial" panose="020B0604020202020204" pitchFamily="34" charset="0"/>
              </a:rPr>
              <a:t>Physical land, natural resources</a:t>
            </a:r>
          </a:p>
          <a:p>
            <a:pPr lvl="2"/>
            <a:r>
              <a:rPr lang="en-US" altLang="en-US" sz="2000" dirty="0" smtClean="0">
                <a:latin typeface="Arial" panose="020B0604020202020204" pitchFamily="34" charset="0"/>
              </a:rPr>
              <a:t>Coal in United States</a:t>
            </a:r>
          </a:p>
          <a:p>
            <a:pPr lvl="2"/>
            <a:r>
              <a:rPr lang="en-US" altLang="en-US" sz="2000" dirty="0">
                <a:latin typeface="Arial" panose="020B0604020202020204" pitchFamily="34" charset="0"/>
              </a:rPr>
              <a:t>O</a:t>
            </a:r>
            <a:r>
              <a:rPr lang="en-US" altLang="en-US" sz="2000" dirty="0" smtClean="0">
                <a:latin typeface="Arial" panose="020B0604020202020204" pitchFamily="34" charset="0"/>
              </a:rPr>
              <a:t>il in Saudi Arabia</a:t>
            </a:r>
          </a:p>
          <a:p>
            <a:pPr lvl="2"/>
            <a:r>
              <a:rPr lang="en-US" altLang="en-US" sz="2000" dirty="0">
                <a:latin typeface="Arial" panose="020B0604020202020204" pitchFamily="34" charset="0"/>
              </a:rPr>
              <a:t>L</a:t>
            </a:r>
            <a:r>
              <a:rPr lang="en-US" altLang="en-US" sz="2000" dirty="0" smtClean="0">
                <a:latin typeface="Arial" panose="020B0604020202020204" pitchFamily="34" charset="0"/>
              </a:rPr>
              <a:t>umber in Canada</a:t>
            </a:r>
          </a:p>
          <a:p>
            <a:pPr lvl="1"/>
            <a:r>
              <a:rPr lang="en-US" altLang="en-US" sz="2400" dirty="0" smtClean="0">
                <a:latin typeface="Arial" panose="020B0604020202020204" pitchFamily="34" charset="0"/>
              </a:rPr>
              <a:t>Geography affects weather, </a:t>
            </a:r>
          </a:p>
          <a:p>
            <a:pPr lvl="1">
              <a:buFont typeface="Arial" panose="020B0604020202020204" pitchFamily="34" charset="0"/>
              <a:buNone/>
            </a:pPr>
            <a:r>
              <a:rPr lang="en-US" altLang="en-US" sz="2400" dirty="0" smtClean="0">
                <a:latin typeface="Arial" panose="020B0604020202020204" pitchFamily="34" charset="0"/>
              </a:rPr>
              <a:t>	disease, and trade possibilities</a:t>
            </a:r>
          </a:p>
          <a:p>
            <a:pPr lvl="1"/>
            <a:r>
              <a:rPr lang="en-US" altLang="en-US" sz="2400" dirty="0" smtClean="0">
                <a:latin typeface="Arial" panose="020B0604020202020204" pitchFamily="34" charset="0"/>
              </a:rPr>
              <a:t>Land is not enough for growth</a:t>
            </a:r>
          </a:p>
        </p:txBody>
      </p:sp>
      <p:pic>
        <p:nvPicPr>
          <p:cNvPr id="30724" name="Picture 4" descr="I:\DirkTextbookN\Jpegs(All)\Macro Ch19-33\ch11\06_PRINECOMA_CH11.jpg"/>
          <p:cNvPicPr>
            <a:picLocks noChangeAspect="1" noChangeArrowheads="1"/>
          </p:cNvPicPr>
          <p:nvPr/>
        </p:nvPicPr>
        <p:blipFill>
          <a:blip r:embed="rId3">
            <a:extLst>
              <a:ext uri="{28A0092B-C50C-407E-A947-70E740481C1C}">
                <a14:useLocalDpi xmlns:a14="http://schemas.microsoft.com/office/drawing/2010/main" val="0"/>
              </a:ext>
            </a:extLst>
          </a:blip>
          <a:srcRect l="10271" t="14001" r="9135" b="14999"/>
          <a:stretch>
            <a:fillRect/>
          </a:stretch>
        </p:blipFill>
        <p:spPr bwMode="auto">
          <a:xfrm>
            <a:off x="6246813" y="2459038"/>
            <a:ext cx="2201862"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Global GDP Density</a:t>
            </a:r>
          </a:p>
        </p:txBody>
      </p:sp>
      <p:pic>
        <p:nvPicPr>
          <p:cNvPr id="4" name="Picture 3" descr="PRINECOMA2_FIG11.03.jpg"/>
          <p:cNvPicPr>
            <a:picLocks noChangeAspect="1"/>
          </p:cNvPicPr>
          <p:nvPr/>
        </p:nvPicPr>
        <p:blipFill>
          <a:blip r:embed="rId3"/>
          <a:srcRect t="4733" b="3751"/>
          <a:stretch>
            <a:fillRect/>
          </a:stretch>
        </p:blipFill>
        <p:spPr>
          <a:xfrm>
            <a:off x="304800" y="1887301"/>
            <a:ext cx="8534400" cy="44183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Resources</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sp>
        <p:nvSpPr>
          <p:cNvPr id="3277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Labor</a:t>
            </a:r>
          </a:p>
          <a:p>
            <a:pPr lvl="1"/>
            <a:r>
              <a:rPr lang="en-US" altLang="en-US" sz="2400" dirty="0" smtClean="0">
                <a:latin typeface="Arial" panose="020B0604020202020204" pitchFamily="34" charset="0"/>
              </a:rPr>
              <a:t>Represents workers</a:t>
            </a:r>
            <a:br>
              <a:rPr lang="en-US" altLang="en-US" sz="2400" dirty="0" smtClean="0">
                <a:latin typeface="Arial" panose="020B0604020202020204" pitchFamily="34" charset="0"/>
              </a:rPr>
            </a:br>
            <a:r>
              <a:rPr lang="en-US" altLang="en-US" sz="2400" dirty="0" smtClean="0">
                <a:latin typeface="Arial" panose="020B0604020202020204" pitchFamily="34" charset="0"/>
              </a:rPr>
              <a:t>in an economy</a:t>
            </a:r>
          </a:p>
          <a:p>
            <a:r>
              <a:rPr lang="en-US" altLang="en-US" sz="2800" dirty="0" smtClean="0">
                <a:latin typeface="Arial" panose="020B0604020202020204" pitchFamily="34" charset="0"/>
              </a:rPr>
              <a:t>Effective labor</a:t>
            </a:r>
          </a:p>
          <a:p>
            <a:pPr lvl="1"/>
            <a:r>
              <a:rPr lang="en-US" altLang="en-US" sz="2400" dirty="0" smtClean="0">
                <a:latin typeface="Arial" panose="020B0604020202020204" pitchFamily="34" charset="0"/>
              </a:rPr>
              <a:t>Labor adjusted for</a:t>
            </a:r>
            <a:br>
              <a:rPr lang="en-US" altLang="en-US" sz="2400" dirty="0" smtClean="0">
                <a:latin typeface="Arial" panose="020B0604020202020204" pitchFamily="34" charset="0"/>
              </a:rPr>
            </a:br>
            <a:r>
              <a:rPr lang="en-US" altLang="en-US" sz="2400" dirty="0" smtClean="0">
                <a:latin typeface="Arial" panose="020B0604020202020204" pitchFamily="34" charset="0"/>
              </a:rPr>
              <a:t>training and education</a:t>
            </a:r>
          </a:p>
          <a:p>
            <a:pPr lvl="1"/>
            <a:r>
              <a:rPr lang="en-US" altLang="en-US" sz="2400" dirty="0" smtClean="0">
                <a:latin typeface="Arial" panose="020B0604020202020204" pitchFamily="34" charset="0"/>
              </a:rPr>
              <a:t>Training includes everything from literacy to specific job training</a:t>
            </a:r>
          </a:p>
          <a:p>
            <a:pPr lvl="1"/>
            <a:r>
              <a:rPr lang="en-US" altLang="en-US" sz="2400" dirty="0" smtClean="0">
                <a:latin typeface="Arial" panose="020B0604020202020204" pitchFamily="34" charset="0"/>
              </a:rPr>
              <a:t>A more educated workforce is generally more productive</a:t>
            </a:r>
          </a:p>
        </p:txBody>
      </p:sp>
      <p:pic>
        <p:nvPicPr>
          <p:cNvPr id="32772" name="Picture 4" descr="I:\DirkTextbookN\Jpegs(All)\Macro Ch19-33\ch06\07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12913"/>
            <a:ext cx="4114800" cy="25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Brain Drain</a:t>
            </a:r>
          </a:p>
        </p:txBody>
      </p:sp>
      <p:sp>
        <p:nvSpPr>
          <p:cNvPr id="33795" name="Content Placeholder 2"/>
          <p:cNvSpPr>
            <a:spLocks noGrp="1"/>
          </p:cNvSpPr>
          <p:nvPr>
            <p:ph idx="4294967295"/>
          </p:nvPr>
        </p:nvSpPr>
        <p:spPr>
          <a:xfrm>
            <a:off x="249238" y="1565275"/>
            <a:ext cx="8229600" cy="4895850"/>
          </a:xfrm>
        </p:spPr>
        <p:txBody>
          <a:bodyPr/>
          <a:lstStyle/>
          <a:p>
            <a:r>
              <a:rPr lang="en-US" altLang="en-US" sz="2800" dirty="0" smtClean="0">
                <a:latin typeface="Arial" panose="020B0604020202020204" pitchFamily="34" charset="0"/>
              </a:rPr>
              <a:t>Brain drain</a:t>
            </a:r>
          </a:p>
          <a:p>
            <a:pPr lvl="1"/>
            <a:r>
              <a:rPr lang="en-US" altLang="en-US" sz="2400" dirty="0" smtClean="0">
                <a:latin typeface="Arial" panose="020B0604020202020204" pitchFamily="34" charset="0"/>
              </a:rPr>
              <a:t>Economically defined, </a:t>
            </a:r>
            <a:r>
              <a:rPr lang="en-US" altLang="ja-JP" sz="2400" dirty="0" smtClean="0">
                <a:latin typeface="Arial" panose="020B0604020202020204" pitchFamily="34" charset="0"/>
              </a:rPr>
              <a:t>brain drain occurs when skilled professionals emigrate out of a country.</a:t>
            </a:r>
          </a:p>
          <a:p>
            <a:r>
              <a:rPr lang="en-US" altLang="en-US" sz="2800" dirty="0" smtClean="0">
                <a:latin typeface="Arial" panose="020B0604020202020204" pitchFamily="34" charset="0"/>
              </a:rPr>
              <a:t>Why does it happen?</a:t>
            </a:r>
          </a:p>
          <a:p>
            <a:pPr lvl="1"/>
            <a:r>
              <a:rPr lang="en-US" altLang="en-US" sz="2400" dirty="0" smtClean="0">
                <a:latin typeface="Arial" panose="020B0604020202020204" pitchFamily="34" charset="0"/>
              </a:rPr>
              <a:t>People may want to move to a country with more opportunities or higher pay.</a:t>
            </a:r>
          </a:p>
          <a:p>
            <a:pPr lvl="1"/>
            <a:r>
              <a:rPr lang="en-US" altLang="en-US" sz="2400" dirty="0" smtClean="0">
                <a:latin typeface="Arial" panose="020B0604020202020204" pitchFamily="34" charset="0"/>
              </a:rPr>
              <a:t>Regulations or laws may force people to move away.</a:t>
            </a:r>
          </a:p>
          <a:p>
            <a:r>
              <a:rPr lang="en-US" altLang="en-US" sz="2800" dirty="0" smtClean="0">
                <a:latin typeface="Arial" panose="020B0604020202020204" pitchFamily="34" charset="0"/>
              </a:rPr>
              <a:t>Result of brain drain</a:t>
            </a:r>
          </a:p>
          <a:p>
            <a:pPr lvl="1"/>
            <a:r>
              <a:rPr lang="en-US" altLang="en-US" sz="2400" dirty="0" smtClean="0">
                <a:latin typeface="Arial" panose="020B0604020202020204" pitchFamily="34" charset="0"/>
              </a:rPr>
              <a:t>A country might lose its most productive workers and suffer slowed growth as a result.</a:t>
            </a:r>
          </a:p>
          <a:p>
            <a:pPr lvl="1"/>
            <a:r>
              <a:rPr lang="en-US" altLang="en-US" sz="2400" dirty="0" smtClean="0">
                <a:latin typeface="Arial" panose="020B0604020202020204" pitchFamily="34" charset="0"/>
              </a:rPr>
              <a:t>America’s</a:t>
            </a:r>
            <a:r>
              <a:rPr lang="en-US" altLang="ja-JP" sz="2400" dirty="0" smtClean="0">
                <a:latin typeface="Arial" panose="020B0604020202020204" pitchFamily="34" charset="0"/>
              </a:rPr>
              <a:t> brain drain (</a:t>
            </a:r>
            <a:r>
              <a:rPr lang="en-US" altLang="ja-JP" sz="2400" dirty="0" smtClean="0">
                <a:latin typeface="Arial" panose="020B0604020202020204" pitchFamily="34" charset="0"/>
                <a:hlinkClick r:id="rId3"/>
              </a:rPr>
              <a:t>article</a:t>
            </a:r>
            <a:r>
              <a:rPr lang="en-US" altLang="ja-JP" sz="2400" dirty="0" smtClean="0">
                <a:latin typeface="Arial" panose="020B0604020202020204" pitchFamily="34" charset="0"/>
              </a:rPr>
              <a:t>)</a:t>
            </a:r>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Resources</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p>
        </p:txBody>
      </p:sp>
      <p:sp>
        <p:nvSpPr>
          <p:cNvPr id="3481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Capital</a:t>
            </a:r>
          </a:p>
          <a:p>
            <a:pPr lvl="1"/>
            <a:r>
              <a:rPr lang="en-US" altLang="en-US" sz="2400" dirty="0" smtClean="0">
                <a:latin typeface="Arial" panose="020B0604020202020204" pitchFamily="34" charset="0"/>
              </a:rPr>
              <a:t>Tools and equipment used in the production of goods and services</a:t>
            </a:r>
          </a:p>
          <a:p>
            <a:pPr lvl="1"/>
            <a:r>
              <a:rPr lang="en-US" altLang="en-US" sz="2400" dirty="0" smtClean="0">
                <a:latin typeface="Arial" panose="020B0604020202020204" pitchFamily="34" charset="0"/>
              </a:rPr>
              <a:t>Factories, computers, roads</a:t>
            </a:r>
          </a:p>
          <a:p>
            <a:pPr lvl="1"/>
            <a:r>
              <a:rPr lang="en-US" altLang="en-US" sz="2400" dirty="0" smtClean="0">
                <a:latin typeface="Arial" panose="020B0604020202020204" pitchFamily="34" charset="0"/>
              </a:rPr>
              <a:t>Example: the standardized shipping container revolutionized world trade</a:t>
            </a:r>
          </a:p>
          <a:p>
            <a:pPr lvl="1"/>
            <a:r>
              <a:rPr lang="en-US" altLang="en-US" sz="2400" dirty="0" smtClean="0">
                <a:latin typeface="Arial" panose="020B0604020202020204" pitchFamily="34" charset="0"/>
              </a:rPr>
              <a:t>The most developed countries have impressive roads, bridges, tools, and computer networks</a:t>
            </a:r>
          </a:p>
          <a:p>
            <a:pPr marL="0" indent="0">
              <a:buNone/>
            </a:pPr>
            <a:endParaRPr lang="en-US" altLang="en-US" sz="2800" dirty="0" smtClean="0">
              <a:latin typeface="Arial" panose="020B0604020202020204" pitchFamily="34" charset="0"/>
            </a:endParaRPr>
          </a:p>
        </p:txBody>
      </p:sp>
      <p:pic>
        <p:nvPicPr>
          <p:cNvPr id="5" name="Picture 4" descr="I:\DirkTextbookN\Jpegs(All)\Macro Ch19-33\ch07\05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165100"/>
            <a:ext cx="26241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Capital and Growth</a:t>
            </a:r>
          </a:p>
        </p:txBody>
      </p:sp>
      <p:sp>
        <p:nvSpPr>
          <p:cNvPr id="358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Early contributions to growth theory focused on the role of physical capital.</a:t>
            </a:r>
          </a:p>
          <a:p>
            <a:r>
              <a:rPr lang="en-US" altLang="en-US" sz="2800" dirty="0" smtClean="0">
                <a:latin typeface="Arial" panose="020B0604020202020204" pitchFamily="34" charset="0"/>
              </a:rPr>
              <a:t>We thought we could just build a bunch of roads and factories to help countries grow.</a:t>
            </a:r>
          </a:p>
          <a:p>
            <a:pPr lvl="1"/>
            <a:r>
              <a:rPr lang="en-US" altLang="en-US" sz="2400" dirty="0" smtClean="0">
                <a:latin typeface="Arial" panose="020B0604020202020204" pitchFamily="34" charset="0"/>
              </a:rPr>
              <a:t>However, factories, dams, </a:t>
            </a:r>
            <a:br>
              <a:rPr lang="en-US" altLang="en-US" sz="2400" dirty="0" smtClean="0">
                <a:latin typeface="Arial" panose="020B0604020202020204" pitchFamily="34" charset="0"/>
              </a:rPr>
            </a:br>
            <a:r>
              <a:rPr lang="en-US" altLang="en-US" sz="2400" dirty="0" smtClean="0">
                <a:latin typeface="Arial" panose="020B0604020202020204" pitchFamily="34" charset="0"/>
              </a:rPr>
              <a:t>and other large capital </a:t>
            </a:r>
            <a:br>
              <a:rPr lang="en-US" altLang="en-US" sz="2400" dirty="0" smtClean="0">
                <a:latin typeface="Arial" panose="020B0604020202020204" pitchFamily="34" charset="0"/>
              </a:rPr>
            </a:br>
            <a:r>
              <a:rPr lang="en-US" altLang="en-US" sz="2400" dirty="0" smtClean="0">
                <a:latin typeface="Arial" panose="020B0604020202020204" pitchFamily="34" charset="0"/>
              </a:rPr>
              <a:t>projects fell into disrepair.</a:t>
            </a:r>
          </a:p>
          <a:p>
            <a:pPr lvl="1"/>
            <a:r>
              <a:rPr lang="en-US" altLang="en-US" sz="2400" dirty="0" smtClean="0">
                <a:latin typeface="Arial" panose="020B0604020202020204" pitchFamily="34" charset="0"/>
              </a:rPr>
              <a:t>They did not</a:t>
            </a:r>
            <a:r>
              <a:rPr lang="en-US" altLang="ja-JP" sz="2400" dirty="0" smtClean="0">
                <a:latin typeface="Arial" panose="020B0604020202020204" pitchFamily="34" charset="0"/>
              </a:rPr>
              <a:t> mesh well with</a:t>
            </a:r>
            <a:br>
              <a:rPr lang="en-US" altLang="ja-JP" sz="2400" dirty="0" smtClean="0">
                <a:latin typeface="Arial" panose="020B0604020202020204" pitchFamily="34" charset="0"/>
              </a:rPr>
            </a:br>
            <a:r>
              <a:rPr lang="en-US" altLang="ja-JP" sz="2400" dirty="0" smtClean="0">
                <a:latin typeface="Arial" panose="020B0604020202020204" pitchFamily="34" charset="0"/>
              </a:rPr>
              <a:t>rest of economy.</a:t>
            </a:r>
          </a:p>
          <a:p>
            <a:pPr lvl="1"/>
            <a:r>
              <a:rPr lang="en-US" altLang="en-US" sz="2400" dirty="0" smtClean="0">
                <a:latin typeface="Arial" panose="020B0604020202020204" pitchFamily="34" charset="0"/>
              </a:rPr>
              <a:t>There must be other factors</a:t>
            </a:r>
            <a:br>
              <a:rPr lang="en-US" altLang="en-US" sz="2400" dirty="0" smtClean="0">
                <a:latin typeface="Arial" panose="020B0604020202020204" pitchFamily="34" charset="0"/>
              </a:rPr>
            </a:br>
            <a:r>
              <a:rPr lang="en-US" altLang="en-US" sz="2400" dirty="0" smtClean="0">
                <a:latin typeface="Arial" panose="020B0604020202020204" pitchFamily="34" charset="0"/>
              </a:rPr>
              <a:t>of economic growth as well.</a:t>
            </a:r>
          </a:p>
        </p:txBody>
      </p:sp>
      <p:pic>
        <p:nvPicPr>
          <p:cNvPr id="35844" name="Picture 4" descr="I:\DirkTextbookN\Jpegs(All)\Macro Ch19-33\ch11\09_PRINECOMA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8" y="3694113"/>
            <a:ext cx="37322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Technology</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sp>
        <p:nvSpPr>
          <p:cNvPr id="36867"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Technology</a:t>
            </a:r>
          </a:p>
          <a:p>
            <a:pPr lvl="1"/>
            <a:r>
              <a:rPr lang="en-US" altLang="en-US" sz="2800" dirty="0" smtClean="0">
                <a:latin typeface="Arial" panose="020B0604020202020204" pitchFamily="34" charset="0"/>
              </a:rPr>
              <a:t>Knowledge available for use in production</a:t>
            </a:r>
          </a:p>
          <a:p>
            <a:r>
              <a:rPr lang="en-US" altLang="en-US" sz="3200" dirty="0" smtClean="0">
                <a:latin typeface="Arial" panose="020B0604020202020204" pitchFamily="34" charset="0"/>
              </a:rPr>
              <a:t>Technological advance</a:t>
            </a:r>
          </a:p>
          <a:p>
            <a:pPr lvl="1"/>
            <a:r>
              <a:rPr lang="en-US" altLang="en-US" sz="2800" dirty="0" smtClean="0">
                <a:latin typeface="Arial" panose="020B0604020202020204" pitchFamily="34" charset="0"/>
              </a:rPr>
              <a:t>Introduction of new knowledge or production techniques</a:t>
            </a:r>
          </a:p>
          <a:p>
            <a:pPr lvl="1"/>
            <a:r>
              <a:rPr lang="ja-JP" altLang="en-US" sz="2800" dirty="0" smtClean="0">
                <a:latin typeface="Arial" panose="020B0604020202020204" pitchFamily="34" charset="0"/>
              </a:rPr>
              <a:t>“</a:t>
            </a:r>
            <a:r>
              <a:rPr lang="en-US" altLang="ja-JP" sz="2800" dirty="0" smtClean="0">
                <a:latin typeface="Arial" panose="020B0604020202020204" pitchFamily="34" charset="0"/>
              </a:rPr>
              <a:t>Produce more for less</a:t>
            </a:r>
            <a:r>
              <a:rPr lang="ja-JP" altLang="en-US" sz="2800" dirty="0" smtClean="0">
                <a:latin typeface="Arial" panose="020B0604020202020204" pitchFamily="34" charset="0"/>
              </a:rPr>
              <a:t>”</a:t>
            </a:r>
            <a:endParaRPr lang="en-US" altLang="ja-JP" sz="2800" dirty="0" smtClean="0">
              <a:latin typeface="Arial" panose="020B0604020202020204" pitchFamily="34" charset="0"/>
            </a:endParaRPr>
          </a:p>
          <a:p>
            <a:pPr lvl="1"/>
            <a:r>
              <a:rPr lang="en-US" altLang="en-US" sz="2800" dirty="0" smtClean="0">
                <a:latin typeface="Arial" panose="020B0604020202020204" pitchFamily="34" charset="0"/>
              </a:rPr>
              <a:t>Classic example: Henry Ford’</a:t>
            </a:r>
            <a:r>
              <a:rPr lang="en-US" altLang="ja-JP" sz="2800" dirty="0" smtClean="0">
                <a:latin typeface="Arial" panose="020B0604020202020204" pitchFamily="34" charset="0"/>
              </a:rPr>
              <a:t>s assembly line</a:t>
            </a:r>
          </a:p>
          <a:p>
            <a:pPr lvl="1"/>
            <a:r>
              <a:rPr lang="en-US" altLang="en-US" sz="2800" dirty="0" smtClean="0">
                <a:latin typeface="Arial" panose="020B0604020202020204" pitchFamily="34" charset="0"/>
              </a:rPr>
              <a:t>Agricultural advances allow us to grow more food per acre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Fewer Cows, More Milk</a:t>
            </a:r>
          </a:p>
        </p:txBody>
      </p:sp>
      <p:pic>
        <p:nvPicPr>
          <p:cNvPr id="4" name="Picture 3" descr="PRINECOMA2_FIG11.04.jpg"/>
          <p:cNvPicPr>
            <a:picLocks noChangeAspect="1"/>
          </p:cNvPicPr>
          <p:nvPr/>
        </p:nvPicPr>
        <p:blipFill>
          <a:blip r:embed="rId3"/>
          <a:srcRect t="7234" b="5804"/>
          <a:stretch>
            <a:fillRect/>
          </a:stretch>
        </p:blipFill>
        <p:spPr>
          <a:xfrm>
            <a:off x="304800" y="2010769"/>
            <a:ext cx="8534400" cy="2883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Technology</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sp>
        <p:nvSpPr>
          <p:cNvPr id="38915"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Economic growth occurs when the resources and technology work together.</a:t>
            </a:r>
          </a:p>
          <a:p>
            <a:r>
              <a:rPr lang="en-US" altLang="en-US" sz="3200" dirty="0" smtClean="0">
                <a:latin typeface="Arial" panose="020B0604020202020204" pitchFamily="34" charset="0"/>
              </a:rPr>
              <a:t>Still a question, though: Why do some areas innovate (and grow) more than others?</a:t>
            </a:r>
          </a:p>
          <a:p>
            <a:pPr lvl="1"/>
            <a:r>
              <a:rPr lang="en-US" altLang="en-US" sz="2800" dirty="0" smtClean="0">
                <a:latin typeface="Arial" panose="020B0604020202020204" pitchFamily="34" charset="0"/>
              </a:rPr>
              <a:t>Why did the United States grow and innovate while Africa didn’</a:t>
            </a:r>
            <a:r>
              <a:rPr lang="en-US" altLang="ja-JP" sz="2800" dirty="0" smtClean="0">
                <a:latin typeface="Arial" panose="020B0604020202020204" pitchFamily="34" charset="0"/>
              </a:rPr>
              <a:t>t?</a:t>
            </a: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sp>
        <p:nvSpPr>
          <p:cNvPr id="3993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1950</a:t>
            </a:r>
          </a:p>
          <a:p>
            <a:pPr lvl="1"/>
            <a:r>
              <a:rPr lang="en-US" altLang="en-US" sz="2400" dirty="0" smtClean="0">
                <a:latin typeface="Arial" panose="020B0604020202020204" pitchFamily="34" charset="0"/>
              </a:rPr>
              <a:t>Liberia wealthier than Taiwan</a:t>
            </a:r>
          </a:p>
          <a:p>
            <a:r>
              <a:rPr lang="en-US" altLang="en-US" sz="2800" dirty="0" smtClean="0">
                <a:latin typeface="Arial" panose="020B0604020202020204" pitchFamily="34" charset="0"/>
              </a:rPr>
              <a:t>Today</a:t>
            </a:r>
          </a:p>
          <a:p>
            <a:pPr lvl="1"/>
            <a:r>
              <a:rPr lang="en-US" altLang="en-US" sz="2400" dirty="0" smtClean="0">
                <a:latin typeface="Arial" panose="020B0604020202020204" pitchFamily="34" charset="0"/>
              </a:rPr>
              <a:t>GDP per capita in Taiwan is more than 20 times greater than Liberia</a:t>
            </a:r>
          </a:p>
          <a:p>
            <a:r>
              <a:rPr lang="en-US" altLang="en-US" sz="2800" dirty="0" smtClean="0">
                <a:latin typeface="Arial" panose="020B0604020202020204" pitchFamily="34" charset="0"/>
              </a:rPr>
              <a:t>Why?</a:t>
            </a:r>
          </a:p>
          <a:p>
            <a:pPr lvl="1"/>
            <a:r>
              <a:rPr lang="en-US" altLang="en-US" sz="2400" dirty="0" smtClean="0">
                <a:latin typeface="Arial" panose="020B0604020202020204" pitchFamily="34" charset="0"/>
              </a:rPr>
              <a:t>Political stability in Taiwan, along with well-defined property rights protection</a:t>
            </a:r>
          </a:p>
          <a:p>
            <a:pPr lvl="1"/>
            <a:r>
              <a:rPr lang="en-US" altLang="en-US" sz="2400" dirty="0" smtClean="0">
                <a:latin typeface="Arial" panose="020B0604020202020204" pitchFamily="34" charset="0"/>
              </a:rPr>
              <a:t>Coercion, corruption, and instability in Liberia;       </a:t>
            </a:r>
            <a:r>
              <a:rPr lang="en-US" altLang="en-US" sz="2400" dirty="0" err="1" smtClean="0">
                <a:latin typeface="Arial" panose="020B0604020202020204" pitchFamily="34" charset="0"/>
              </a:rPr>
              <a:t>nondependable</a:t>
            </a:r>
            <a:r>
              <a:rPr lang="en-US" altLang="en-US" sz="2400" dirty="0" smtClean="0">
                <a:latin typeface="Arial" panose="020B0604020202020204" pitchFamily="34" charset="0"/>
              </a:rPr>
              <a:t> system of ownership</a:t>
            </a:r>
          </a:p>
          <a:p>
            <a:pPr lvl="1"/>
            <a:r>
              <a:rPr lang="en-US" altLang="en-US" sz="2400" dirty="0" smtClean="0">
                <a:latin typeface="Arial" panose="020B0604020202020204" pitchFamily="34" charset="0"/>
              </a:rPr>
              <a:t>Where do you want to invest?</a:t>
            </a:r>
          </a:p>
        </p:txBody>
      </p:sp>
      <p:pic>
        <p:nvPicPr>
          <p:cNvPr id="39940" name="Picture 5" descr="I:\DirkTextbookN\Jpegs(All)\Macro Ch19-33\ch11\10_PRINECOMA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1712913"/>
            <a:ext cx="1100137" cy="283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Wealth Matters</a:t>
            </a:r>
          </a:p>
        </p:txBody>
      </p:sp>
      <p:sp>
        <p:nvSpPr>
          <p:cNvPr id="8195"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GDP</a:t>
            </a:r>
          </a:p>
          <a:p>
            <a:pPr lvl="1"/>
            <a:r>
              <a:rPr lang="en-US" altLang="en-US" dirty="0" smtClean="0">
                <a:latin typeface="Arial" panose="020B0604020202020204" pitchFamily="34" charset="0"/>
              </a:rPr>
              <a:t>Basic measure of a nation’s</a:t>
            </a:r>
            <a:r>
              <a:rPr lang="en-US" altLang="ja-JP" dirty="0" smtClean="0">
                <a:latin typeface="Arial" panose="020B0604020202020204" pitchFamily="34" charset="0"/>
              </a:rPr>
              <a:t> income</a:t>
            </a:r>
          </a:p>
          <a:p>
            <a:pPr lvl="1"/>
            <a:r>
              <a:rPr lang="en-US" altLang="en-US" dirty="0" smtClean="0">
                <a:latin typeface="Arial" panose="020B0604020202020204" pitchFamily="34" charset="0"/>
              </a:rPr>
              <a:t>Value of all final goods and services produced in a country</a:t>
            </a:r>
          </a:p>
          <a:p>
            <a:pPr lvl="1"/>
            <a:r>
              <a:rPr lang="en-US" altLang="en-US" dirty="0" smtClean="0">
                <a:latin typeface="Arial" panose="020B0604020202020204" pitchFamily="34" charset="0"/>
              </a:rPr>
              <a:t>GDP per capita is a basic measure of average living standards</a:t>
            </a:r>
          </a:p>
          <a:p>
            <a:r>
              <a:rPr lang="en-US" altLang="en-US" dirty="0" smtClean="0">
                <a:latin typeface="Arial" panose="020B0604020202020204" pitchFamily="34" charset="0"/>
              </a:rPr>
              <a:t>Economic growth</a:t>
            </a:r>
          </a:p>
          <a:p>
            <a:pPr lvl="1"/>
            <a:r>
              <a:rPr lang="en-US" altLang="en-US" dirty="0" smtClean="0">
                <a:latin typeface="Arial" panose="020B0604020202020204" pitchFamily="34" charset="0"/>
              </a:rPr>
              <a:t>The growth rate of GDP per capita</a:t>
            </a:r>
          </a:p>
          <a:p>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sp>
        <p:nvSpPr>
          <p:cNvPr id="40963" name="Content Placeholder 2"/>
          <p:cNvSpPr>
            <a:spLocks noGrp="1"/>
          </p:cNvSpPr>
          <p:nvPr>
            <p:ph idx="1"/>
          </p:nvPr>
        </p:nvSpPr>
        <p:spPr>
          <a:xfrm>
            <a:off x="457200" y="1712913"/>
            <a:ext cx="8229600" cy="4895850"/>
          </a:xfrm>
        </p:spPr>
        <p:txBody>
          <a:bodyPr/>
          <a:lstStyle/>
          <a:p>
            <a:r>
              <a:rPr lang="en-US" altLang="en-US" sz="3200" smtClean="0">
                <a:latin typeface="Arial" panose="020B0604020202020204" pitchFamily="34" charset="0"/>
              </a:rPr>
              <a:t>Institutions</a:t>
            </a:r>
          </a:p>
          <a:p>
            <a:pPr lvl="1"/>
            <a:r>
              <a:rPr lang="en-US" altLang="en-US" sz="2800" smtClean="0">
                <a:latin typeface="Arial" panose="020B0604020202020204" pitchFamily="34" charset="0"/>
              </a:rPr>
              <a:t>Significant practice, relationship, or organization</a:t>
            </a:r>
          </a:p>
          <a:p>
            <a:pPr lvl="1"/>
            <a:r>
              <a:rPr lang="en-US" altLang="en-US" sz="2800" smtClean="0">
                <a:latin typeface="Arial" panose="020B0604020202020204" pitchFamily="34" charset="0"/>
              </a:rPr>
              <a:t>Conditions in which decisions are made</a:t>
            </a:r>
          </a:p>
          <a:p>
            <a:pPr lvl="1"/>
            <a:r>
              <a:rPr lang="en-US" altLang="en-US" sz="2800" smtClean="0">
                <a:latin typeface="Arial" panose="020B0604020202020204" pitchFamily="34" charset="0"/>
              </a:rPr>
              <a:t>Include laws, regulations, and government</a:t>
            </a:r>
          </a:p>
          <a:p>
            <a:pPr lvl="1"/>
            <a:r>
              <a:rPr lang="en-US" altLang="en-US" sz="2800" smtClean="0">
                <a:latin typeface="Arial" panose="020B0604020202020204" pitchFamily="34" charset="0"/>
              </a:rPr>
              <a:t>Also include work habits, expectations, and political behavior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p>
        </p:txBody>
      </p:sp>
      <p:sp>
        <p:nvSpPr>
          <p:cNvPr id="3"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Important institutions for economic growth</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Political stability and rule of law</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Private property rights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Stable money and prices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Competitive markets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Efficient taxes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International trade</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Flow of funds across borders</a:t>
            </a:r>
          </a:p>
          <a:p>
            <a:pPr marL="1143000" lvl="1" indent="-742950">
              <a:buFont typeface="Calibri" panose="020F0502020204030204" pitchFamily="34" charset="0"/>
              <a:buAutoNum type="arabicPeriod"/>
            </a:pP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Political Stability and </a:t>
            </a:r>
            <a:br>
              <a:rPr lang="en-US" altLang="en-US" smtClean="0">
                <a:latin typeface="Arial" panose="020B0604020202020204" pitchFamily="34" charset="0"/>
              </a:rPr>
            </a:br>
            <a:r>
              <a:rPr lang="en-US" altLang="en-US" smtClean="0">
                <a:latin typeface="Arial" panose="020B0604020202020204" pitchFamily="34" charset="0"/>
              </a:rPr>
              <a:t>Rule of Law</a:t>
            </a:r>
          </a:p>
        </p:txBody>
      </p:sp>
      <p:sp>
        <p:nvSpPr>
          <p:cNvPr id="430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Liberia, 1980—2003</a:t>
            </a:r>
          </a:p>
          <a:p>
            <a:pPr lvl="1"/>
            <a:r>
              <a:rPr lang="en-US" altLang="en-US" sz="2400" dirty="0" smtClean="0">
                <a:latin typeface="Arial" panose="020B0604020202020204" pitchFamily="34" charset="0"/>
              </a:rPr>
              <a:t>Staged elections, rebel takeovers, violent upheavals, violence against citizens</a:t>
            </a:r>
          </a:p>
          <a:p>
            <a:pPr lvl="1"/>
            <a:r>
              <a:rPr lang="en-US" altLang="en-US" sz="2400" dirty="0" smtClean="0">
                <a:latin typeface="Arial" panose="020B0604020202020204" pitchFamily="34" charset="0"/>
              </a:rPr>
              <a:t>About $4 billion in international aid given, meant for industry and medical infrastructure (think of this as a </a:t>
            </a:r>
            <a:r>
              <a:rPr lang="ja-JP" altLang="en-US" sz="2400" dirty="0" smtClean="0">
                <a:latin typeface="Arial" panose="020B0604020202020204" pitchFamily="34" charset="0"/>
              </a:rPr>
              <a:t>“</a:t>
            </a:r>
            <a:r>
              <a:rPr lang="en-US" altLang="ja-JP" sz="2400" dirty="0" smtClean="0">
                <a:latin typeface="Arial" panose="020B0604020202020204" pitchFamily="34" charset="0"/>
              </a:rPr>
              <a:t>blind</a:t>
            </a:r>
            <a:r>
              <a:rPr lang="ja-JP" altLang="en-US" sz="2400" dirty="0" smtClean="0">
                <a:latin typeface="Arial" panose="020B0604020202020204" pitchFamily="34" charset="0"/>
              </a:rPr>
              <a:t>”</a:t>
            </a:r>
            <a:r>
              <a:rPr lang="en-US" altLang="ja-JP" sz="2400" dirty="0" smtClean="0">
                <a:latin typeface="Arial" panose="020B0604020202020204" pitchFamily="34" charset="0"/>
              </a:rPr>
              <a:t> application of Solow)</a:t>
            </a:r>
          </a:p>
          <a:p>
            <a:pPr lvl="2"/>
            <a:r>
              <a:rPr lang="en-US" altLang="en-US" sz="2000" dirty="0" smtClean="0">
                <a:latin typeface="Arial" panose="020B0604020202020204" pitchFamily="34" charset="0"/>
                <a:cs typeface="Arial" panose="020B0604020202020204" pitchFamily="34" charset="0"/>
              </a:rPr>
              <a:t>Most aid was seized by force by whoever thought they needed it</a:t>
            </a:r>
          </a:p>
          <a:p>
            <a:pPr lvl="2"/>
            <a:r>
              <a:rPr lang="en-US" altLang="en-US" sz="2000" dirty="0" smtClean="0">
                <a:latin typeface="Arial" panose="020B0604020202020204" pitchFamily="34" charset="0"/>
                <a:cs typeface="Arial" panose="020B0604020202020204" pitchFamily="34" charset="0"/>
              </a:rPr>
              <a:t>Blanket aid does not by itself provide incentives for education and investment</a:t>
            </a:r>
          </a:p>
          <a:p>
            <a:pPr lvl="1"/>
            <a:r>
              <a:rPr lang="en-US" altLang="en-US" sz="2400" dirty="0" smtClean="0">
                <a:latin typeface="Arial" panose="020B0604020202020204" pitchFamily="34" charset="0"/>
              </a:rPr>
              <a:t>Nothing was done to eliminate instability to create an environment for economic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Rule of Law and Income</a:t>
            </a:r>
          </a:p>
        </p:txBody>
      </p:sp>
      <p:pic>
        <p:nvPicPr>
          <p:cNvPr id="4" name="Picture 3" descr="PRINECOMA2_FIG11.05.jpg"/>
          <p:cNvPicPr>
            <a:picLocks noChangeAspect="1"/>
          </p:cNvPicPr>
          <p:nvPr/>
        </p:nvPicPr>
        <p:blipFill>
          <a:blip r:embed="rId3"/>
          <a:srcRect t="4456" b="3328"/>
          <a:stretch>
            <a:fillRect/>
          </a:stretch>
        </p:blipFill>
        <p:spPr>
          <a:xfrm>
            <a:off x="461096" y="1681914"/>
            <a:ext cx="8221809" cy="512317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Private Property Rights</a:t>
            </a:r>
          </a:p>
        </p:txBody>
      </p:sp>
      <p:sp>
        <p:nvSpPr>
          <p:cNvPr id="4505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Individuals can own property and resources and the resulting output created by those resources.</a:t>
            </a:r>
          </a:p>
          <a:p>
            <a:pPr lvl="1"/>
            <a:r>
              <a:rPr lang="en-US" altLang="en-US" sz="2400" dirty="0" smtClean="0">
                <a:latin typeface="Arial" panose="020B0604020202020204" pitchFamily="34" charset="0"/>
              </a:rPr>
              <a:t>Perhaps the single greatest incentive for voluntary production</a:t>
            </a:r>
          </a:p>
          <a:p>
            <a:pPr lvl="1"/>
            <a:r>
              <a:rPr lang="en-US" altLang="en-US" sz="2400" dirty="0" smtClean="0">
                <a:latin typeface="Arial" panose="020B0604020202020204" pitchFamily="34" charset="0"/>
              </a:rPr>
              <a:t>Workers and producers can own a share of what they produce, so there is an incentive to produce more and grow</a:t>
            </a:r>
          </a:p>
          <a:p>
            <a:r>
              <a:rPr lang="en-US" altLang="en-US" sz="2800" dirty="0" smtClean="0">
                <a:latin typeface="Arial" panose="020B0604020202020204" pitchFamily="34" charset="0"/>
              </a:rPr>
              <a:t>Great example: </a:t>
            </a:r>
            <a:r>
              <a:rPr lang="en-US" altLang="en-US" sz="2800" dirty="0" err="1" smtClean="0">
                <a:latin typeface="Arial" panose="020B0604020202020204" pitchFamily="34" charset="0"/>
              </a:rPr>
              <a:t>Xiaogang</a:t>
            </a:r>
            <a:r>
              <a:rPr lang="en-US" altLang="en-US" sz="2800" dirty="0" smtClean="0">
                <a:latin typeface="Arial" panose="020B0604020202020204" pitchFamily="34" charset="0"/>
              </a:rPr>
              <a:t>, China, 1978</a:t>
            </a:r>
          </a:p>
          <a:p>
            <a:pPr lvl="1"/>
            <a:r>
              <a:rPr lang="en-US" altLang="en-US" sz="2400" dirty="0" smtClean="0">
                <a:latin typeface="Arial" panose="020B0604020202020204" pitchFamily="34" charset="0"/>
              </a:rPr>
              <a:t>Farmers split commune into family-owned plots and agreed to keep surplus agricultural output beyond government quota</a:t>
            </a:r>
          </a:p>
          <a:p>
            <a:endParaRPr lang="en-US" altLang="en-US" sz="2800" dirty="0" smtClean="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Xiaogang Agreement</a:t>
            </a:r>
          </a:p>
        </p:txBody>
      </p:sp>
      <p:pic>
        <p:nvPicPr>
          <p:cNvPr id="95234" name="Picture 318" descr="Xiaog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2" y="1757363"/>
            <a:ext cx="67214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Result of the Agreement</a:t>
            </a:r>
          </a:p>
        </p:txBody>
      </p:sp>
      <p:sp>
        <p:nvSpPr>
          <p:cNvPr id="47107" name="Content Placeholder 2"/>
          <p:cNvSpPr>
            <a:spLocks noGrp="1"/>
          </p:cNvSpPr>
          <p:nvPr>
            <p:ph idx="1"/>
          </p:nvPr>
        </p:nvSpPr>
        <p:spPr>
          <a:xfrm>
            <a:off x="457200" y="1712913"/>
            <a:ext cx="8229600" cy="4895850"/>
          </a:xfrm>
        </p:spPr>
        <p:txBody>
          <a:bodyPr/>
          <a:lstStyle/>
          <a:p>
            <a:r>
              <a:rPr lang="en-US" altLang="en-US" sz="2800" smtClean="0">
                <a:latin typeface="Arial" panose="020B0604020202020204" pitchFamily="34" charset="0"/>
              </a:rPr>
              <a:t>Agreement:</a:t>
            </a:r>
          </a:p>
          <a:p>
            <a:pPr lvl="1"/>
            <a:r>
              <a:rPr lang="en-US" altLang="en-US" sz="2400" smtClean="0">
                <a:latin typeface="Arial" panose="020B0604020202020204" pitchFamily="34" charset="0"/>
              </a:rPr>
              <a:t>Keep all output above government quota</a:t>
            </a:r>
          </a:p>
          <a:p>
            <a:pPr lvl="1"/>
            <a:r>
              <a:rPr lang="en-US" altLang="en-US" sz="2400" smtClean="0">
                <a:latin typeface="Arial" panose="020B0604020202020204" pitchFamily="34" charset="0"/>
              </a:rPr>
              <a:t>No longer take money or food from government</a:t>
            </a:r>
          </a:p>
          <a:p>
            <a:r>
              <a:rPr lang="en-US" altLang="en-US" sz="2800" smtClean="0">
                <a:latin typeface="Arial" panose="020B0604020202020204" pitchFamily="34" charset="0"/>
              </a:rPr>
              <a:t>Result</a:t>
            </a:r>
          </a:p>
          <a:p>
            <a:pPr lvl="1"/>
            <a:r>
              <a:rPr lang="en-US" altLang="en-US" sz="2400" smtClean="0">
                <a:latin typeface="Arial" panose="020B0604020202020204" pitchFamily="34" charset="0"/>
              </a:rPr>
              <a:t>Agricultural boon in Xiaogang</a:t>
            </a:r>
          </a:p>
          <a:p>
            <a:pPr lvl="1"/>
            <a:r>
              <a:rPr lang="en-US" altLang="en-US" sz="2400" smtClean="0">
                <a:latin typeface="Arial" panose="020B0604020202020204" pitchFamily="34" charset="0"/>
              </a:rPr>
              <a:t>More output than previous five years combined</a:t>
            </a:r>
          </a:p>
          <a:p>
            <a:pPr lvl="1"/>
            <a:r>
              <a:rPr lang="en-US" altLang="en-US" sz="2400" smtClean="0">
                <a:latin typeface="Arial" panose="020B0604020202020204" pitchFamily="34" charset="0"/>
              </a:rPr>
              <a:t>Chinese leaders instituted agricultural reforms in 1980s and manufacturing reforms in 1990s</a:t>
            </a:r>
          </a:p>
          <a:p>
            <a:r>
              <a:rPr lang="en-US" altLang="en-US" sz="2800" smtClean="0">
                <a:latin typeface="Arial" panose="020B0604020202020204" pitchFamily="34" charset="0"/>
              </a:rPr>
              <a:t>Lesson?</a:t>
            </a:r>
          </a:p>
          <a:p>
            <a:pPr lvl="1"/>
            <a:r>
              <a:rPr lang="en-US" altLang="en-US" sz="2200" smtClean="0">
                <a:latin typeface="Arial" panose="020B0604020202020204" pitchFamily="34" charset="0"/>
              </a:rPr>
              <a:t>China grew not because of new resources or technology, but because of the institution of private property rights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Stable Money and Prices</a:t>
            </a:r>
          </a:p>
        </p:txBody>
      </p:sp>
      <p:sp>
        <p:nvSpPr>
          <p:cNvPr id="4813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Uncertainty about future prices</a:t>
            </a:r>
          </a:p>
          <a:p>
            <a:pPr lvl="1"/>
            <a:r>
              <a:rPr lang="en-US" altLang="en-US" sz="2400" dirty="0" smtClean="0">
                <a:latin typeface="Arial" panose="020B0604020202020204" pitchFamily="34" charset="0"/>
              </a:rPr>
              <a:t>Makes people reluctant to invest</a:t>
            </a:r>
          </a:p>
          <a:p>
            <a:pPr lvl="1"/>
            <a:r>
              <a:rPr lang="en-US" altLang="en-US" sz="2400" dirty="0" smtClean="0">
                <a:latin typeface="Arial" panose="020B0604020202020204" pitchFamily="34" charset="0"/>
              </a:rPr>
              <a:t>Decreases future growth possibilities</a:t>
            </a:r>
          </a:p>
          <a:p>
            <a:r>
              <a:rPr lang="en-US" altLang="en-US" sz="2800" dirty="0" smtClean="0">
                <a:latin typeface="Arial" panose="020B0604020202020204" pitchFamily="34" charset="0"/>
              </a:rPr>
              <a:t>In the United States</a:t>
            </a:r>
          </a:p>
          <a:p>
            <a:pPr lvl="1"/>
            <a:r>
              <a:rPr lang="en-US" altLang="en-US" sz="2400" dirty="0" smtClean="0">
                <a:latin typeface="Arial" panose="020B0604020202020204" pitchFamily="34" charset="0"/>
              </a:rPr>
              <a:t>The Fed is charged with administering monetary policy</a:t>
            </a:r>
          </a:p>
          <a:p>
            <a:pPr lvl="1"/>
            <a:r>
              <a:rPr lang="en-US" altLang="en-US" sz="2400" dirty="0" smtClean="0">
                <a:latin typeface="Arial" panose="020B0604020202020204" pitchFamily="34" charset="0"/>
              </a:rPr>
              <a:t>The Fed is designed to be largely politically independent</a:t>
            </a:r>
          </a:p>
          <a:p>
            <a:pPr lvl="1"/>
            <a:r>
              <a:rPr lang="en-US" altLang="en-US" sz="2400" dirty="0" smtClean="0">
                <a:latin typeface="Arial" panose="020B0604020202020204" pitchFamily="34" charset="0"/>
              </a:rPr>
              <a:t>Governor terms at the Fed are staggered so that no president can appoint more than two governors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Competitive Markets</a:t>
            </a:r>
          </a:p>
        </p:txBody>
      </p:sp>
      <p:sp>
        <p:nvSpPr>
          <p:cNvPr id="49155" name="Content Placeholder 2"/>
          <p:cNvSpPr>
            <a:spLocks noGrp="1"/>
          </p:cNvSpPr>
          <p:nvPr>
            <p:ph idx="1"/>
          </p:nvPr>
        </p:nvSpPr>
        <p:spPr>
          <a:xfrm>
            <a:off x="457200" y="1712912"/>
            <a:ext cx="8229600" cy="5016133"/>
          </a:xfrm>
        </p:spPr>
        <p:txBody>
          <a:bodyPr/>
          <a:lstStyle/>
          <a:p>
            <a:r>
              <a:rPr lang="en-US" altLang="en-US" sz="2800" dirty="0" smtClean="0">
                <a:latin typeface="Arial" panose="020B0604020202020204" pitchFamily="34" charset="0"/>
              </a:rPr>
              <a:t>Characteristics of competitive markets</a:t>
            </a:r>
          </a:p>
          <a:p>
            <a:pPr lvl="1"/>
            <a:r>
              <a:rPr lang="en-US" altLang="en-US" sz="2400" dirty="0" smtClean="0">
                <a:latin typeface="Arial" panose="020B0604020202020204" pitchFamily="34" charset="0"/>
              </a:rPr>
              <a:t>It is easy for firms to enter and exit with few licensing or regulatory hurdles.</a:t>
            </a:r>
          </a:p>
          <a:p>
            <a:pPr lvl="1"/>
            <a:r>
              <a:rPr lang="en-US" altLang="en-US" sz="2400" dirty="0" smtClean="0">
                <a:latin typeface="Arial" panose="020B0604020202020204" pitchFamily="34" charset="0"/>
              </a:rPr>
              <a:t>Buyers can expect to find low prices and wide availability of goods.</a:t>
            </a:r>
          </a:p>
          <a:p>
            <a:r>
              <a:rPr lang="en-US" altLang="en-US" sz="2800" dirty="0" smtClean="0">
                <a:latin typeface="Arial" panose="020B0604020202020204" pitchFamily="34" charset="0"/>
              </a:rPr>
              <a:t>Benefits to society</a:t>
            </a:r>
          </a:p>
          <a:p>
            <a:pPr lvl="1"/>
            <a:r>
              <a:rPr lang="en-US" altLang="en-US" sz="2400" dirty="0" smtClean="0">
                <a:latin typeface="Arial" panose="020B0604020202020204" pitchFamily="34" charset="0"/>
              </a:rPr>
              <a:t>Creative destruction occurs and new technologies replace outdated methods. This fuels economic growth.</a:t>
            </a:r>
          </a:p>
          <a:p>
            <a:pPr lvl="1"/>
            <a:r>
              <a:rPr lang="en-US" altLang="en-US" sz="2400" dirty="0" smtClean="0">
                <a:latin typeface="Arial" panose="020B0604020202020204" pitchFamily="34" charset="0"/>
              </a:rPr>
              <a:t>Only the fittest firms survive, so inefficiency is eliminated over time.</a:t>
            </a:r>
          </a:p>
          <a:p>
            <a:pPr lvl="1"/>
            <a:r>
              <a:rPr lang="en-US" altLang="en-US" sz="2400" dirty="0" smtClean="0">
                <a:latin typeface="Arial" panose="020B0604020202020204" pitchFamily="34" charset="0"/>
              </a:rPr>
              <a:t>Innovation is encouraged.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Efficient Taxes</a:t>
            </a:r>
          </a:p>
        </p:txBody>
      </p:sp>
      <p:sp>
        <p:nvSpPr>
          <p:cNvPr id="5017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Taxes represent a trade-off</a:t>
            </a:r>
          </a:p>
          <a:p>
            <a:pPr lvl="1"/>
            <a:r>
              <a:rPr lang="en-US" altLang="en-US" sz="2400" dirty="0" smtClean="0">
                <a:latin typeface="Arial" panose="020B0604020202020204" pitchFamily="34" charset="0"/>
              </a:rPr>
              <a:t>They must be high enough to support effective government.</a:t>
            </a:r>
          </a:p>
          <a:p>
            <a:pPr lvl="1"/>
            <a:r>
              <a:rPr lang="en-US" altLang="en-US" sz="2400" dirty="0" smtClean="0">
                <a:latin typeface="Arial" panose="020B0604020202020204" pitchFamily="34" charset="0"/>
              </a:rPr>
              <a:t>Taxes change incentives by doing less of the activity that is taxed. Often, wages and output are taxed.</a:t>
            </a:r>
          </a:p>
          <a:p>
            <a:pPr lvl="1"/>
            <a:r>
              <a:rPr lang="en-US" altLang="en-US" sz="2400" dirty="0" smtClean="0">
                <a:latin typeface="Arial" panose="020B0604020202020204" pitchFamily="34" charset="0"/>
              </a:rPr>
              <a:t>Import tariffs also impede growth.</a:t>
            </a:r>
          </a:p>
          <a:p>
            <a:r>
              <a:rPr lang="en-US" altLang="en-US" sz="2800" dirty="0" smtClean="0">
                <a:latin typeface="Arial" panose="020B0604020202020204" pitchFamily="34" charset="0"/>
              </a:rPr>
              <a:t>Challenge:</a:t>
            </a:r>
          </a:p>
          <a:p>
            <a:pPr lvl="1"/>
            <a:r>
              <a:rPr lang="en-US" altLang="en-US" sz="2400" dirty="0" smtClean="0">
                <a:latin typeface="Arial" panose="020B0604020202020204" pitchFamily="34" charset="0"/>
              </a:rPr>
              <a:t>Find a tax level that will support the government without crippling economic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Human Welfare in Nations,</a:t>
            </a:r>
            <a:br>
              <a:rPr lang="en-US" altLang="en-US" smtClean="0">
                <a:latin typeface="Arial" panose="020B0604020202020204" pitchFamily="34" charset="0"/>
              </a:rPr>
            </a:br>
            <a:r>
              <a:rPr lang="en-US" altLang="en-US" smtClean="0">
                <a:latin typeface="Arial" panose="020B0604020202020204" pitchFamily="34" charset="0"/>
              </a:rPr>
              <a:t>Poor vs. Rich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377" b="3011"/>
          <a:stretch/>
        </p:blipFill>
        <p:spPr>
          <a:xfrm>
            <a:off x="1893093" y="1772140"/>
            <a:ext cx="5357813" cy="486526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International Trade</a:t>
            </a:r>
          </a:p>
        </p:txBody>
      </p:sp>
      <p:sp>
        <p:nvSpPr>
          <p:cNvPr id="51203"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Specialization and trade</a:t>
            </a:r>
          </a:p>
          <a:p>
            <a:pPr lvl="1"/>
            <a:r>
              <a:rPr lang="en-US" altLang="en-US" sz="2400" dirty="0" smtClean="0">
                <a:latin typeface="Arial" panose="020B0604020202020204" pitchFamily="34" charset="0"/>
              </a:rPr>
              <a:t>Creates value and allows countries to consume goods they cannot produce on their own.</a:t>
            </a:r>
          </a:p>
          <a:p>
            <a:pPr lvl="1"/>
            <a:r>
              <a:rPr lang="en-US" altLang="en-US" sz="2400" dirty="0" smtClean="0">
                <a:latin typeface="Arial" panose="020B0604020202020204" pitchFamily="34" charset="0"/>
              </a:rPr>
              <a:t>Output (GDP) increases when countries produce goods in which they have the comparative advantage (lowest opportunity cost).</a:t>
            </a:r>
          </a:p>
          <a:p>
            <a:r>
              <a:rPr lang="en-US" altLang="en-US" sz="3000" dirty="0" smtClean="0">
                <a:latin typeface="Arial" panose="020B0604020202020204" pitchFamily="34" charset="0"/>
              </a:rPr>
              <a:t>Without trade?</a:t>
            </a:r>
          </a:p>
          <a:p>
            <a:pPr lvl="1"/>
            <a:r>
              <a:rPr lang="en-US" altLang="en-US" sz="2400" dirty="0" smtClean="0">
                <a:latin typeface="Arial" panose="020B0604020202020204" pitchFamily="34" charset="0"/>
              </a:rPr>
              <a:t>Many countries would not be able to produce many resources necessary for production, and growth would stop.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Flow of Funds across Borders</a:t>
            </a:r>
          </a:p>
        </p:txBody>
      </p:sp>
      <p:sp>
        <p:nvSpPr>
          <p:cNvPr id="52227"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Investment requires savings</a:t>
            </a:r>
          </a:p>
          <a:p>
            <a:pPr lvl="1"/>
            <a:r>
              <a:rPr lang="en-US" altLang="en-US" sz="2400" dirty="0" smtClean="0">
                <a:latin typeface="Arial" panose="020B0604020202020204" pitchFamily="34" charset="0"/>
              </a:rPr>
              <a:t>Opportunities for investment expand if you have access to savings from around the globe </a:t>
            </a:r>
          </a:p>
          <a:p>
            <a:pPr lvl="1"/>
            <a:r>
              <a:rPr lang="en-US" altLang="en-US" sz="2400" dirty="0" smtClean="0">
                <a:latin typeface="Arial" panose="020B0604020202020204" pitchFamily="34" charset="0"/>
              </a:rPr>
              <a:t>If foreigners can funnel their savings into your economy, your firms can use these funds to expand </a:t>
            </a:r>
          </a:p>
          <a:p>
            <a:r>
              <a:rPr lang="en-US" altLang="en-US" sz="3000" dirty="0" smtClean="0">
                <a:latin typeface="Arial" panose="020B0604020202020204" pitchFamily="34" charset="0"/>
              </a:rPr>
              <a:t>Restrictions on the flow of capital across borders</a:t>
            </a:r>
          </a:p>
          <a:p>
            <a:pPr lvl="1"/>
            <a:r>
              <a:rPr lang="en-US" altLang="en-US" sz="2400" dirty="0" smtClean="0">
                <a:latin typeface="Arial" panose="020B0604020202020204" pitchFamily="34" charset="0"/>
              </a:rPr>
              <a:t>Hurt domestic firms as they are relegated to seeking funds from solely domestic savers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p>
        </p:txBody>
      </p:sp>
      <p:sp>
        <p:nvSpPr>
          <p:cNvPr id="109570" name="Content Placeholder 2"/>
          <p:cNvSpPr>
            <a:spLocks noGrp="1"/>
          </p:cNvSpPr>
          <p:nvPr>
            <p:ph idx="4294967295"/>
          </p:nvPr>
        </p:nvSpPr>
        <p:spPr>
          <a:xfrm>
            <a:off x="411163" y="1698625"/>
            <a:ext cx="8229600" cy="2743200"/>
          </a:xfrm>
        </p:spPr>
        <p:txBody>
          <a:bodyPr/>
          <a:lstStyle/>
          <a:p>
            <a:r>
              <a:rPr lang="en-US" altLang="en-US" sz="3200" i="1" smtClean="0">
                <a:latin typeface="Arial" panose="020B0604020202020204" pitchFamily="34" charset="0"/>
              </a:rPr>
              <a:t>Moscow on the Hudson</a:t>
            </a:r>
          </a:p>
          <a:p>
            <a:pPr lvl="1"/>
            <a:r>
              <a:rPr lang="en-US" altLang="en-US" sz="2800" smtClean="0">
                <a:latin typeface="Arial" panose="020B0604020202020204" pitchFamily="34" charset="0"/>
              </a:rPr>
              <a:t>This clip shows the importance of institutions such as political stability in the creation of a prosperous economy.</a:t>
            </a:r>
          </a:p>
        </p:txBody>
      </p:sp>
      <p:pic>
        <p:nvPicPr>
          <p:cNvPr id="109571" name="Picture 4" descr="Tip #424: Institutions in Moscow on the Hudson">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156075"/>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308759"/>
            <a:ext cx="8229600" cy="1519238"/>
          </a:xfrm>
        </p:spPr>
        <p:txBody>
          <a:bodyPr/>
          <a:lstStyle/>
          <a:p>
            <a:r>
              <a:rPr lang="en-US" altLang="en-US" sz="4200" dirty="0" smtClean="0">
                <a:latin typeface="Arial" panose="020B0604020202020204" pitchFamily="34" charset="0"/>
              </a:rPr>
              <a:t>Economics in </a:t>
            </a:r>
            <a:r>
              <a:rPr lang="en-US" altLang="en-US" sz="4200" i="1" dirty="0" smtClean="0">
                <a:latin typeface="Arial" panose="020B0604020202020204" pitchFamily="34" charset="0"/>
              </a:rPr>
              <a:t>The Hunger Games</a:t>
            </a:r>
            <a:endParaRPr lang="en-US" altLang="en-US" sz="4200" dirty="0" smtClean="0">
              <a:latin typeface="Arial" panose="020B0604020202020204" pitchFamily="34" charset="0"/>
            </a:endParaRPr>
          </a:p>
        </p:txBody>
      </p:sp>
      <p:sp>
        <p:nvSpPr>
          <p:cNvPr id="111618" name="Content Placeholder 2"/>
          <p:cNvSpPr>
            <a:spLocks noGrp="1"/>
          </p:cNvSpPr>
          <p:nvPr>
            <p:ph idx="4294967295"/>
          </p:nvPr>
        </p:nvSpPr>
        <p:spPr>
          <a:xfrm>
            <a:off x="317500" y="1671638"/>
            <a:ext cx="8229600" cy="2743200"/>
          </a:xfrm>
        </p:spPr>
        <p:txBody>
          <a:bodyPr/>
          <a:lstStyle/>
          <a:p>
            <a:r>
              <a:rPr lang="en-US" altLang="en-US" sz="3200" smtClean="0">
                <a:latin typeface="Arial" panose="020B0604020202020204" pitchFamily="34" charset="0"/>
              </a:rPr>
              <a:t>Economic freedom and the quality of life</a:t>
            </a:r>
          </a:p>
          <a:p>
            <a:pPr lvl="1"/>
            <a:r>
              <a:rPr lang="en-US" altLang="en-US" sz="2800" smtClean="0">
                <a:latin typeface="Arial" panose="020B0604020202020204" pitchFamily="34" charset="0"/>
              </a:rPr>
              <a:t>This video shows that there is a direct relationship between economic freedom and quality of life.</a:t>
            </a:r>
          </a:p>
          <a:p>
            <a:pPr lvl="1"/>
            <a:r>
              <a:rPr lang="en-US" altLang="en-US" sz="2800" smtClean="0">
                <a:latin typeface="Arial" panose="020B0604020202020204" pitchFamily="34" charset="0"/>
              </a:rPr>
              <a:t>Economic freedom is determined by institutions.</a:t>
            </a:r>
          </a:p>
        </p:txBody>
      </p:sp>
      <p:pic>
        <p:nvPicPr>
          <p:cNvPr id="111619" name="Picture 4" descr="Tip #426: Foreign Aid in The Hunger Game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6482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Land, labor, and capital are considered</a:t>
            </a:r>
          </a:p>
          <a:p>
            <a:pPr marL="971550" lvl="1" indent="-514350">
              <a:buFont typeface="+mj-lt"/>
              <a:buAutoNum type="alphaUcPeriod"/>
            </a:pPr>
            <a:r>
              <a:rPr lang="en-US" altLang="en-US" sz="2800" dirty="0" smtClean="0">
                <a:latin typeface="Arial" panose="020B0604020202020204" pitchFamily="34" charset="0"/>
              </a:rPr>
              <a:t>resources.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technology.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institutions.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investments.</a:t>
            </a:r>
          </a:p>
        </p:txBody>
      </p:sp>
      <p:sp>
        <p:nvSpPr>
          <p:cNvPr id="4" name="Rectangle 3" descr="Correct answer: A, resources."/>
          <p:cNvSpPr/>
          <p:nvPr/>
        </p:nvSpPr>
        <p:spPr>
          <a:xfrm>
            <a:off x="889347" y="2924612"/>
            <a:ext cx="2506995" cy="5073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altLang="x-none" dirty="0">
                <a:latin typeface="Arial" charset="0"/>
                <a:ea typeface="MS PGothic" charset="-128"/>
                <a:cs typeface="Arial" charset="0"/>
              </a:rPr>
              <a:t>—</a:t>
            </a:r>
            <a:r>
              <a:rPr lang="en-US" altLang="en-US" dirty="0" smtClean="0">
                <a:latin typeface="Arial" panose="020B0604020202020204" pitchFamily="34" charset="0"/>
              </a:rPr>
              <a:t>5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Why is technological advancement important for economic growth?</a:t>
            </a:r>
          </a:p>
          <a:p>
            <a:pPr marL="971550" lvl="1" indent="-514350">
              <a:buFont typeface="+mj-lt"/>
              <a:buAutoNum type="alphaUcPeriod"/>
            </a:pPr>
            <a:r>
              <a:rPr lang="en-US" altLang="en-US" sz="2800" dirty="0" smtClean="0">
                <a:latin typeface="Arial" panose="020B0604020202020204" pitchFamily="34" charset="0"/>
              </a:rPr>
              <a:t>It increases leisure time.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increases prices, helping producers.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allows us to produce more output while using fewer resources.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allows us to sustain a population while consuming fewer amounts of goods and services.</a:t>
            </a:r>
          </a:p>
        </p:txBody>
      </p:sp>
      <p:sp>
        <p:nvSpPr>
          <p:cNvPr id="4" name="Rectangle 3" descr="Correct answer: C, It allows us to produce more output while using fewer resources."/>
          <p:cNvSpPr/>
          <p:nvPr/>
        </p:nvSpPr>
        <p:spPr>
          <a:xfrm>
            <a:off x="901222" y="3859481"/>
            <a:ext cx="7221500" cy="8668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48120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Conclusion</a:t>
            </a:r>
          </a:p>
        </p:txBody>
      </p:sp>
      <p:sp>
        <p:nvSpPr>
          <p:cNvPr id="113666"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This chapter makes the argument that economic growth is important to average people.</a:t>
            </a:r>
          </a:p>
          <a:p>
            <a:r>
              <a:rPr lang="en-US" altLang="en-US" sz="2800" dirty="0" smtClean="0">
                <a:latin typeface="Arial" panose="020B0604020202020204" pitchFamily="34" charset="0"/>
              </a:rPr>
              <a:t>It gives a historical perspective on growth, and we’</a:t>
            </a:r>
            <a:r>
              <a:rPr lang="en-US" altLang="ja-JP" sz="2800" dirty="0" smtClean="0">
                <a:latin typeface="Arial" panose="020B0604020202020204" pitchFamily="34" charset="0"/>
              </a:rPr>
              <a:t>ve seen that only recently have we improved our standards of living. </a:t>
            </a:r>
          </a:p>
          <a:p>
            <a:r>
              <a:rPr lang="en-US" altLang="en-US" sz="2800" dirty="0" smtClean="0">
                <a:latin typeface="Arial" panose="020B0604020202020204" pitchFamily="34" charset="0"/>
              </a:rPr>
              <a:t>Economic growth is central to modern macroeconomics, and it also helps us understand how living standards might be improved around the world.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Historical Growth</a:t>
            </a:r>
          </a:p>
        </p:txBody>
      </p:sp>
      <p:sp>
        <p:nvSpPr>
          <p:cNvPr id="10243"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Economic historian Angus Maddison estimated GDP levels for many nations back to the year AD 1.</a:t>
            </a:r>
          </a:p>
          <a:p>
            <a:r>
              <a:rPr lang="en-US" altLang="en-US" sz="3200" dirty="0" smtClean="0">
                <a:latin typeface="Arial" panose="020B0604020202020204" pitchFamily="34" charset="0"/>
              </a:rPr>
              <a:t>Notes:</a:t>
            </a:r>
          </a:p>
          <a:p>
            <a:pPr lvl="1"/>
            <a:r>
              <a:rPr lang="en-US" altLang="en-US" sz="2800" dirty="0" smtClean="0">
                <a:latin typeface="Arial" panose="020B0604020202020204" pitchFamily="34" charset="0"/>
              </a:rPr>
              <a:t>For </a:t>
            </a:r>
            <a:r>
              <a:rPr lang="en-US" altLang="en-US" sz="2800" i="1" dirty="0" smtClean="0">
                <a:latin typeface="Arial" panose="020B0604020202020204" pitchFamily="34" charset="0"/>
              </a:rPr>
              <a:t>most of human history</a:t>
            </a:r>
            <a:r>
              <a:rPr lang="en-US" altLang="en-US" sz="2800" dirty="0" smtClean="0">
                <a:latin typeface="Arial" panose="020B0604020202020204" pitchFamily="34" charset="0"/>
              </a:rPr>
              <a:t>, the </a:t>
            </a:r>
            <a:r>
              <a:rPr lang="en-US" altLang="en-US" sz="2800" i="1" dirty="0" smtClean="0">
                <a:latin typeface="Arial" panose="020B0604020202020204" pitchFamily="34" charset="0"/>
              </a:rPr>
              <a:t>average</a:t>
            </a:r>
            <a:r>
              <a:rPr lang="en-US" altLang="en-US" sz="2800" dirty="0" smtClean="0">
                <a:latin typeface="Arial" panose="020B0604020202020204" pitchFamily="34" charset="0"/>
              </a:rPr>
              <a:t> person’s</a:t>
            </a:r>
            <a:r>
              <a:rPr lang="en-US" altLang="ja-JP" sz="2800" dirty="0" smtClean="0">
                <a:latin typeface="Arial" panose="020B0604020202020204" pitchFamily="34" charset="0"/>
              </a:rPr>
              <a:t> life was one of subsistence living</a:t>
            </a:r>
          </a:p>
          <a:p>
            <a:pPr lvl="1"/>
            <a:r>
              <a:rPr lang="en-US" altLang="en-US" sz="2800" dirty="0" smtClean="0">
                <a:latin typeface="Arial" panose="020B0604020202020204" pitchFamily="34" charset="0"/>
              </a:rPr>
              <a:t>There were global variations noticeable around 1700, but everyone was still very poor</a:t>
            </a:r>
          </a:p>
          <a:p>
            <a:pPr lvl="1"/>
            <a:r>
              <a:rPr lang="en-US" altLang="en-US" sz="2800" dirty="0" smtClean="0">
                <a:latin typeface="Arial" panose="020B0604020202020204" pitchFamily="34" charset="0"/>
              </a:rPr>
              <a:t>Industrial Revolution: rapid technological progress outpaced population growth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World Per Capita GDP: </a:t>
            </a:r>
            <a:r>
              <a:rPr lang="ja-JP" altLang="en-US" dirty="0" smtClean="0">
                <a:latin typeface="Arial" panose="020B0604020202020204" pitchFamily="34" charset="0"/>
              </a:rPr>
              <a:t>“</a:t>
            </a:r>
            <a:r>
              <a:rPr lang="en-US" altLang="ja-JP" dirty="0" smtClean="0">
                <a:latin typeface="Arial" panose="020B0604020202020204" pitchFamily="34" charset="0"/>
              </a:rPr>
              <a:t>The Hockey Stick</a:t>
            </a:r>
            <a:r>
              <a:rPr lang="ja-JP" altLang="en-US" dirty="0" smtClean="0">
                <a:latin typeface="Arial" panose="020B0604020202020204" pitchFamily="34" charset="0"/>
              </a:rPr>
              <a:t>”</a:t>
            </a:r>
            <a:endParaRPr lang="en-US" altLang="en-US" dirty="0" smtClean="0">
              <a:latin typeface="Arial" panose="020B0604020202020204" pitchFamily="34" charset="0"/>
            </a:endParaRPr>
          </a:p>
        </p:txBody>
      </p:sp>
      <p:pic>
        <p:nvPicPr>
          <p:cNvPr id="4" name="Picture 3" descr="PRINECOMA2_FIG11.01.jpg"/>
          <p:cNvPicPr>
            <a:picLocks noChangeAspect="1"/>
          </p:cNvPicPr>
          <p:nvPr/>
        </p:nvPicPr>
        <p:blipFill>
          <a:blip r:embed="rId3"/>
          <a:srcRect b="7212"/>
          <a:stretch>
            <a:fillRect/>
          </a:stretch>
        </p:blipFill>
        <p:spPr>
          <a:xfrm>
            <a:off x="304800" y="1938798"/>
            <a:ext cx="8534400" cy="4287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When economists use the phrase </a:t>
            </a:r>
            <a:r>
              <a:rPr lang="ja-JP" altLang="en-US" sz="3200" dirty="0" smtClean="0">
                <a:latin typeface="Arial" panose="020B0604020202020204" pitchFamily="34" charset="0"/>
              </a:rPr>
              <a:t>“</a:t>
            </a:r>
            <a:r>
              <a:rPr lang="en-US" altLang="ja-JP" sz="3200" dirty="0" smtClean="0">
                <a:latin typeface="Arial" panose="020B0604020202020204" pitchFamily="34" charset="0"/>
              </a:rPr>
              <a:t>economic growth,</a:t>
            </a:r>
            <a:r>
              <a:rPr lang="ja-JP" altLang="en-US" sz="3200" dirty="0" smtClean="0">
                <a:latin typeface="Arial" panose="020B0604020202020204" pitchFamily="34" charset="0"/>
              </a:rPr>
              <a:t>”</a:t>
            </a:r>
            <a:r>
              <a:rPr lang="en-US" altLang="ja-JP" sz="3200" dirty="0" smtClean="0">
                <a:latin typeface="Arial" panose="020B0604020202020204" pitchFamily="34" charset="0"/>
              </a:rPr>
              <a:t> what are they referring to?</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percentage changes in real GDP per capita</a:t>
            </a:r>
          </a:p>
          <a:p>
            <a:pPr marL="971550" lvl="1" indent="-514350">
              <a:buFont typeface="+mj-lt"/>
              <a:buAutoNum type="alphaUcPeriod"/>
            </a:pPr>
            <a:r>
              <a:rPr lang="en-US" altLang="en-US" sz="2800" dirty="0" smtClean="0">
                <a:latin typeface="Arial" panose="020B0604020202020204" pitchFamily="34" charset="0"/>
              </a:rPr>
              <a:t>nominal GDP growth</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real GDP growth</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average GDP across nations</a:t>
            </a:r>
          </a:p>
        </p:txBody>
      </p:sp>
      <p:sp>
        <p:nvSpPr>
          <p:cNvPr id="4" name="Rectangle 3" descr="Correct answer: A, percentage changes in real GDP per capita"/>
          <p:cNvSpPr/>
          <p:nvPr/>
        </p:nvSpPr>
        <p:spPr>
          <a:xfrm>
            <a:off x="865596" y="3265940"/>
            <a:ext cx="7637135" cy="54298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6184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The period in time in which per capita GDP for the world started to increase faster than it had in the rest of history began during what years?</a:t>
            </a:r>
          </a:p>
          <a:p>
            <a:pPr marL="971550" lvl="1" indent="-514350">
              <a:buFont typeface="+mj-lt"/>
              <a:buAutoNum type="alphaUcPeriod"/>
            </a:pPr>
            <a:r>
              <a:rPr lang="en-US" altLang="en-US" sz="2800" dirty="0" smtClean="0">
                <a:latin typeface="Arial" panose="020B0604020202020204" pitchFamily="34" charset="0"/>
              </a:rPr>
              <a:t>800s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1490s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1800s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1950s</a:t>
            </a:r>
          </a:p>
        </p:txBody>
      </p:sp>
      <p:sp>
        <p:nvSpPr>
          <p:cNvPr id="4" name="Rectangle 3" descr="Correct answer: C, 1800s`"/>
          <p:cNvSpPr/>
          <p:nvPr/>
        </p:nvSpPr>
        <p:spPr>
          <a:xfrm>
            <a:off x="865596" y="4812790"/>
            <a:ext cx="1830103" cy="5073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11345</TotalTime>
  <Words>6037</Words>
  <Application>Microsoft Office PowerPoint</Application>
  <PresentationFormat>On-screen Show (4:3)</PresentationFormat>
  <Paragraphs>634</Paragraphs>
  <Slides>56</Slides>
  <Notes>56</Notes>
  <HiddenSlides>10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MS PGothic</vt:lpstr>
      <vt:lpstr>MS PGothic</vt:lpstr>
      <vt:lpstr>Arial</vt:lpstr>
      <vt:lpstr>Calibri</vt:lpstr>
      <vt:lpstr>Cambria Math</vt:lpstr>
      <vt:lpstr>Helvetica Neue</vt:lpstr>
      <vt:lpstr>Helvetica Neue Medium</vt:lpstr>
      <vt:lpstr>Trebuchet MS</vt:lpstr>
      <vt:lpstr>Office Theme</vt:lpstr>
      <vt:lpstr>Equation</vt:lpstr>
      <vt:lpstr>Economic Growth and the Wealth of Nations</vt:lpstr>
      <vt:lpstr>Previously</vt:lpstr>
      <vt:lpstr>Big Questions</vt:lpstr>
      <vt:lpstr>Wealth Matters</vt:lpstr>
      <vt:lpstr>Human Welfare in Nations, Poor vs. Rich</vt:lpstr>
      <vt:lpstr>Historical Growth</vt:lpstr>
      <vt:lpstr>World Per Capita GDP: “The Hockey Stick”</vt:lpstr>
      <vt:lpstr>Practice What You Know—1 </vt:lpstr>
      <vt:lpstr>Practice What You Know—2 </vt:lpstr>
      <vt:lpstr>Some Got Rich, Others Stayed Poor</vt:lpstr>
      <vt:lpstr>Per Capita Real GDP  over 200 Years</vt:lpstr>
      <vt:lpstr>Mathematics of Growth—1 </vt:lpstr>
      <vt:lpstr>Mathematics of Growth—2 </vt:lpstr>
      <vt:lpstr>Computing Economic  Growth Example</vt:lpstr>
      <vt:lpstr>Growth and Income Levels over Time</vt:lpstr>
      <vt:lpstr>Exponential Growth</vt:lpstr>
      <vt:lpstr>Rule of 70, Illustrated for $1</vt:lpstr>
      <vt:lpstr>Practice What You Know—3 </vt:lpstr>
      <vt:lpstr>Living Standards: 1950 to 2010</vt:lpstr>
      <vt:lpstr>Economic Growth Rates Since 1950—1 </vt:lpstr>
      <vt:lpstr>Economic Growth Rates Since 1950—2 </vt:lpstr>
      <vt:lpstr>Economic Growth Rates Since 1950—3 </vt:lpstr>
      <vt:lpstr>Twenty Years of Growth in Shanghai</vt:lpstr>
      <vt:lpstr>Economic Growth Rates Since 1960—1 </vt:lpstr>
      <vt:lpstr>Economic Growth Rates Since 1960—2 </vt:lpstr>
      <vt:lpstr>Economic Growth Rates Since 1960—3 </vt:lpstr>
      <vt:lpstr>Economic Growth Rates Since 1960—4 </vt:lpstr>
      <vt:lpstr>Life Span and Wealth</vt:lpstr>
      <vt:lpstr>The Causes of Economic Growth</vt:lpstr>
      <vt:lpstr>Resources—1 </vt:lpstr>
      <vt:lpstr>Global GDP Density</vt:lpstr>
      <vt:lpstr>Resources—2 </vt:lpstr>
      <vt:lpstr>Brain Drain</vt:lpstr>
      <vt:lpstr>Resources—3 </vt:lpstr>
      <vt:lpstr>Capital and Growth</vt:lpstr>
      <vt:lpstr>Technology—1 </vt:lpstr>
      <vt:lpstr>Fewer Cows, More Milk</vt:lpstr>
      <vt:lpstr>Technology—2 </vt:lpstr>
      <vt:lpstr>Institutions—1 </vt:lpstr>
      <vt:lpstr>Institutions—2 </vt:lpstr>
      <vt:lpstr>Institutions—3 </vt:lpstr>
      <vt:lpstr>Political Stability and  Rule of Law</vt:lpstr>
      <vt:lpstr>Rule of Law and Income</vt:lpstr>
      <vt:lpstr>Private Property Rights</vt:lpstr>
      <vt:lpstr>The Xiaogang Agreement</vt:lpstr>
      <vt:lpstr>Result of the Agreement</vt:lpstr>
      <vt:lpstr>Stable Money and Prices</vt:lpstr>
      <vt:lpstr>Competitive Markets</vt:lpstr>
      <vt:lpstr>Efficient Taxes</vt:lpstr>
      <vt:lpstr>International Trade</vt:lpstr>
      <vt:lpstr>Flow of Funds across Borders</vt:lpstr>
      <vt:lpstr>Institutions—4 </vt:lpstr>
      <vt:lpstr>Economics in The Hunger Games</vt:lpstr>
      <vt:lpstr>Practice What You Know—4 </vt:lpstr>
      <vt:lpstr>Practice What You Know—5 </vt:lpstr>
      <vt:lpstr>Conclusion</vt:lpstr>
    </vt:vector>
  </TitlesOfParts>
  <Manager/>
  <Company>W.W.Norton &amp;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Minh Dao</cp:lastModifiedBy>
  <cp:revision>840</cp:revision>
  <dcterms:created xsi:type="dcterms:W3CDTF">2017-02-27T23:19:29Z</dcterms:created>
  <dcterms:modified xsi:type="dcterms:W3CDTF">2017-05-02T20:23:14Z</dcterms:modified>
  <cp:category/>
</cp:coreProperties>
</file>