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8" r:id="rId2"/>
    <p:sldId id="426" r:id="rId3"/>
    <p:sldId id="336" r:id="rId4"/>
    <p:sldId id="383" r:id="rId5"/>
    <p:sldId id="384" r:id="rId6"/>
    <p:sldId id="482" r:id="rId7"/>
    <p:sldId id="470" r:id="rId8"/>
    <p:sldId id="478" r:id="rId9"/>
    <p:sldId id="459" r:id="rId10"/>
    <p:sldId id="486" r:id="rId11"/>
    <p:sldId id="472" r:id="rId12"/>
    <p:sldId id="473" r:id="rId13"/>
    <p:sldId id="474" r:id="rId14"/>
    <p:sldId id="435" r:id="rId15"/>
    <p:sldId id="483" r:id="rId16"/>
    <p:sldId id="487" r:id="rId17"/>
    <p:sldId id="429" r:id="rId18"/>
    <p:sldId id="490" r:id="rId19"/>
    <p:sldId id="475" r:id="rId20"/>
    <p:sldId id="438" r:id="rId21"/>
    <p:sldId id="439" r:id="rId22"/>
    <p:sldId id="467" r:id="rId23"/>
    <p:sldId id="476" r:id="rId24"/>
    <p:sldId id="440" r:id="rId25"/>
    <p:sldId id="441" r:id="rId26"/>
    <p:sldId id="477" r:id="rId27"/>
    <p:sldId id="488" r:id="rId28"/>
    <p:sldId id="442" r:id="rId29"/>
    <p:sldId id="443" r:id="rId30"/>
    <p:sldId id="444" r:id="rId31"/>
    <p:sldId id="489" r:id="rId32"/>
    <p:sldId id="445" r:id="rId33"/>
    <p:sldId id="446" r:id="rId34"/>
    <p:sldId id="484" r:id="rId35"/>
    <p:sldId id="448" r:id="rId36"/>
    <p:sldId id="449" r:id="rId37"/>
    <p:sldId id="450" r:id="rId38"/>
    <p:sldId id="485" r:id="rId39"/>
    <p:sldId id="451" r:id="rId40"/>
    <p:sldId id="452" r:id="rId41"/>
    <p:sldId id="453" r:id="rId42"/>
    <p:sldId id="481" r:id="rId43"/>
    <p:sldId id="455" r:id="rId44"/>
    <p:sldId id="456" r:id="rId45"/>
    <p:sldId id="469" r:id="rId46"/>
    <p:sldId id="457" r:id="rId4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CC33"/>
    <a:srgbClr val="FF2807"/>
    <a:srgbClr val="7FD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p:restoredTop sz="80293" autoAdjust="0"/>
  </p:normalViewPr>
  <p:slideViewPr>
    <p:cSldViewPr snapToGrid="0">
      <p:cViewPr varScale="1">
        <p:scale>
          <a:sx n="90" d="100"/>
          <a:sy n="90"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4879091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“War” by Edwin Starr</a:t>
            </a:r>
            <a:r>
              <a:rPr lang="en-US" sz="1200" kern="1200" baseline="0" dirty="0" smtClean="0">
                <a:solidFill>
                  <a:schemeClr val="tx1"/>
                </a:solidFill>
                <a:effectLst/>
                <a:latin typeface="+mn-lt"/>
                <a:ea typeface="MS PGothic" pitchFamily="34" charset="-128"/>
                <a:cs typeface="MS PGothic" pitchFamily="34" charset="-128"/>
              </a:rPr>
              <a:t> (See Tip #558)</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This antiwar protest song from the Vietnam era (“War, huh, yeah. What is it good for? Absolutely nothing.”) is a good introduction to the key concepts of expansionary fiscal policy, government spending, and aggregate demand. The role of war is, however, not as simple as the song implies</a:t>
            </a:r>
            <a:r>
              <a:rPr lang="en-US" sz="1200" kern="1200" dirty="0" smtClean="0">
                <a:solidFill>
                  <a:schemeClr val="tx1"/>
                </a:solidFill>
                <a:effectLst/>
                <a:latin typeface="Calibri"/>
                <a:ea typeface="MS PGothic" pitchFamily="34" charset="-128"/>
                <a:cs typeface="MS PGothic" pitchFamily="34" charset="-128"/>
              </a:rPr>
              <a:t>—</a:t>
            </a:r>
            <a:r>
              <a:rPr lang="en-US" sz="1200" kern="1200" dirty="0" smtClean="0">
                <a:solidFill>
                  <a:schemeClr val="tx1"/>
                </a:solidFill>
                <a:effectLst/>
                <a:latin typeface="+mn-lt"/>
                <a:ea typeface="MS PGothic" pitchFamily="34" charset="-128"/>
                <a:cs typeface="MS PGothic" pitchFamily="34" charset="-128"/>
              </a:rPr>
              <a:t>an increase in military spending is actually expansionary fiscal policy, which increases aggregate demand.</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You can also direct students to read Paul Krugman’s </a:t>
            </a:r>
            <a:r>
              <a:rPr lang="en-US" sz="1200" i="1" kern="1200" dirty="0" smtClean="0">
                <a:solidFill>
                  <a:schemeClr val="tx1"/>
                </a:solidFill>
                <a:effectLst/>
                <a:latin typeface="+mn-lt"/>
                <a:ea typeface="MS PGothic" pitchFamily="34" charset="-128"/>
                <a:cs typeface="MS PGothic" pitchFamily="34" charset="-128"/>
              </a:rPr>
              <a:t>New York Times </a:t>
            </a:r>
            <a:r>
              <a:rPr lang="en-US" sz="1200" kern="1200" dirty="0" smtClean="0">
                <a:solidFill>
                  <a:schemeClr val="tx1"/>
                </a:solidFill>
                <a:effectLst/>
                <a:latin typeface="+mn-lt"/>
                <a:ea typeface="MS PGothic" pitchFamily="34" charset="-128"/>
                <a:cs typeface="MS PGothic" pitchFamily="34" charset="-128"/>
              </a:rPr>
              <a:t>blog post, where he theorizes that World War II helped the United States emerge from the Great Depression:  Paul Krugman, “Economics Is Not a Morality Play,” The Conscience of a Liberal, </a:t>
            </a:r>
            <a:r>
              <a:rPr lang="en-US" sz="1200" i="1" kern="1200" dirty="0" smtClean="0">
                <a:solidFill>
                  <a:schemeClr val="tx1"/>
                </a:solidFill>
                <a:effectLst/>
                <a:latin typeface="+mn-lt"/>
                <a:ea typeface="MS PGothic" pitchFamily="34" charset="-128"/>
                <a:cs typeface="MS PGothic" pitchFamily="34" charset="-128"/>
              </a:rPr>
              <a:t>New York Times</a:t>
            </a:r>
            <a:r>
              <a:rPr lang="en-US" sz="1200" kern="1200" dirty="0" smtClean="0">
                <a:solidFill>
                  <a:schemeClr val="tx1"/>
                </a:solidFill>
                <a:effectLst/>
                <a:latin typeface="+mn-lt"/>
                <a:ea typeface="MS PGothic" pitchFamily="34" charset="-128"/>
                <a:cs typeface="MS PGothic" pitchFamily="34" charset="-128"/>
              </a:rPr>
              <a:t>, September 28, 2010, </a:t>
            </a:r>
            <a:r>
              <a:rPr lang="en-US" sz="1200" kern="1200" dirty="0" err="1" smtClean="0">
                <a:solidFill>
                  <a:schemeClr val="tx1"/>
                </a:solidFill>
                <a:effectLst/>
                <a:latin typeface="+mn-lt"/>
                <a:ea typeface="MS PGothic" pitchFamily="34" charset="-128"/>
                <a:cs typeface="MS PGothic" pitchFamily="34" charset="-128"/>
              </a:rPr>
              <a:t>NYtimes.com</a:t>
            </a:r>
            <a:r>
              <a:rPr lang="en-US" sz="1200" kern="1200" dirty="0" smtClean="0">
                <a:solidFill>
                  <a:schemeClr val="tx1"/>
                </a:solidFill>
                <a:effectLst/>
                <a:latin typeface="+mn-lt"/>
                <a:ea typeface="MS PGothic" pitchFamily="34" charset="-128"/>
                <a:cs typeface="MS PGothic" pitchFamily="34" charset="-128"/>
              </a:rPr>
              <a:t>.</a:t>
            </a: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You may want to point</a:t>
            </a:r>
            <a:r>
              <a:rPr lang="en-US" sz="1200" kern="1200" baseline="0" dirty="0" smtClean="0">
                <a:solidFill>
                  <a:schemeClr val="tx1"/>
                </a:solidFill>
                <a:effectLst/>
                <a:latin typeface="+mn-lt"/>
                <a:ea typeface="MS PGothic" pitchFamily="34" charset="-128"/>
                <a:cs typeface="MS PGothic" pitchFamily="34" charset="-128"/>
              </a:rPr>
              <a:t> out that spending on war is not usually defined as fiscal policy, because fiscal policy is defined as policy intended to affect the economy. Yes, military spending will have the same effect on the economy as expansionary fiscal policy, but this is still an important distinction to make.</a:t>
            </a:r>
            <a:endParaRPr lang="en-US" sz="1200" kern="1200" dirty="0" smtClean="0">
              <a:solidFill>
                <a:schemeClr val="tx1"/>
              </a:solidFill>
              <a:effectLst/>
              <a:latin typeface="+mn-lt"/>
              <a:ea typeface="MS PGothic" pitchFamily="34" charset="-128"/>
              <a:cs typeface="MS PGothic" pitchFamily="34" charset="-128"/>
            </a:endParaRPr>
          </a:p>
          <a:p>
            <a:endParaRPr lang="en-US" altLang="en-US" sz="1200" dirty="0" smtClean="0"/>
          </a:p>
        </p:txBody>
      </p:sp>
    </p:spTree>
    <p:extLst>
      <p:ext uri="{BB962C8B-B14F-4D97-AF65-F5344CB8AC3E}">
        <p14:creationId xmlns:p14="http://schemas.microsoft.com/office/powerpoint/2010/main" val="198912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B,</a:t>
            </a:r>
            <a:r>
              <a:rPr lang="en-US" altLang="en-US" baseline="0" dirty="0" smtClean="0"/>
              <a:t> stimulus package</a:t>
            </a:r>
            <a:endParaRPr lang="en-US" altLang="en-US" dirty="0" smtClean="0"/>
          </a:p>
          <a:p>
            <a:endParaRPr lang="en-US" altLang="en-US" dirty="0" smtClean="0"/>
          </a:p>
          <a:p>
            <a:pPr marL="171450" indent="-171450">
              <a:buFont typeface="Arial" charset="0"/>
              <a:buChar char="•"/>
            </a:pPr>
            <a:r>
              <a:rPr lang="en-US" altLang="en-US" dirty="0" smtClean="0"/>
              <a:t>Fiscal policy is changing taxes or spending. </a:t>
            </a:r>
          </a:p>
          <a:p>
            <a:pPr marL="171450" indent="-171450">
              <a:buFont typeface="Arial" charset="0"/>
              <a:buChar char="•"/>
            </a:pPr>
            <a:r>
              <a:rPr lang="en-US" altLang="en-US" dirty="0" smtClean="0"/>
              <a:t>A stimulus package will increase spending, expanding the economy; [c] and [d] are both monetary policies.</a:t>
            </a:r>
          </a:p>
          <a:p>
            <a:endParaRPr lang="en-US" altLang="en-US" dirty="0" smtClean="0"/>
          </a:p>
        </p:txBody>
      </p:sp>
    </p:spTree>
    <p:extLst>
      <p:ext uri="{BB962C8B-B14F-4D97-AF65-F5344CB8AC3E}">
        <p14:creationId xmlns:p14="http://schemas.microsoft.com/office/powerpoint/2010/main" val="78018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charset="0"/>
              <a:buNone/>
            </a:pPr>
            <a:r>
              <a:rPr lang="en-US" altLang="en-US" dirty="0" smtClean="0"/>
              <a:t>When the economy is in a recession, usually</a:t>
            </a:r>
            <a:r>
              <a:rPr lang="en-US" altLang="en-US" baseline="0" dirty="0" smtClean="0"/>
              <a:t> the government will try to stimulate the economy by increasing government spending, decreasing taxes, or both.</a:t>
            </a:r>
          </a:p>
          <a:p>
            <a:pPr marL="171450" indent="-171450">
              <a:buFont typeface="Arial" charset="0"/>
              <a:buChar char="•"/>
            </a:pPr>
            <a:r>
              <a:rPr lang="en-US" altLang="en-US" baseline="0" dirty="0" smtClean="0"/>
              <a:t>Recall that during a recession, there is also a natural decrease in tax revenues as incomes fall. </a:t>
            </a:r>
            <a:endParaRPr lang="en-US" altLang="en-US" dirty="0" smtClean="0"/>
          </a:p>
          <a:p>
            <a:pPr marL="171450" indent="-171450">
              <a:buFont typeface="Arial" charset="0"/>
              <a:buChar char="•"/>
            </a:pPr>
            <a:r>
              <a:rPr lang="en-US" altLang="en-US" dirty="0" smtClean="0"/>
              <a:t>But where does the government get the money to increase G</a:t>
            </a:r>
            <a:r>
              <a:rPr lang="en-US" altLang="en-US" baseline="0" dirty="0" smtClean="0"/>
              <a:t> or fund tax rebates?</a:t>
            </a:r>
            <a:endParaRPr lang="en-US" altLang="en-US" dirty="0" smtClean="0"/>
          </a:p>
          <a:p>
            <a:pPr marL="171450" indent="-171450">
              <a:buFont typeface="Arial" charset="0"/>
              <a:buChar char="•"/>
            </a:pPr>
            <a:r>
              <a:rPr lang="en-US" altLang="en-US" dirty="0" smtClean="0"/>
              <a:t>Usually, the government will sell Treasur</a:t>
            </a:r>
            <a:r>
              <a:rPr lang="en-US" altLang="en-US" baseline="0" dirty="0" smtClean="0"/>
              <a:t>y </a:t>
            </a:r>
            <a:r>
              <a:rPr lang="en-US" altLang="en-US" dirty="0" smtClean="0"/>
              <a:t>bills to</a:t>
            </a:r>
            <a:r>
              <a:rPr lang="en-US" altLang="en-US" baseline="0" dirty="0" smtClean="0"/>
              <a:t> fill gaps in the budget</a:t>
            </a:r>
            <a:r>
              <a:rPr lang="en-US" altLang="en-US" dirty="0" smtClean="0"/>
              <a:t>. </a:t>
            </a:r>
          </a:p>
          <a:p>
            <a:pPr marL="171450" indent="-171450">
              <a:buFont typeface="Arial" charset="0"/>
              <a:buChar char="•"/>
            </a:pPr>
            <a:r>
              <a:rPr lang="en-US" altLang="en-US" dirty="0" smtClean="0"/>
              <a:t>This is the government’s form of borrowing, as these bonds must be paid back later.</a:t>
            </a:r>
          </a:p>
          <a:p>
            <a:pPr marL="171450" indent="-171450">
              <a:buFont typeface="Arial" charset="0"/>
              <a:buChar char="•"/>
            </a:pPr>
            <a:r>
              <a:rPr lang="en-US" altLang="en-US" dirty="0" smtClean="0">
                <a:cs typeface="Arial" panose="020B0604020202020204" pitchFamily="34" charset="0"/>
              </a:rPr>
              <a:t>Expansionary fiscal policy leads to increases in deficit and debt during recessions.</a:t>
            </a:r>
          </a:p>
        </p:txBody>
      </p:sp>
    </p:spTree>
    <p:extLst>
      <p:ext uri="{BB962C8B-B14F-4D97-AF65-F5344CB8AC3E}">
        <p14:creationId xmlns:p14="http://schemas.microsoft.com/office/powerpoint/2010/main" val="160440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dirty="0" smtClean="0"/>
              <a:t>Figure 29.3</a:t>
            </a:r>
          </a:p>
          <a:p>
            <a:endParaRPr lang="en-US" altLang="en-US" b="1" i="1" dirty="0" smtClean="0"/>
          </a:p>
          <a:p>
            <a:r>
              <a:rPr lang="en-US" altLang="en-US" b="1" i="1" dirty="0" smtClean="0"/>
              <a:t>Lecture notes: </a:t>
            </a:r>
          </a:p>
          <a:p>
            <a:pPr marL="171450" indent="-171450">
              <a:buFont typeface="Arial" charset="0"/>
              <a:buChar char="•"/>
            </a:pPr>
            <a:r>
              <a:rPr lang="en-US" altLang="en-US" dirty="0" smtClean="0"/>
              <a:t>Using expansionary fiscal policy to counteract economic downturns leads to greater deficits as outlays increase during recessionary periods.</a:t>
            </a:r>
          </a:p>
          <a:p>
            <a:pPr marL="171450" indent="-171450">
              <a:buFont typeface="Arial" charset="0"/>
              <a:buChar char="•"/>
            </a:pPr>
            <a:r>
              <a:rPr lang="en-US" altLang="en-US" dirty="0" smtClean="0"/>
              <a:t>The budget</a:t>
            </a:r>
            <a:r>
              <a:rPr lang="en-US" altLang="en-US" baseline="0" dirty="0" smtClean="0"/>
              <a:t> surplus was erased in 2001 as a result of these policies. </a:t>
            </a:r>
          </a:p>
          <a:p>
            <a:pPr marL="171450" indent="-171450">
              <a:buFont typeface="Arial" charset="0"/>
              <a:buChar char="•"/>
            </a:pPr>
            <a:r>
              <a:rPr lang="en-US" altLang="en-US" baseline="0" dirty="0" smtClean="0"/>
              <a:t>In 1990 and 2008 the deficit expanded for the same reasons.</a:t>
            </a:r>
            <a:endParaRPr lang="en-US" altLang="en-US" dirty="0" smtClean="0"/>
          </a:p>
          <a:p>
            <a:pPr marL="171450" indent="-171450">
              <a:buFont typeface="Arial" charset="0"/>
              <a:buChar char="•"/>
            </a:pPr>
            <a:r>
              <a:rPr lang="en-US" altLang="en-US" dirty="0" smtClean="0"/>
              <a:t>In addition, since revenues are tied closely to payrolls (income), revenue also falls during recessions.</a:t>
            </a:r>
          </a:p>
          <a:p>
            <a:pPr marL="171450" indent="-171450">
              <a:buFont typeface="Arial" charset="0"/>
              <a:buChar char="•"/>
            </a:pPr>
            <a:r>
              <a:rPr lang="en-US" altLang="en-US" dirty="0" smtClean="0"/>
              <a:t>Together, these imply that deficits unequivocally increase during recessions. </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a:t>
            </a:r>
            <a:r>
              <a:rPr lang="en-US" sz="1200" b="1" i="1" kern="1200" baseline="0" dirty="0" smtClean="0">
                <a:solidFill>
                  <a:schemeClr val="tx1"/>
                </a:solidFill>
                <a:effectLst/>
                <a:latin typeface="+mn-lt"/>
                <a:ea typeface="MS PGothic" pitchFamily="34" charset="-128"/>
                <a:cs typeface="MS PGothic" pitchFamily="34" charset="-128"/>
              </a:rPr>
              <a:t> tip:</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kern="1200" baseline="0" dirty="0" smtClean="0">
                <a:solidFill>
                  <a:schemeClr val="tx1"/>
                </a:solidFill>
                <a:effectLst/>
                <a:latin typeface="+mn-lt"/>
                <a:ea typeface="MS PGothic" pitchFamily="34" charset="-128"/>
                <a:cs typeface="MS PGothic" pitchFamily="34" charset="-128"/>
              </a:rPr>
              <a:t>The vertical blue bars on the graph represent recessions.</a:t>
            </a:r>
            <a:endParaRPr lang="en-US" sz="1200" b="0" i="0" kern="1200" dirty="0" smtClean="0">
              <a:solidFill>
                <a:schemeClr val="tx1"/>
              </a:solidFill>
              <a:effectLst/>
              <a:latin typeface="+mn-lt"/>
              <a:ea typeface="MS PGothic" pitchFamily="34" charset="-128"/>
              <a:cs typeface="MS PGothic" pitchFamily="34" charset="-128"/>
            </a:endParaRPr>
          </a:p>
        </p:txBody>
      </p:sp>
    </p:spTree>
    <p:extLst>
      <p:ext uri="{BB962C8B-B14F-4D97-AF65-F5344CB8AC3E}">
        <p14:creationId xmlns:p14="http://schemas.microsoft.com/office/powerpoint/2010/main" val="151209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charset="0"/>
              <a:buChar char="•"/>
            </a:pPr>
            <a:endParaRPr lang="en-US" altLang="en-US" dirty="0" smtClean="0"/>
          </a:p>
          <a:p>
            <a:pPr marL="0" indent="0">
              <a:buFont typeface="Arial" charset="0"/>
              <a:buNone/>
            </a:pPr>
            <a:r>
              <a:rPr lang="en-US" altLang="en-US" dirty="0" smtClean="0"/>
              <a:t>Another reason that spending works (according to the Keynesian model) is that fiscal policy theory posits that increased spending helps return the economy to full employment.</a:t>
            </a:r>
          </a:p>
          <a:p>
            <a:pPr marL="171450" indent="-171450">
              <a:buFont typeface="Arial" charset="0"/>
              <a:buChar char="•"/>
            </a:pPr>
            <a:r>
              <a:rPr lang="en-US" altLang="en-US" dirty="0" smtClean="0"/>
              <a:t>The increase in employment will increase revenues.</a:t>
            </a:r>
          </a:p>
          <a:p>
            <a:pPr marL="171450" indent="-171450">
              <a:buFont typeface="Arial" charset="0"/>
              <a:buChar char="•"/>
            </a:pPr>
            <a:r>
              <a:rPr lang="en-US" altLang="en-US" dirty="0" smtClean="0"/>
              <a:t>Keynes says that the quicker we can get back to full employment (with more tax revenues paid in compared to unemployment), the better.</a:t>
            </a:r>
          </a:p>
          <a:p>
            <a:pPr marL="171450" indent="-171450">
              <a:buFont typeface="Arial" charset="0"/>
              <a:buChar char="•"/>
            </a:pPr>
            <a:r>
              <a:rPr lang="en-US" altLang="en-US" dirty="0" smtClean="0"/>
              <a:t>Typically, on an</a:t>
            </a:r>
            <a:r>
              <a:rPr lang="en-US" altLang="en-US" baseline="0" dirty="0" smtClean="0"/>
              <a:t> individual level, we would not expect individuals to spend when unemployment is high.</a:t>
            </a:r>
          </a:p>
          <a:p>
            <a:pPr marL="171450" indent="-171450">
              <a:buFont typeface="Arial" charset="0"/>
              <a:buChar char="•"/>
            </a:pPr>
            <a:r>
              <a:rPr lang="en-US" altLang="en-US" baseline="0" dirty="0" smtClean="0"/>
              <a:t>However, on a macroeconomic level, spending by one person generates income for another, which increases spending for that person.</a:t>
            </a:r>
          </a:p>
          <a:p>
            <a:pPr marL="171450" indent="-171450">
              <a:buFont typeface="Arial" charset="0"/>
              <a:buChar char="•"/>
            </a:pPr>
            <a:r>
              <a:rPr lang="en-US" altLang="en-US" baseline="0" dirty="0" smtClean="0"/>
              <a:t>This results in a multiplier effect as that process continues.</a:t>
            </a:r>
          </a:p>
          <a:p>
            <a:endParaRPr lang="en-US" altLang="en-US" dirty="0" smtClean="0"/>
          </a:p>
        </p:txBody>
      </p:sp>
    </p:spTree>
    <p:extLst>
      <p:ext uri="{BB962C8B-B14F-4D97-AF65-F5344CB8AC3E}">
        <p14:creationId xmlns:p14="http://schemas.microsoft.com/office/powerpoint/2010/main" val="49940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charset="0"/>
              <a:buChar char="•"/>
            </a:pPr>
            <a:endParaRPr lang="en-US" altLang="en-US" dirty="0" smtClean="0"/>
          </a:p>
          <a:p>
            <a:pPr marL="0" indent="0">
              <a:buFont typeface="Arial" charset="0"/>
              <a:buNone/>
            </a:pPr>
            <a:r>
              <a:rPr lang="en-US" altLang="en-US" dirty="0" smtClean="0"/>
              <a:t>Debt incurred during deficits can be paid off when the economy turns around and begins expanding.</a:t>
            </a:r>
          </a:p>
          <a:p>
            <a:pPr marL="171450" indent="-171450">
              <a:buFont typeface="Arial" charset="0"/>
              <a:buChar char="•"/>
            </a:pPr>
            <a:r>
              <a:rPr lang="en-US" altLang="en-US" dirty="0" smtClean="0"/>
              <a:t>That</a:t>
            </a:r>
            <a:r>
              <a:rPr lang="ja-JP" altLang="en-US" dirty="0" smtClean="0"/>
              <a:t>’</a:t>
            </a:r>
            <a:r>
              <a:rPr lang="en-US" altLang="ja-JP" dirty="0" smtClean="0"/>
              <a:t>s the countercyclical fiscal policy prescription: budget deficits during contractions and budget surpluses during expansions.</a:t>
            </a:r>
          </a:p>
          <a:p>
            <a:pPr marL="171450" indent="-171450">
              <a:buFont typeface="Arial" charset="0"/>
              <a:buChar char="•"/>
            </a:pPr>
            <a:endParaRPr lang="en-US" altLang="ja-JP" dirty="0" smtClean="0"/>
          </a:p>
          <a:p>
            <a:pPr marL="0" indent="0">
              <a:buFont typeface="Arial" charset="0"/>
              <a:buNone/>
            </a:pPr>
            <a:r>
              <a:rPr lang="en-US" altLang="ja-JP" dirty="0" smtClean="0"/>
              <a:t>In theory, debt</a:t>
            </a:r>
            <a:r>
              <a:rPr lang="en-US" altLang="ja-JP" baseline="0" dirty="0" smtClean="0"/>
              <a:t> is paid off during good economic times so that it does not become a significant problem in the future.</a:t>
            </a:r>
          </a:p>
          <a:p>
            <a:pPr marL="171450" indent="-171450">
              <a:buFont typeface="Arial" charset="0"/>
              <a:buChar char="•"/>
            </a:pPr>
            <a:r>
              <a:rPr lang="en-US" altLang="en-US" dirty="0" smtClean="0"/>
              <a:t>For example, the U.S. government ran budget surpluses from 1998</a:t>
            </a:r>
            <a:r>
              <a:rPr lang="en-US" altLang="en-US" baseline="0" dirty="0" smtClean="0"/>
              <a:t> to 2001</a:t>
            </a:r>
            <a:r>
              <a:rPr lang="en-US" altLang="en-US" dirty="0" smtClean="0"/>
              <a:t>, at the end of an extended economic expansion.</a:t>
            </a:r>
          </a:p>
          <a:p>
            <a:pPr marL="171450" indent="-171450">
              <a:buFont typeface="Arial" charset="0"/>
              <a:buChar char="•"/>
            </a:pPr>
            <a:r>
              <a:rPr lang="en-US" altLang="en-US" dirty="0" smtClean="0"/>
              <a:t>However, the national debt did decrease during</a:t>
            </a:r>
            <a:r>
              <a:rPr lang="en-US" altLang="en-US" baseline="0" dirty="0" smtClean="0"/>
              <a:t> this time but was not eliminated completely.</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dirty="0" smtClean="0">
                <a:solidFill>
                  <a:schemeClr val="tx1"/>
                </a:solidFill>
                <a:effectLst/>
                <a:latin typeface="+mn-lt"/>
                <a:ea typeface="MS PGothic" pitchFamily="34" charset="-128"/>
                <a:cs typeface="MS PGothic" pitchFamily="34" charset="-128"/>
              </a:rPr>
              <a:t>The highest level of sustainable output in the long</a:t>
            </a:r>
            <a:r>
              <a:rPr lang="en-US" sz="1200" b="0" kern="1200" baseline="0" dirty="0" smtClean="0">
                <a:solidFill>
                  <a:schemeClr val="tx1"/>
                </a:solidFill>
                <a:effectLst/>
                <a:latin typeface="+mn-lt"/>
                <a:ea typeface="MS PGothic" pitchFamily="34" charset="-128"/>
                <a:cs typeface="MS PGothic" pitchFamily="34" charset="-128"/>
              </a:rPr>
              <a:t> run is full-employment output </a:t>
            </a:r>
            <a:r>
              <a:rPr lang="en-US" sz="1200" b="0" kern="1200" dirty="0" smtClean="0">
                <a:solidFill>
                  <a:schemeClr val="tx1"/>
                </a:solidFill>
                <a:effectLst/>
                <a:latin typeface="+mn-lt"/>
                <a:ea typeface="MS PGothic" pitchFamily="34" charset="-128"/>
                <a:cs typeface="MS PGothic" pitchFamily="34" charset="-128"/>
              </a:rPr>
              <a:t>(Y*)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dirty="0" smtClean="0">
                <a:solidFill>
                  <a:schemeClr val="tx1"/>
                </a:solidFill>
                <a:effectLst/>
                <a:latin typeface="+mn-lt"/>
                <a:ea typeface="MS PGothic" pitchFamily="34" charset="-128"/>
                <a:cs typeface="MS PGothic" pitchFamily="34" charset="-128"/>
              </a:rPr>
              <a:t>It is possible for output to be above Y* if the unemployment</a:t>
            </a:r>
            <a:r>
              <a:rPr lang="en-US" sz="1200" b="0" kern="1200" baseline="0" dirty="0" smtClean="0">
                <a:solidFill>
                  <a:schemeClr val="tx1"/>
                </a:solidFill>
                <a:effectLst/>
                <a:latin typeface="+mn-lt"/>
                <a:ea typeface="MS PGothic" pitchFamily="34" charset="-128"/>
                <a:cs typeface="MS PGothic" pitchFamily="34" charset="-128"/>
              </a:rPr>
              <a:t> drops below its natural rate (u*).</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This level of output is not sustainable in the long run.</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In addition, at such high levels of aggregate demand, inflation becomes a concern.</a:t>
            </a:r>
          </a:p>
        </p:txBody>
      </p:sp>
    </p:spTree>
    <p:extLst>
      <p:ext uri="{BB962C8B-B14F-4D97-AF65-F5344CB8AC3E}">
        <p14:creationId xmlns:p14="http://schemas.microsoft.com/office/powerpoint/2010/main" val="114303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29.4</a:t>
            </a:r>
            <a:endParaRPr lang="en-US" altLang="en-US" b="1" dirty="0" smtClean="0"/>
          </a:p>
          <a:p>
            <a:endParaRPr lang="en-US" altLang="en-US" b="1" i="1" dirty="0" smtClean="0"/>
          </a:p>
          <a:p>
            <a:r>
              <a:rPr lang="en-US" altLang="en-US" b="1" i="1" dirty="0" smtClean="0"/>
              <a:t>Lecture tip:</a:t>
            </a:r>
          </a:p>
          <a:p>
            <a:r>
              <a:rPr lang="en-US" altLang="en-US" b="0" i="1" dirty="0" smtClean="0"/>
              <a:t>Click through</a:t>
            </a:r>
            <a:r>
              <a:rPr lang="en-US" altLang="en-US" b="0" i="1" baseline="0" dirty="0" smtClean="0"/>
              <a:t> the slide to reveal each part of the graph.</a:t>
            </a:r>
          </a:p>
          <a:p>
            <a:endParaRPr lang="en-US" altLang="en-US" b="0" i="1" dirty="0" smtClean="0"/>
          </a:p>
          <a:p>
            <a:r>
              <a:rPr lang="en-US" altLang="en-US" b="1" i="1" dirty="0" smtClean="0"/>
              <a:t>Lecture notes:</a:t>
            </a:r>
          </a:p>
          <a:p>
            <a:endParaRPr lang="en-US" altLang="en-US" b="1" i="1" dirty="0" smtClean="0"/>
          </a:p>
          <a:p>
            <a:pPr marL="0" indent="0">
              <a:buFont typeface="Arial" charset="0"/>
              <a:buNone/>
            </a:pPr>
            <a:r>
              <a:rPr lang="en-US" altLang="en-US" b="0" i="0" dirty="0" smtClean="0"/>
              <a:t>Suppose that the economy is a short-run equilibrium (a).</a:t>
            </a:r>
          </a:p>
          <a:p>
            <a:pPr marL="171450" indent="-171450">
              <a:buFont typeface="Arial" charset="0"/>
              <a:buChar char="•"/>
            </a:pPr>
            <a:r>
              <a:rPr lang="en-US" altLang="en-US" b="0" i="0" dirty="0" smtClean="0"/>
              <a:t>At point (a),</a:t>
            </a:r>
            <a:r>
              <a:rPr lang="en-US" altLang="en-US" b="0" i="0" baseline="0" dirty="0" smtClean="0"/>
              <a:t> r</a:t>
            </a:r>
            <a:r>
              <a:rPr lang="en-US" altLang="en-US" dirty="0" smtClean="0"/>
              <a:t>eal GDP is greater than full-employment output (Y</a:t>
            </a:r>
            <a:r>
              <a:rPr lang="ja-JP" altLang="en-US" dirty="0" smtClean="0"/>
              <a:t>’</a:t>
            </a:r>
            <a:r>
              <a:rPr lang="en-US" altLang="ja-JP" dirty="0" smtClean="0"/>
              <a:t> &gt; Y*)</a:t>
            </a:r>
          </a:p>
          <a:p>
            <a:pPr marL="171450" indent="-171450">
              <a:buFont typeface="Arial" charset="0"/>
              <a:buChar char="•"/>
            </a:pPr>
            <a:r>
              <a:rPr lang="en-US" altLang="ja-JP" dirty="0" smtClean="0"/>
              <a:t>Recall that Y* is the output level that the economy can sustain in the long run,</a:t>
            </a:r>
            <a:r>
              <a:rPr lang="en-US" altLang="ja-JP" baseline="0" dirty="0" smtClean="0"/>
              <a:t> s</a:t>
            </a:r>
            <a:r>
              <a:rPr lang="en-US" altLang="ja-JP" dirty="0" smtClean="0"/>
              <a:t>o real GDP can only exceed Y* in the short run.</a:t>
            </a:r>
          </a:p>
          <a:p>
            <a:pPr marL="171450" indent="-171450">
              <a:buFont typeface="Arial" charset="0"/>
              <a:buChar char="•"/>
            </a:pPr>
            <a:r>
              <a:rPr lang="en-US" altLang="en-US" dirty="0" smtClean="0"/>
              <a:t>The unemployment rate is below the natural rate (u &lt; u</a:t>
            </a:r>
            <a:r>
              <a:rPr lang="en-US" altLang="en-US" b="0" dirty="0" smtClean="0"/>
              <a:t>*);</a:t>
            </a:r>
            <a:r>
              <a:rPr lang="en-US" altLang="en-US" b="0" baseline="0" dirty="0" smtClean="0"/>
              <a:t> a</a:t>
            </a:r>
            <a:r>
              <a:rPr lang="en-US" altLang="en-US" b="0" dirty="0" smtClean="0"/>
              <a:t>gain, this is not sustainable for the long run.</a:t>
            </a:r>
          </a:p>
          <a:p>
            <a:pPr marL="171450" indent="-171450">
              <a:buFont typeface="Arial" charset="0"/>
              <a:buChar char="•"/>
            </a:pPr>
            <a:r>
              <a:rPr lang="en-US" altLang="en-US" b="0" dirty="0" smtClean="0"/>
              <a:t>In</a:t>
            </a:r>
            <a:r>
              <a:rPr lang="en-US" altLang="en-US" b="0" baseline="0" dirty="0" smtClean="0"/>
              <a:t> addition, there</a:t>
            </a:r>
            <a:r>
              <a:rPr lang="en-US" altLang="en-US" dirty="0" smtClean="0"/>
              <a:t> is upward pressure on the price level (P</a:t>
            </a:r>
            <a:r>
              <a:rPr lang="en-US" altLang="en-US" baseline="-25000" dirty="0" smtClean="0"/>
              <a:t>105</a:t>
            </a:r>
            <a:r>
              <a:rPr lang="en-US" altLang="en-US" dirty="0" smtClean="0"/>
              <a:t> &gt; P</a:t>
            </a:r>
            <a:r>
              <a:rPr lang="en-US" altLang="en-US" baseline="-25000" dirty="0" smtClean="0"/>
              <a:t>100</a:t>
            </a:r>
            <a:r>
              <a:rPr lang="en-US" altLang="en-US" dirty="0" smtClean="0"/>
              <a:t>).</a:t>
            </a:r>
          </a:p>
          <a:p>
            <a:pPr marL="171450" indent="-171450">
              <a:buFont typeface="Arial" charset="0"/>
              <a:buChar char="•"/>
            </a:pPr>
            <a:r>
              <a:rPr lang="en-US" altLang="en-US" dirty="0" smtClean="0"/>
              <a:t>The government has two possible</a:t>
            </a:r>
            <a:r>
              <a:rPr lang="en-US" altLang="en-US" baseline="0" dirty="0" smtClean="0"/>
              <a:t> ways to conduct </a:t>
            </a:r>
            <a:r>
              <a:rPr lang="en-US" altLang="en-US" dirty="0" smtClean="0"/>
              <a:t>contractionary fiscal policy:</a:t>
            </a:r>
            <a:r>
              <a:rPr lang="en-US" altLang="en-US" baseline="0" dirty="0" smtClean="0"/>
              <a:t> d</a:t>
            </a:r>
            <a:r>
              <a:rPr lang="en-US" altLang="en-US" dirty="0" smtClean="0"/>
              <a:t>ecrease government spending or increase taxes (which leads to decreased consumption spending).</a:t>
            </a:r>
          </a:p>
          <a:p>
            <a:pPr marL="171450" indent="-171450">
              <a:buFont typeface="Arial" charset="0"/>
              <a:buChar char="•"/>
            </a:pPr>
            <a:r>
              <a:rPr lang="en-US" altLang="en-US" dirty="0" smtClean="0"/>
              <a:t>Either policy would decrease aggregate</a:t>
            </a:r>
            <a:r>
              <a:rPr lang="en-US" altLang="en-US" baseline="0" dirty="0" smtClean="0"/>
              <a:t> demand to AD2, and the economy would reach long-run equilibrium (B).</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If the government fails to act, prices will adjust naturally to being higher than anticipated at point (a) </a:t>
            </a:r>
            <a:r>
              <a:rPr lang="en-US" altLang="en-US" dirty="0" smtClean="0"/>
              <a:t>(P</a:t>
            </a:r>
            <a:r>
              <a:rPr lang="en-US" altLang="en-US" baseline="-25000" dirty="0" smtClean="0"/>
              <a:t>105</a:t>
            </a:r>
            <a:r>
              <a:rPr lang="en-US" altLang="en-US" dirty="0" smtClean="0"/>
              <a:t> &gt; P</a:t>
            </a:r>
            <a:r>
              <a:rPr lang="en-US" altLang="en-US" baseline="-25000" dirty="0" smtClean="0"/>
              <a:t>100</a:t>
            </a:r>
            <a:r>
              <a:rPr lang="en-US" altLang="en-US" dirty="0" smtClean="0"/>
              <a:t>).</a:t>
            </a:r>
          </a:p>
          <a:p>
            <a:pPr marL="171450" indent="-171450">
              <a:buFont typeface="Arial" charset="0"/>
              <a:buChar char="•"/>
            </a:pPr>
            <a:r>
              <a:rPr lang="en-US" altLang="en-US" dirty="0" smtClean="0"/>
              <a:t>This will cause</a:t>
            </a:r>
            <a:r>
              <a:rPr lang="en-US" altLang="en-US" baseline="0" dirty="0" smtClean="0"/>
              <a:t> firms to decrease production and shift SRAS to the left, reaching long-run equilibrium (C).</a:t>
            </a:r>
          </a:p>
          <a:p>
            <a:pPr marL="171450" indent="-171450">
              <a:buFont typeface="Arial" charset="0"/>
              <a:buChar char="•"/>
            </a:pPr>
            <a:r>
              <a:rPr lang="en-US" altLang="en-US" baseline="0" dirty="0" smtClean="0"/>
              <a:t>Long-run equilibrium point (C) is undesirable, as it is inflationary.</a:t>
            </a:r>
          </a:p>
          <a:p>
            <a:pPr marL="171450" indent="-171450">
              <a:buFont typeface="Arial" charset="0"/>
              <a:buChar char="•"/>
            </a:pPr>
            <a:r>
              <a:rPr lang="en-US" altLang="en-US" baseline="0" dirty="0" smtClean="0"/>
              <a:t>The inflationary outcome can be avoided with policy. </a:t>
            </a:r>
            <a:endParaRPr lang="en-US" altLang="en-US" dirty="0" smtClean="0"/>
          </a:p>
          <a:p>
            <a:pPr>
              <a:buFontTx/>
              <a:buChar char="•"/>
            </a:pPr>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77819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D,</a:t>
            </a:r>
            <a:r>
              <a:rPr lang="en-US" altLang="en-US" baseline="0" dirty="0" smtClean="0"/>
              <a:t> increasing taxes</a:t>
            </a:r>
            <a:endParaRPr lang="en-US" altLang="en-US" dirty="0" smtClean="0"/>
          </a:p>
          <a:p>
            <a:endParaRPr lang="en-US" altLang="en-US" dirty="0" smtClean="0"/>
          </a:p>
          <a:p>
            <a:pPr marL="0" indent="0">
              <a:buFont typeface="Arial" charset="0"/>
              <a:buNone/>
            </a:pPr>
            <a:r>
              <a:rPr lang="en-US" altLang="en-US" dirty="0" smtClean="0"/>
              <a:t>Once again, [a] and [b] are monetary policies</a:t>
            </a:r>
          </a:p>
        </p:txBody>
      </p:sp>
    </p:spTree>
    <p:extLst>
      <p:ext uri="{BB962C8B-B14F-4D97-AF65-F5344CB8AC3E}">
        <p14:creationId xmlns:p14="http://schemas.microsoft.com/office/powerpoint/2010/main" val="14421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altLang="en-US"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t>Countercyclical policy: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Smooths out cycles</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Goal is to decrease </a:t>
            </a:r>
            <a:r>
              <a:rPr lang="ja-JP" altLang="en-US" dirty="0" smtClean="0"/>
              <a:t>“</a:t>
            </a:r>
            <a:r>
              <a:rPr lang="en-US" altLang="ja-JP" dirty="0" smtClean="0"/>
              <a:t>size</a:t>
            </a:r>
            <a:r>
              <a:rPr lang="ja-JP" altLang="en-US" dirty="0" smtClean="0"/>
              <a:t>”</a:t>
            </a:r>
            <a:r>
              <a:rPr lang="en-US" altLang="ja-JP" dirty="0" smtClean="0"/>
              <a:t> of expansions and recessions</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dirty="0" smtClean="0"/>
              <a:t>The</a:t>
            </a:r>
            <a:r>
              <a:rPr lang="en-US" altLang="ja-JP" baseline="0" dirty="0" smtClean="0"/>
              <a:t> government uses countercyclical policy to try and shift AD back to a long-run equilibrium faster than without government intervention.</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An economy that grows at a predictable rate is more favorable than one with a high variance.</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Countercyclical policy reduces the size/magnitude of these fluctuations.</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The economic theory behind the fiscal policy in both 2008 and 2009 stems from the work of Keynes, who published his book </a:t>
            </a:r>
            <a:r>
              <a:rPr lang="en-US" altLang="en-US" i="1" dirty="0" smtClean="0"/>
              <a:t>The General Theory of Employment, Interest, and Money</a:t>
            </a:r>
            <a:r>
              <a:rPr lang="en-US" altLang="en-US" dirty="0" smtClean="0"/>
              <a:t> in 1936.</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Famous quote by John Maynard Keynes: </a:t>
            </a:r>
            <a:r>
              <a:rPr lang="ja-JP" altLang="en-US" dirty="0" smtClean="0"/>
              <a:t>“</a:t>
            </a:r>
            <a:r>
              <a:rPr lang="en-US" altLang="ja-JP" dirty="0" smtClean="0"/>
              <a:t>In the long run, we</a:t>
            </a:r>
            <a:r>
              <a:rPr lang="ja-JP" altLang="en-US" dirty="0" smtClean="0"/>
              <a:t>’</a:t>
            </a:r>
            <a:r>
              <a:rPr lang="en-US" altLang="ja-JP" dirty="0" smtClean="0"/>
              <a:t>re all dead.</a:t>
            </a:r>
            <a:r>
              <a:rPr lang="ja-JP" altLang="en-US" dirty="0" smtClean="0"/>
              <a:t>”</a:t>
            </a:r>
            <a:endParaRPr lang="en-US" altLang="ja-JP" dirty="0" smtClean="0"/>
          </a:p>
          <a:p>
            <a:endParaRPr lang="en-US" altLang="en-US" dirty="0" smtClean="0"/>
          </a:p>
          <a:p>
            <a:r>
              <a:rPr lang="en-US" altLang="en-US" b="0" i="1" dirty="0" smtClean="0"/>
              <a:t>Regarding</a:t>
            </a:r>
            <a:r>
              <a:rPr lang="en-US" altLang="en-US" b="0" i="1" baseline="0" dirty="0" smtClean="0"/>
              <a:t> the image on the slide: </a:t>
            </a:r>
            <a:r>
              <a:rPr lang="en-US" altLang="en-US" dirty="0" smtClean="0"/>
              <a:t>AD can be increased by increasing [G], which is often done by expanding public works projects.</a:t>
            </a:r>
          </a:p>
        </p:txBody>
      </p:sp>
    </p:spTree>
    <p:extLst>
      <p:ext uri="{BB962C8B-B14F-4D97-AF65-F5344CB8AC3E}">
        <p14:creationId xmlns:p14="http://schemas.microsoft.com/office/powerpoint/2010/main" val="16465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i="1" dirty="0" smtClean="0"/>
              <a:t>Lecture notes:</a:t>
            </a:r>
            <a:endParaRPr lang="en-US" altLang="en-US" b="1" dirty="0" smtClean="0"/>
          </a:p>
          <a:p>
            <a:pPr marL="171450" indent="-171450">
              <a:buFont typeface="Arial" charset="0"/>
              <a:buChar char="•"/>
            </a:pPr>
            <a:r>
              <a:rPr lang="en-US" altLang="en-US" dirty="0" smtClean="0"/>
              <a:t>The theoretical view is that countercyclical fiscal policy can be used to </a:t>
            </a:r>
            <a:r>
              <a:rPr lang="ja-JP" altLang="en-US" dirty="0" smtClean="0"/>
              <a:t>“</a:t>
            </a:r>
            <a:r>
              <a:rPr lang="en-US" altLang="ja-JP" dirty="0" smtClean="0"/>
              <a:t>smooth out” the business cycle.</a:t>
            </a:r>
          </a:p>
          <a:p>
            <a:pPr marL="171450" indent="-171450">
              <a:buFont typeface="Arial" charset="0"/>
              <a:buChar char="•"/>
            </a:pPr>
            <a:r>
              <a:rPr lang="en-US" altLang="ja-JP" dirty="0" smtClean="0"/>
              <a:t>All else being equal, people generally prefer smoothness and predictability in life.</a:t>
            </a:r>
          </a:p>
          <a:p>
            <a:pPr marL="171450" indent="-171450">
              <a:buFont typeface="Arial" charset="0"/>
              <a:buChar char="•"/>
            </a:pPr>
            <a:r>
              <a:rPr lang="en-US" altLang="en-US" dirty="0" smtClean="0"/>
              <a:t>Economies that grow at a consistent rate are preferred to economies that grow in an erratic fashion.</a:t>
            </a:r>
          </a:p>
          <a:p>
            <a:pPr marL="171450" indent="-171450">
              <a:buFont typeface="Arial" charset="0"/>
              <a:buChar char="•"/>
            </a:pPr>
            <a:r>
              <a:rPr lang="en-US" altLang="en-US" dirty="0" smtClean="0"/>
              <a:t>In addition, when downturns cause unemployment, people lose their jobs and the negative effects of this are often carried for a long time.</a:t>
            </a:r>
          </a:p>
          <a:p>
            <a:pPr marL="171450" indent="-171450">
              <a:buFont typeface="Arial" charset="0"/>
              <a:buChar char="•"/>
            </a:pPr>
            <a:r>
              <a:rPr lang="en-US" altLang="en-US" dirty="0" smtClean="0"/>
              <a:t>For these reasons, many economists favor activist fiscal policy.</a:t>
            </a:r>
          </a:p>
        </p:txBody>
      </p:sp>
    </p:spTree>
    <p:extLst>
      <p:ext uri="{BB962C8B-B14F-4D97-AF65-F5344CB8AC3E}">
        <p14:creationId xmlns:p14="http://schemas.microsoft.com/office/powerpoint/2010/main" val="1310148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29.5</a:t>
            </a:r>
          </a:p>
          <a:p>
            <a:endParaRPr lang="en-US" altLang="en-US" b="1" i="1" dirty="0" smtClean="0"/>
          </a:p>
          <a:p>
            <a:r>
              <a:rPr lang="en-US" altLang="en-US" b="1" i="1" dirty="0" smtClean="0"/>
              <a:t>Lecture notes:</a:t>
            </a:r>
            <a:endParaRPr lang="en-US" altLang="en-US" dirty="0" smtClean="0"/>
          </a:p>
          <a:p>
            <a:pPr marL="171450" indent="-171450">
              <a:buFont typeface="Arial" charset="0"/>
              <a:buChar char="•"/>
            </a:pPr>
            <a:r>
              <a:rPr lang="en-US" altLang="en-US" dirty="0" smtClean="0"/>
              <a:t>The goal of countercyclical fiscal policy is to smooth out the fluctuations in the business cycle.</a:t>
            </a:r>
          </a:p>
          <a:p>
            <a:pPr marL="171450" indent="-171450">
              <a:buFont typeface="Arial" charset="0"/>
              <a:buChar char="•"/>
            </a:pPr>
            <a:r>
              <a:rPr lang="en-US" altLang="en-US" dirty="0" smtClean="0"/>
              <a:t>The blue line represents that natural path of the economy without any policy.</a:t>
            </a:r>
          </a:p>
        </p:txBody>
      </p:sp>
    </p:spTree>
    <p:extLst>
      <p:ext uri="{BB962C8B-B14F-4D97-AF65-F5344CB8AC3E}">
        <p14:creationId xmlns:p14="http://schemas.microsoft.com/office/powerpoint/2010/main" val="114377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calibri (body)" charset="0"/>
            </a:endParaRPr>
          </a:p>
        </p:txBody>
      </p:sp>
    </p:spTree>
    <p:extLst>
      <p:ext uri="{BB962C8B-B14F-4D97-AF65-F5344CB8AC3E}">
        <p14:creationId xmlns:p14="http://schemas.microsoft.com/office/powerpoint/2010/main" val="140691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charset="0"/>
              <a:buChar char="•"/>
            </a:pPr>
            <a:endParaRPr lang="en-US" altLang="en-US" dirty="0" smtClean="0"/>
          </a:p>
          <a:p>
            <a:pPr marL="0" indent="0">
              <a:buFont typeface="Arial" charset="0"/>
              <a:buNone/>
            </a:pPr>
            <a:r>
              <a:rPr lang="en-US" altLang="en-US" dirty="0" smtClean="0"/>
              <a:t>Due to multipliers, the initial effects can theoretically snowball into further effects from the policy.</a:t>
            </a:r>
          </a:p>
          <a:p>
            <a:pPr marL="171450" indent="-171450">
              <a:buFont typeface="Arial" charset="0"/>
              <a:buChar char="•"/>
            </a:pPr>
            <a:r>
              <a:rPr lang="en-US" altLang="en-US" dirty="0" smtClean="0"/>
              <a:t>This implies that the tools of fiscal policy are even more powerful than we</a:t>
            </a:r>
            <a:r>
              <a:rPr lang="ja-JP" altLang="en-US" dirty="0" smtClean="0"/>
              <a:t>’</a:t>
            </a:r>
            <a:r>
              <a:rPr lang="en-US" altLang="ja-JP" dirty="0" err="1" smtClean="0"/>
              <a:t>ve</a:t>
            </a:r>
            <a:r>
              <a:rPr lang="en-US" altLang="ja-JP" dirty="0" smtClean="0"/>
              <a:t> indicated so far.</a:t>
            </a:r>
          </a:p>
          <a:p>
            <a:pPr marL="171450" indent="-171450">
              <a:buFont typeface="Arial" charset="0"/>
              <a:buChar char="•"/>
            </a:pPr>
            <a:r>
              <a:rPr lang="en-US" altLang="ja-JP" dirty="0" smtClean="0"/>
              <a:t>Spending by one</a:t>
            </a:r>
            <a:r>
              <a:rPr lang="en-US" altLang="ja-JP" baseline="0" dirty="0" smtClean="0"/>
              <a:t> person becomes income for another; this is </a:t>
            </a:r>
            <a:r>
              <a:rPr lang="en-US" altLang="en-US" sz="1200" dirty="0" smtClean="0">
                <a:latin typeface="Arial" panose="020B0604020202020204" pitchFamily="34" charset="0"/>
              </a:rPr>
              <a:t>true for private and government spending.</a:t>
            </a:r>
          </a:p>
          <a:p>
            <a:pPr marL="171450" indent="-171450">
              <a:buFont typeface="Arial" charset="0"/>
              <a:buChar char="•"/>
            </a:pPr>
            <a:r>
              <a:rPr lang="en-US" altLang="ja-JP" sz="1200" dirty="0" smtClean="0">
                <a:latin typeface="Arial" panose="020B0604020202020204" pitchFamily="34" charset="0"/>
              </a:rPr>
              <a:t>In addition, increases in income</a:t>
            </a:r>
            <a:r>
              <a:rPr lang="en-US" altLang="ja-JP" sz="1200" baseline="0" dirty="0" smtClean="0">
                <a:latin typeface="Arial" panose="020B0604020202020204" pitchFamily="34" charset="0"/>
              </a:rPr>
              <a:t> typically lead to increases in consumption.</a:t>
            </a:r>
          </a:p>
          <a:p>
            <a:pPr marL="171450" indent="-171450">
              <a:buFont typeface="Arial" charset="0"/>
              <a:buChar char="•"/>
            </a:pPr>
            <a:r>
              <a:rPr lang="en-US" altLang="ja-JP" sz="1200" baseline="0" dirty="0" smtClean="0">
                <a:latin typeface="Arial" panose="020B0604020202020204" pitchFamily="34" charset="0"/>
              </a:rPr>
              <a:t>An increase in disposable income can either be saved or spent.</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endParaRPr lang="en-US" sz="1200" b="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sz="1200" b="0" kern="1200" dirty="0" smtClean="0">
                <a:solidFill>
                  <a:schemeClr val="tx1"/>
                </a:solidFill>
                <a:effectLst/>
                <a:latin typeface="+mn-lt"/>
                <a:ea typeface="MS PGothic" pitchFamily="34" charset="-128"/>
                <a:cs typeface="MS PGothic" pitchFamily="34" charset="-128"/>
              </a:rPr>
              <a:t>The </a:t>
            </a:r>
            <a:r>
              <a:rPr lang="en-US" sz="1200" b="1" kern="1200" dirty="0" smtClean="0">
                <a:solidFill>
                  <a:schemeClr val="tx1"/>
                </a:solidFill>
                <a:effectLst/>
                <a:latin typeface="+mn-lt"/>
                <a:ea typeface="MS PGothic" pitchFamily="34" charset="-128"/>
                <a:cs typeface="MS PGothic" pitchFamily="34" charset="-128"/>
              </a:rPr>
              <a:t>marginal propensity to consume (MPC) </a:t>
            </a:r>
            <a:r>
              <a:rPr lang="en-US" sz="1200" b="0" kern="1200" dirty="0" smtClean="0">
                <a:solidFill>
                  <a:schemeClr val="tx1"/>
                </a:solidFill>
                <a:effectLst/>
                <a:latin typeface="+mn-lt"/>
                <a:ea typeface="MS PGothic" pitchFamily="34" charset="-128"/>
                <a:cs typeface="MS PGothic" pitchFamily="34" charset="-128"/>
              </a:rPr>
              <a:t>is the amount of additional income that is consumed. </a:t>
            </a:r>
            <a:endParaRPr lang="en-US" altLang="ja-JP" dirty="0" smtClean="0"/>
          </a:p>
          <a:p>
            <a:pPr marL="171450" indent="-171450">
              <a:buFont typeface="Arial" charset="0"/>
              <a:buChar char="•"/>
            </a:pPr>
            <a:r>
              <a:rPr lang="en-US" altLang="en-US" dirty="0" smtClean="0"/>
              <a:t>Today</a:t>
            </a:r>
            <a:r>
              <a:rPr lang="ja-JP" altLang="en-US" dirty="0" smtClean="0"/>
              <a:t>’</a:t>
            </a:r>
            <a:r>
              <a:rPr lang="en-US" altLang="ja-JP" dirty="0" smtClean="0"/>
              <a:t>s post-Keynesian economists have come to the conclusion that over the long run, MPC is approximately 0.9.</a:t>
            </a:r>
          </a:p>
          <a:p>
            <a:pPr marL="171450" indent="-171450">
              <a:buFont typeface="Arial" charset="0"/>
              <a:buChar char="•"/>
            </a:pPr>
            <a:endParaRPr lang="en-US" altLang="ja-JP" dirty="0" smtClean="0"/>
          </a:p>
          <a:p>
            <a:pPr marL="0" indent="0">
              <a:buFont typeface="Arial" charset="0"/>
              <a:buNone/>
            </a:pPr>
            <a:r>
              <a:rPr lang="en-US" altLang="ja-JP" b="1" i="1" dirty="0" smtClean="0"/>
              <a:t>Lecture</a:t>
            </a:r>
            <a:r>
              <a:rPr lang="en-US" altLang="ja-JP" b="1" i="1" baseline="0" dirty="0" smtClean="0"/>
              <a:t> tips: </a:t>
            </a:r>
            <a:r>
              <a:rPr lang="en-US" altLang="en-US" dirty="0" smtClean="0"/>
              <a:t>Remember that when you see the word </a:t>
            </a:r>
            <a:r>
              <a:rPr lang="ja-JP" altLang="en-US" dirty="0" smtClean="0"/>
              <a:t>“</a:t>
            </a:r>
            <a:r>
              <a:rPr lang="en-US" altLang="ja-JP" dirty="0" smtClean="0"/>
              <a:t>marginal,</a:t>
            </a:r>
            <a:r>
              <a:rPr lang="ja-JP" altLang="en-US" dirty="0" smtClean="0"/>
              <a:t>”</a:t>
            </a:r>
            <a:r>
              <a:rPr lang="en-US" altLang="ja-JP" dirty="0" smtClean="0"/>
              <a:t> you</a:t>
            </a:r>
            <a:r>
              <a:rPr lang="ja-JP" altLang="en-US" dirty="0" smtClean="0"/>
              <a:t>’</a:t>
            </a:r>
            <a:r>
              <a:rPr lang="en-US" altLang="ja-JP" dirty="0" err="1" smtClean="0"/>
              <a:t>ll</a:t>
            </a:r>
            <a:r>
              <a:rPr lang="en-US" altLang="ja-JP" dirty="0" smtClean="0"/>
              <a:t> see the Greek letter delta (triangle) in the math.</a:t>
            </a:r>
          </a:p>
          <a:p>
            <a:pPr marL="171450" indent="-171450">
              <a:buFont typeface="Arial" charset="0"/>
              <a:buChar char="•"/>
            </a:pPr>
            <a:r>
              <a:rPr lang="en-US" altLang="ja-JP" dirty="0" smtClean="0"/>
              <a:t>Delta represents a change.</a:t>
            </a:r>
          </a:p>
          <a:p>
            <a:endParaRPr lang="en-US" altLang="en-US" dirty="0" smtClean="0"/>
          </a:p>
        </p:txBody>
      </p:sp>
    </p:spTree>
    <p:extLst>
      <p:ext uri="{BB962C8B-B14F-4D97-AF65-F5344CB8AC3E}">
        <p14:creationId xmlns:p14="http://schemas.microsoft.com/office/powerpoint/2010/main" val="123752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charset="0"/>
              <a:buChar char="•"/>
            </a:pPr>
            <a:endParaRPr lang="en-US" altLang="en-US" dirty="0" smtClean="0"/>
          </a:p>
          <a:p>
            <a:pPr marL="0" indent="0">
              <a:buFont typeface="Arial" charset="0"/>
              <a:buNone/>
            </a:pPr>
            <a:r>
              <a:rPr lang="en-US" altLang="en-US" dirty="0" smtClean="0"/>
              <a:t>This multiplying effect is significant when we focus on aggregate demand in the economy.</a:t>
            </a:r>
          </a:p>
          <a:p>
            <a:pPr marL="171450" indent="-171450">
              <a:buFont typeface="Arial" charset="0"/>
              <a:buChar char="•"/>
            </a:pPr>
            <a:r>
              <a:rPr lang="en-US" altLang="en-US" dirty="0" smtClean="0"/>
              <a:t>Each time someone gets new income, they go out and spend part of it.</a:t>
            </a:r>
          </a:p>
          <a:p>
            <a:pPr marL="171450" indent="-171450">
              <a:buFont typeface="Arial" charset="0"/>
              <a:buChar char="•"/>
            </a:pPr>
            <a:r>
              <a:rPr lang="en-US" altLang="en-US" dirty="0" smtClean="0"/>
              <a:t>After all the dust settles, the total impact is a multiple of the original spending created by the fiscal policy.</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dirty="0" smtClean="0">
                <a:solidFill>
                  <a:schemeClr val="tx1"/>
                </a:solidFill>
                <a:effectLst/>
                <a:latin typeface="+mn-lt"/>
                <a:ea typeface="MS PGothic" pitchFamily="34" charset="-128"/>
                <a:cs typeface="MS PGothic" pitchFamily="34" charset="-128"/>
              </a:rPr>
              <a:t>The initial $100 billion in government spending increases total income by</a:t>
            </a:r>
            <a:r>
              <a:rPr lang="en-US" sz="1200" b="0" kern="1200" baseline="0" dirty="0" smtClean="0">
                <a:solidFill>
                  <a:schemeClr val="tx1"/>
                </a:solidFill>
                <a:effectLst/>
                <a:latin typeface="+mn-lt"/>
                <a:ea typeface="MS PGothic" pitchFamily="34" charset="-128"/>
                <a:cs typeface="MS PGothic" pitchFamily="34" charset="-128"/>
              </a:rPr>
              <a:t> more than $100 billion.</a:t>
            </a:r>
            <a:endParaRPr lang="en-US" altLang="en-US" dirty="0" smtClean="0"/>
          </a:p>
        </p:txBody>
      </p:sp>
    </p:spTree>
    <p:extLst>
      <p:ext uri="{BB962C8B-B14F-4D97-AF65-F5344CB8AC3E}">
        <p14:creationId xmlns:p14="http://schemas.microsoft.com/office/powerpoint/2010/main" val="42752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p>
          <a:p>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1" i="1" dirty="0" smtClean="0"/>
              <a:t>Lecture notes:</a:t>
            </a:r>
            <a:endParaRPr lang="en-US" altLang="en-US" dirty="0" smtClean="0"/>
          </a:p>
          <a:p>
            <a:pPr marL="0" indent="0">
              <a:buFont typeface="Arial" charset="0"/>
              <a:buNone/>
            </a:pPr>
            <a:r>
              <a:rPr lang="en-US" altLang="en-US" dirty="0" smtClean="0"/>
              <a:t>Basically, if you are giving people money with the hope that they will spend the money, give the money to people who are more likely to spend the money!!</a:t>
            </a:r>
          </a:p>
        </p:txBody>
      </p:sp>
    </p:spTree>
    <p:extLst>
      <p:ext uri="{BB962C8B-B14F-4D97-AF65-F5344CB8AC3E}">
        <p14:creationId xmlns:p14="http://schemas.microsoft.com/office/powerpoint/2010/main" val="2096682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a:t>
            </a:r>
            <a:r>
              <a:rPr lang="en-US" altLang="en-US" b="1" i="1" baseline="0" dirty="0" smtClean="0">
                <a:latin typeface="Arial" panose="020B0604020202020204" pitchFamily="34" charset="0"/>
                <a:cs typeface="Arial" panose="020B0604020202020204" pitchFamily="34" charset="0"/>
              </a:rPr>
              <a:t> the Media” Slide</a:t>
            </a:r>
            <a:endParaRPr lang="en-US" altLang="en-US" b="1" i="1" dirty="0" smtClean="0">
              <a:latin typeface="Arial" panose="020B0604020202020204" pitchFamily="34" charset="0"/>
              <a:cs typeface="Arial" panose="020B0604020202020204" pitchFamily="34" charset="0"/>
            </a:endParaRP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pPr marL="0" indent="0">
              <a:buFont typeface="Arial" charset="0"/>
              <a:buNone/>
            </a:pPr>
            <a:r>
              <a:rPr lang="en-US" altLang="en-US" i="1" dirty="0" smtClean="0"/>
              <a:t>The clip mentioned on the slide can be found in the Interactive Instructor’s Guide. Access the direct link by clicking the icon in the PowerPoint above.</a:t>
            </a:r>
          </a:p>
          <a:p>
            <a:endParaRPr lang="en-US" altLang="en-US" dirty="0" smtClean="0"/>
          </a:p>
        </p:txBody>
      </p:sp>
    </p:spTree>
    <p:extLst>
      <p:ext uri="{BB962C8B-B14F-4D97-AF65-F5344CB8AC3E}">
        <p14:creationId xmlns:p14="http://schemas.microsoft.com/office/powerpoint/2010/main" val="88840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29.6 </a:t>
            </a:r>
          </a:p>
          <a:p>
            <a:endParaRPr lang="en-US" altLang="en-US" b="1" i="1" dirty="0" smtClean="0"/>
          </a:p>
          <a:p>
            <a:r>
              <a:rPr lang="en-US" altLang="en-US" b="1" i="1" dirty="0" smtClean="0"/>
              <a:t>Lecture notes: </a:t>
            </a:r>
          </a:p>
          <a:p>
            <a:pPr marL="171450" indent="-171450">
              <a:buFont typeface="Arial" charset="0"/>
              <a:buChar char="•"/>
            </a:pPr>
            <a:endParaRPr lang="en-US" altLang="en-US" dirty="0" smtClean="0"/>
          </a:p>
          <a:p>
            <a:pPr marL="0" indent="0">
              <a:buFont typeface="Arial" charset="0"/>
              <a:buNone/>
            </a:pPr>
            <a:r>
              <a:rPr lang="en-US" altLang="en-US" dirty="0" smtClean="0"/>
              <a:t>The example on this slide assumes that MPC = 0.75, and the increase in G is $100 billion. </a:t>
            </a:r>
          </a:p>
          <a:p>
            <a:pPr marL="171450" indent="-171450">
              <a:buFont typeface="Arial" charset="0"/>
              <a:buChar char="•"/>
            </a:pPr>
            <a:r>
              <a:rPr lang="en-US" altLang="en-US" dirty="0" smtClean="0"/>
              <a:t>You can see how the spending multiplies through the economy, with each round 75 percent of the prior round.</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The aggregate demand</a:t>
            </a:r>
            <a:r>
              <a:rPr lang="en-US" altLang="en-US" baseline="0" dirty="0" smtClean="0"/>
              <a:t> curve shifts </a:t>
            </a:r>
            <a:r>
              <a:rPr lang="en-US" altLang="en-US" dirty="0" smtClean="0"/>
              <a:t>as the spending multiplies through the economy.</a:t>
            </a:r>
          </a:p>
          <a:p>
            <a:pPr marL="171450" indent="-171450">
              <a:buFont typeface="Arial" charset="0"/>
              <a:buChar char="•"/>
            </a:pPr>
            <a:r>
              <a:rPr lang="en-US" altLang="en-US" dirty="0" smtClean="0"/>
              <a:t>In the end, the total increase is four times the initial change in government spending, since the spending multiplier implied by MPC = 0.75 is 4.</a:t>
            </a:r>
          </a:p>
        </p:txBody>
      </p:sp>
    </p:spTree>
    <p:extLst>
      <p:ext uri="{BB962C8B-B14F-4D97-AF65-F5344CB8AC3E}">
        <p14:creationId xmlns:p14="http://schemas.microsoft.com/office/powerpoint/2010/main" val="209756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p:spPr>
        <p:txBody>
          <a:bodyPr/>
          <a:lstStyle/>
          <a:p>
            <a:pPr>
              <a:defRPr/>
            </a:pPr>
            <a:r>
              <a:rPr lang="en-US" b="1" i="1" dirty="0" smtClean="0"/>
              <a:t>Lecture notes: </a:t>
            </a:r>
          </a:p>
          <a:p>
            <a:pPr>
              <a:defRPr/>
            </a:pPr>
            <a:endParaRPr lang="en-US" b="1" i="1" dirty="0" smtClean="0"/>
          </a:p>
          <a:p>
            <a:pPr marL="0" indent="0">
              <a:buFont typeface="Arial" pitchFamily="34" charset="0"/>
              <a:buNone/>
              <a:defRPr/>
            </a:pPr>
            <a:r>
              <a:rPr lang="en-US" dirty="0" smtClean="0">
                <a:cs typeface="ＭＳ Ｐゴシック" charset="0"/>
              </a:rPr>
              <a:t>The multiplier depends on the MPC.</a:t>
            </a:r>
          </a:p>
          <a:p>
            <a:pPr marL="171450" indent="-171450">
              <a:buFont typeface="Arial" pitchFamily="34" charset="0"/>
              <a:buChar char="•"/>
              <a:defRPr/>
            </a:pPr>
            <a:r>
              <a:rPr lang="en-US" dirty="0" smtClean="0">
                <a:cs typeface="ＭＳ Ｐゴシック" charset="0"/>
              </a:rPr>
              <a:t>Since 0&lt;MPC&lt;1,</a:t>
            </a:r>
            <a:r>
              <a:rPr lang="en-US" baseline="0" dirty="0" smtClean="0">
                <a:cs typeface="ＭＳ Ｐゴシック" charset="0"/>
              </a:rPr>
              <a:t> t</a:t>
            </a:r>
            <a:r>
              <a:rPr lang="en-US" dirty="0" smtClean="0">
                <a:cs typeface="ＭＳ Ｐゴシック" charset="0"/>
              </a:rPr>
              <a:t>he larger the MPC, the larger the multiplier.</a:t>
            </a:r>
          </a:p>
          <a:p>
            <a:pPr marL="171450" indent="-171450">
              <a:buFont typeface="Arial" pitchFamily="34" charset="0"/>
              <a:buChar char="•"/>
              <a:defRPr/>
            </a:pPr>
            <a:r>
              <a:rPr lang="en-US" dirty="0" smtClean="0">
                <a:cs typeface="ＭＳ Ｐゴシック" charset="0"/>
              </a:rPr>
              <a:t>Multiplier also can be related to taxes.</a:t>
            </a:r>
          </a:p>
          <a:p>
            <a:pPr marL="171450" indent="-171450">
              <a:buFont typeface="Arial" pitchFamily="34" charset="0"/>
              <a:buChar char="•"/>
              <a:defRPr/>
            </a:pPr>
            <a:r>
              <a:rPr lang="en-US" dirty="0" smtClean="0">
                <a:cs typeface="ＭＳ Ｐゴシック" charset="0"/>
              </a:rPr>
              <a:t>With less taxes, consumers have more money to spend and more money will enter into the multiplier math.</a:t>
            </a:r>
          </a:p>
          <a:p>
            <a:pPr marL="171450" indent="-171450">
              <a:buFont typeface="Arial" pitchFamily="34" charset="0"/>
              <a:buChar char="•"/>
              <a:defRPr/>
            </a:pPr>
            <a:r>
              <a:rPr lang="en-US" dirty="0" smtClean="0">
                <a:cs typeface="ＭＳ Ｐゴシック" charset="0"/>
              </a:rPr>
              <a:t>The multiplier also works in reverse.</a:t>
            </a:r>
          </a:p>
          <a:p>
            <a:pPr marL="171450" indent="-171450">
              <a:buFont typeface="Arial" pitchFamily="34" charset="0"/>
              <a:buChar char="•"/>
              <a:defRPr/>
            </a:pPr>
            <a:r>
              <a:rPr lang="en-US" dirty="0" smtClean="0">
                <a:cs typeface="ＭＳ Ｐゴシック" charset="0"/>
              </a:rPr>
              <a:t>Increases in taxes and decreases in [G] can lead to subsequent declines that echo through the economy.</a:t>
            </a:r>
          </a:p>
          <a:p>
            <a:pPr>
              <a:defRPr/>
            </a:pPr>
            <a:endParaRPr lang="en-US" dirty="0" smtClean="0">
              <a:cs typeface="ＭＳ Ｐゴシック" charset="0"/>
            </a:endParaRPr>
          </a:p>
          <a:p>
            <a:pPr>
              <a:defRPr/>
            </a:pPr>
            <a:r>
              <a:rPr lang="en-US" b="0" i="1" dirty="0" smtClean="0">
                <a:cs typeface="ＭＳ Ｐゴシック" charset="0"/>
              </a:rPr>
              <a:t>From the previous example:</a:t>
            </a:r>
          </a:p>
          <a:p>
            <a:pPr marL="171450" indent="-171450">
              <a:buFont typeface="Arial" charset="0"/>
              <a:buChar char="•"/>
              <a:defRPr/>
            </a:pPr>
            <a:r>
              <a:rPr lang="en-US" dirty="0" smtClean="0">
                <a:cs typeface="ＭＳ Ｐゴシック" charset="0"/>
              </a:rPr>
              <a:t>If the MPC is 0.75, it means that the overall effect of the single fiscal policy stimulus will be four times the size of the original amount.</a:t>
            </a:r>
          </a:p>
        </p:txBody>
      </p:sp>
    </p:spTree>
    <p:extLst>
      <p:ext uri="{BB962C8B-B14F-4D97-AF65-F5344CB8AC3E}">
        <p14:creationId xmlns:p14="http://schemas.microsoft.com/office/powerpoint/2010/main" val="645758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a:t>
            </a:r>
            <a:r>
              <a:rPr lang="en-US" altLang="en-US" b="1" i="1" baseline="0" dirty="0" smtClean="0">
                <a:latin typeface="Arial" panose="020B0604020202020204" pitchFamily="34" charset="0"/>
                <a:cs typeface="Arial" panose="020B0604020202020204" pitchFamily="34" charset="0"/>
              </a:rPr>
              <a:t> the Media” Slide</a:t>
            </a:r>
            <a:endParaRPr lang="en-US" altLang="en-US" b="1" i="1" dirty="0" smtClean="0">
              <a:latin typeface="Arial" panose="020B0604020202020204" pitchFamily="34" charset="0"/>
              <a:cs typeface="Arial" panose="020B0604020202020204" pitchFamily="34" charset="0"/>
            </a:endParaRP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pPr marL="0" indent="0">
              <a:buFont typeface="Arial" charset="0"/>
              <a:buNone/>
            </a:pPr>
            <a:r>
              <a:rPr lang="en-US" altLang="en-US" i="1" dirty="0" smtClean="0"/>
              <a:t>The clip mentioned on the slide can be found in the Interactive Instructor’s Guide. Access the direct link by clicking the icon in the PowerPoint above.</a:t>
            </a:r>
          </a:p>
          <a:p>
            <a:endParaRPr lang="en-US" altLang="en-US" dirty="0" smtClean="0"/>
          </a:p>
        </p:txBody>
      </p:sp>
    </p:spTree>
    <p:extLst>
      <p:ext uri="{BB962C8B-B14F-4D97-AF65-F5344CB8AC3E}">
        <p14:creationId xmlns:p14="http://schemas.microsoft.com/office/powerpoint/2010/main" val="202266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D,</a:t>
            </a:r>
            <a:r>
              <a:rPr lang="en-US" altLang="en-US" baseline="0" dirty="0" smtClean="0"/>
              <a:t> $4 trillion</a:t>
            </a:r>
            <a:endParaRPr lang="en-US" altLang="en-US" dirty="0" smtClean="0"/>
          </a:p>
          <a:p>
            <a:endParaRPr lang="en-US" altLang="en-US" dirty="0" smtClean="0"/>
          </a:p>
          <a:p>
            <a:pPr marL="0" indent="0">
              <a:buFont typeface="Arial" charset="0"/>
              <a:buNone/>
            </a:pPr>
            <a:r>
              <a:rPr lang="en-US" altLang="en-US" dirty="0" smtClean="0"/>
              <a:t>We need to find that the spending multiplier is equal to 1 / (1 – MPC).</a:t>
            </a:r>
          </a:p>
          <a:p>
            <a:pPr marL="171450" indent="-171450">
              <a:buFont typeface="Arial" charset="0"/>
              <a:buChar char="•"/>
            </a:pPr>
            <a:r>
              <a:rPr lang="en-US" altLang="en-US" dirty="0" smtClean="0"/>
              <a:t>Here, the multiplier is 10. We take 10 * $400 billion to get $4 trillion.</a:t>
            </a:r>
          </a:p>
          <a:p>
            <a:pPr marL="171450" indent="-171450">
              <a:buFont typeface="Arial" charset="0"/>
              <a:buChar char="•"/>
            </a:pPr>
            <a:r>
              <a:rPr lang="en-US" altLang="en-US" dirty="0" smtClean="0"/>
              <a:t>It means that everyone spends 90 percent of the dollars they receive.</a:t>
            </a:r>
          </a:p>
          <a:p>
            <a:pPr marL="171450" indent="-171450">
              <a:buFont typeface="Arial" charset="0"/>
              <a:buChar char="•"/>
            </a:pPr>
            <a:r>
              <a:rPr lang="en-US" altLang="en-US" dirty="0" smtClean="0"/>
              <a:t>Iteratively (in billions): 400 + 360 + 324 + 291.6 + 262.44 + …</a:t>
            </a:r>
          </a:p>
        </p:txBody>
      </p:sp>
    </p:spTree>
    <p:extLst>
      <p:ext uri="{BB962C8B-B14F-4D97-AF65-F5344CB8AC3E}">
        <p14:creationId xmlns:p14="http://schemas.microsoft.com/office/powerpoint/2010/main" val="68712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sz="1200" b="1" i="1" dirty="0" smtClean="0">
                <a:latin typeface="Arial" panose="020B0604020202020204" pitchFamily="34" charset="0"/>
              </a:rPr>
              <a:t>Lecture notes:</a:t>
            </a:r>
          </a:p>
          <a:p>
            <a:pPr marL="0" indent="0">
              <a:buFont typeface="Arial" charset="0"/>
              <a:buNone/>
            </a:pPr>
            <a:r>
              <a:rPr lang="en-US" altLang="en-US" sz="1200" dirty="0" smtClean="0">
                <a:latin typeface="Arial" panose="020B0604020202020204" pitchFamily="34" charset="0"/>
              </a:rPr>
              <a:t>When smoothing out business cycles or trying to recover from a recession, fiscal policy does not always work perfectly.</a:t>
            </a:r>
            <a:endParaRPr lang="en-US" altLang="en-US" dirty="0" smtClean="0"/>
          </a:p>
        </p:txBody>
      </p:sp>
    </p:spTree>
    <p:extLst>
      <p:ext uri="{BB962C8B-B14F-4D97-AF65-F5344CB8AC3E}">
        <p14:creationId xmlns:p14="http://schemas.microsoft.com/office/powerpoint/2010/main" val="20208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Lags: </a:t>
            </a:r>
          </a:p>
          <a:p>
            <a:pPr marL="171450" indent="-171450">
              <a:buFont typeface="Arial" charset="0"/>
              <a:buChar char="•"/>
            </a:pPr>
            <a:r>
              <a:rPr lang="ja-JP" altLang="en-US" dirty="0" smtClean="0"/>
              <a:t>“</a:t>
            </a:r>
            <a:r>
              <a:rPr lang="en-US" altLang="ja-JP" dirty="0" smtClean="0"/>
              <a:t>Lagging</a:t>
            </a:r>
            <a:r>
              <a:rPr lang="ja-JP" altLang="en-US" dirty="0" smtClean="0"/>
              <a:t>”</a:t>
            </a:r>
            <a:r>
              <a:rPr lang="en-US" altLang="ja-JP" dirty="0" smtClean="0"/>
              <a:t> means that for one reason or another, the impact of the policy can</a:t>
            </a:r>
            <a:r>
              <a:rPr lang="ja-JP" altLang="en-US" dirty="0" smtClean="0"/>
              <a:t>’</a:t>
            </a:r>
            <a:r>
              <a:rPr lang="en-US" altLang="ja-JP" dirty="0" smtClean="0"/>
              <a:t>t instantly fix the economy.</a:t>
            </a:r>
          </a:p>
          <a:p>
            <a:pPr marL="171450" indent="-171450">
              <a:buFont typeface="Arial" charset="0"/>
              <a:buChar char="•"/>
            </a:pPr>
            <a:r>
              <a:rPr lang="en-US" altLang="en-US" dirty="0" smtClean="0"/>
              <a:t>Fiscal policy lags are generally longer than monetary policy lags, often because changes in fiscal policy require legislative approval.</a:t>
            </a:r>
          </a:p>
          <a:p>
            <a:pPr marL="171450" indent="-171450">
              <a:buFont typeface="Arial" charset="0"/>
              <a:buChar char="•"/>
            </a:pPr>
            <a:r>
              <a:rPr lang="en-US" altLang="en-US" b="0" dirty="0" smtClean="0"/>
              <a:t>Recognition:</a:t>
            </a:r>
            <a:r>
              <a:rPr lang="en-US" altLang="en-US" b="0" baseline="0" dirty="0" smtClean="0"/>
              <a:t> </a:t>
            </a:r>
            <a:r>
              <a:rPr lang="en-US" altLang="en-US" dirty="0" smtClean="0"/>
              <a:t>Sometimes we don</a:t>
            </a:r>
            <a:r>
              <a:rPr lang="ja-JP" altLang="en-US" dirty="0" smtClean="0"/>
              <a:t>’</a:t>
            </a:r>
            <a:r>
              <a:rPr lang="en-US" altLang="ja-JP" dirty="0" smtClean="0"/>
              <a:t>t even know we had a recession until we</a:t>
            </a:r>
            <a:r>
              <a:rPr lang="ja-JP" altLang="en-US" dirty="0" smtClean="0"/>
              <a:t>’</a:t>
            </a:r>
            <a:r>
              <a:rPr lang="en-US" altLang="ja-JP" dirty="0" smtClean="0"/>
              <a:t>re out of it.</a:t>
            </a:r>
          </a:p>
          <a:p>
            <a:pPr marL="171450" indent="-171450">
              <a:buFont typeface="Arial" charset="0"/>
              <a:buChar char="•"/>
            </a:pPr>
            <a:r>
              <a:rPr lang="en-US" altLang="ja-JP" dirty="0" smtClean="0"/>
              <a:t>The final revisions of GDP</a:t>
            </a:r>
            <a:r>
              <a:rPr lang="en-US" altLang="ja-JP" baseline="0" dirty="0" smtClean="0"/>
              <a:t> data are not released until three months afterward.</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One bad quarter or one good quarter might not mean anything.</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Changes in</a:t>
            </a:r>
            <a:r>
              <a:rPr lang="en-US" altLang="en-US" sz="2400" baseline="0" dirty="0" smtClean="0">
                <a:latin typeface="Arial" panose="020B0604020202020204" pitchFamily="34" charset="0"/>
              </a:rPr>
              <a:t> taxes and spending must pass </a:t>
            </a:r>
            <a:r>
              <a:rPr lang="en-US" altLang="en-US" sz="2400" dirty="0" smtClean="0">
                <a:latin typeface="Arial" panose="020B0604020202020204" pitchFamily="34" charset="0"/>
              </a:rPr>
              <a:t>through both houses of Congress and the president.</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Often causes a greater delay than monetary policy.</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endParaRPr lang="en-US" altLang="en-US" sz="2400" dirty="0" smtClean="0">
              <a:latin typeface="Arial" panose="020B0604020202020204" pitchFamily="34" charset="0"/>
            </a:endParaRPr>
          </a:p>
          <a:p>
            <a:pPr marL="0" marR="0" lvl="1"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sz="2800" dirty="0" smtClean="0">
                <a:latin typeface="Arial" panose="020B0604020202020204" pitchFamily="34" charset="0"/>
              </a:rPr>
              <a:t>Effects of lags:</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Risk of destabilization!</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Expansionary policy may hit when the economy is already expanding.</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Contractionary policy may hit when economy is shrinking.</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This could exacerbate cycles rather than smoothing them out.</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Lags can be dangerous. </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It may cause the policies to hit at the wrong times, causing damage rather than helping.</a:t>
            </a:r>
          </a:p>
          <a:p>
            <a:endParaRPr lang="en-US" altLang="en-US" dirty="0" smtClean="0"/>
          </a:p>
          <a:p>
            <a:pPr marL="0" indent="0">
              <a:buFont typeface="Arial" panose="020B0604020202020204" pitchFamily="34" charset="0"/>
              <a:buNone/>
            </a:pPr>
            <a:r>
              <a:rPr lang="en-US" altLang="en-US" b="0" dirty="0" smtClean="0"/>
              <a:t>Implementation</a:t>
            </a:r>
            <a:r>
              <a:rPr lang="en-US" altLang="en-US" b="1" dirty="0" smtClean="0"/>
              <a:t>:</a:t>
            </a:r>
          </a:p>
          <a:p>
            <a:pPr marL="171450" lvl="0" indent="-171450">
              <a:buFont typeface="Arial" panose="020B0604020202020204" pitchFamily="34" charset="0"/>
              <a:buChar char="•"/>
            </a:pPr>
            <a:r>
              <a:rPr lang="en-US" altLang="en-US" dirty="0" smtClean="0"/>
              <a:t>The Stimulus Act of 2008 entailed tax rebate checks to U.S. taxpayers. </a:t>
            </a:r>
          </a:p>
          <a:p>
            <a:pPr marL="171450" lvl="0" indent="-171450">
              <a:buFont typeface="Arial" panose="020B0604020202020204" pitchFamily="34" charset="0"/>
              <a:buChar char="•"/>
            </a:pPr>
            <a:r>
              <a:rPr lang="en-US" altLang="en-US" dirty="0" smtClean="0"/>
              <a:t>The act passed in early February, yet most checks were not sent until about six months later. </a:t>
            </a:r>
          </a:p>
          <a:p>
            <a:pPr marL="171450" lvl="0" indent="-171450">
              <a:buFont typeface="Arial" panose="020B0604020202020204" pitchFamily="34" charset="0"/>
              <a:buChar char="•"/>
            </a:pPr>
            <a:r>
              <a:rPr lang="en-US" altLang="en-US" dirty="0" smtClean="0"/>
              <a:t>This delay occurred even though the recipients were known ahead of time.</a:t>
            </a:r>
          </a:p>
        </p:txBody>
      </p:sp>
    </p:spTree>
    <p:extLst>
      <p:ext uri="{BB962C8B-B14F-4D97-AF65-F5344CB8AC3E}">
        <p14:creationId xmlns:p14="http://schemas.microsoft.com/office/powerpoint/2010/main" val="127069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smtClean="0"/>
          </a:p>
        </p:txBody>
      </p:sp>
    </p:spTree>
    <p:extLst>
      <p:ext uri="{BB962C8B-B14F-4D97-AF65-F5344CB8AC3E}">
        <p14:creationId xmlns:p14="http://schemas.microsoft.com/office/powerpoint/2010/main" val="127498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Automatic</a:t>
            </a:r>
            <a:r>
              <a:rPr lang="en-US" altLang="en-US" b="0" i="0" baseline="0" dirty="0" smtClean="0"/>
              <a:t> stabilizers:</a:t>
            </a:r>
            <a:endParaRPr lang="en-US" altLang="en-US" b="0" i="0" dirty="0" smtClean="0"/>
          </a:p>
          <a:p>
            <a:pPr marL="171450" indent="-171450">
              <a:buFont typeface="Arial" charset="0"/>
              <a:buChar char="•"/>
            </a:pPr>
            <a:r>
              <a:rPr lang="en-US" altLang="en-US" dirty="0" smtClean="0"/>
              <a:t>Useful</a:t>
            </a:r>
            <a:r>
              <a:rPr lang="en-US" altLang="en-US" baseline="0" dirty="0" smtClean="0"/>
              <a:t> </a:t>
            </a:r>
            <a:r>
              <a:rPr lang="en-US" altLang="en-US" dirty="0" smtClean="0"/>
              <a:t>because they are effective countercyclical policy measures that naturally occur. </a:t>
            </a:r>
          </a:p>
          <a:p>
            <a:pPr marL="171450" indent="-171450">
              <a:buFont typeface="Arial" charset="0"/>
              <a:buChar char="•"/>
            </a:pPr>
            <a:r>
              <a:rPr lang="en-US" altLang="en-US" dirty="0" smtClean="0"/>
              <a:t>They are, for the most part, immune to recognition and implementation lags and political bias.</a:t>
            </a:r>
          </a:p>
          <a:p>
            <a:pPr marL="171450" indent="-171450">
              <a:buFont typeface="Arial" charset="0"/>
              <a:buChar char="•"/>
            </a:pPr>
            <a:r>
              <a:rPr lang="en-US" altLang="en-US" dirty="0" smtClean="0"/>
              <a:t>They remove some concerns about destabilizing policies.</a:t>
            </a:r>
          </a:p>
        </p:txBody>
      </p:sp>
    </p:spTree>
    <p:extLst>
      <p:ext uri="{BB962C8B-B14F-4D97-AF65-F5344CB8AC3E}">
        <p14:creationId xmlns:p14="http://schemas.microsoft.com/office/powerpoint/2010/main" val="43315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C,</a:t>
            </a:r>
            <a:r>
              <a:rPr lang="en-US" altLang="en-US" baseline="0" dirty="0" smtClean="0"/>
              <a:t> progressive income taxes</a:t>
            </a:r>
            <a:endParaRPr lang="en-US" altLang="en-US" dirty="0" smtClean="0"/>
          </a:p>
          <a:p>
            <a:endParaRPr lang="en-US" altLang="en-US" dirty="0" smtClean="0"/>
          </a:p>
          <a:p>
            <a:pPr marL="0" indent="0">
              <a:buFont typeface="Arial" charset="0"/>
              <a:buNone/>
            </a:pPr>
            <a:r>
              <a:rPr lang="en-US" altLang="en-US" dirty="0" smtClean="0"/>
              <a:t>When people make more income, they are </a:t>
            </a:r>
            <a:r>
              <a:rPr lang="ja-JP" altLang="en-US" dirty="0" smtClean="0"/>
              <a:t>“</a:t>
            </a:r>
            <a:r>
              <a:rPr lang="en-US" altLang="ja-JP" dirty="0" smtClean="0"/>
              <a:t>automatically</a:t>
            </a:r>
            <a:r>
              <a:rPr lang="ja-JP" altLang="en-US" dirty="0" smtClean="0"/>
              <a:t>”</a:t>
            </a:r>
            <a:r>
              <a:rPr lang="en-US" altLang="ja-JP" dirty="0" smtClean="0"/>
              <a:t> taxed more, which slows down growth.</a:t>
            </a:r>
            <a:endParaRPr lang="en-US" altLang="en-US" dirty="0" smtClean="0"/>
          </a:p>
        </p:txBody>
      </p:sp>
    </p:spTree>
    <p:extLst>
      <p:ext uri="{BB962C8B-B14F-4D97-AF65-F5344CB8AC3E}">
        <p14:creationId xmlns:p14="http://schemas.microsoft.com/office/powerpoint/2010/main" val="2078899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Crowding out:</a:t>
            </a:r>
          </a:p>
          <a:p>
            <a:pPr marL="171450" indent="-171450">
              <a:buFont typeface="Arial" panose="020B0604020202020204" pitchFamily="34" charset="0"/>
              <a:buChar char="•"/>
            </a:pPr>
            <a:r>
              <a:rPr lang="ja-JP" altLang="en-US" dirty="0" smtClean="0"/>
              <a:t>“</a:t>
            </a:r>
            <a:r>
              <a:rPr lang="en-US" altLang="ja-JP" dirty="0" smtClean="0"/>
              <a:t>Crowding out</a:t>
            </a:r>
            <a:r>
              <a:rPr lang="ja-JP" altLang="en-US" dirty="0" smtClean="0"/>
              <a:t>”</a:t>
            </a:r>
            <a:r>
              <a:rPr lang="en-US" altLang="ja-JP" dirty="0" smtClean="0"/>
              <a:t> means government spending is sometimes just a substitute for private spending.</a:t>
            </a:r>
          </a:p>
          <a:p>
            <a:pPr marL="171450" indent="-171450">
              <a:buFont typeface="Arial" panose="020B0604020202020204" pitchFamily="34" charset="0"/>
              <a:buChar char="•"/>
            </a:pPr>
            <a:r>
              <a:rPr lang="en-US" altLang="ja-JP" dirty="0" smtClean="0"/>
              <a:t>This reduces the ability of government spending to stimulate aggregate demand.</a:t>
            </a:r>
            <a:endParaRPr lang="en-US" altLang="en-US" dirty="0" smtClean="0"/>
          </a:p>
          <a:p>
            <a:pPr marL="171450" indent="-171450">
              <a:buFont typeface="Arial" panose="020B0604020202020204" pitchFamily="34" charset="0"/>
              <a:buChar char="•"/>
            </a:pPr>
            <a:r>
              <a:rPr lang="en-US" altLang="en-US" dirty="0" smtClean="0"/>
              <a:t>For example, if the government increases [G] by paying for everyone</a:t>
            </a:r>
            <a:r>
              <a:rPr lang="ja-JP" altLang="en-US" dirty="0" smtClean="0"/>
              <a:t>’</a:t>
            </a:r>
            <a:r>
              <a:rPr lang="en-US" altLang="ja-JP" dirty="0" smtClean="0"/>
              <a:t>s college tuition, you will no longer pay for the tuition that you would have paid for anyway. </a:t>
            </a:r>
          </a:p>
          <a:p>
            <a:pPr marL="171450" indent="-171450">
              <a:buFont typeface="Arial" panose="020B0604020202020204" pitchFamily="34" charset="0"/>
              <a:buChar char="•"/>
            </a:pPr>
            <a:r>
              <a:rPr lang="en-US" altLang="ja-JP" dirty="0" smtClean="0"/>
              <a:t>You must just save your money instead.</a:t>
            </a:r>
            <a:endParaRPr lang="en-US" altLang="en-US" dirty="0" smtClean="0"/>
          </a:p>
        </p:txBody>
      </p:sp>
    </p:spTree>
    <p:extLst>
      <p:ext uri="{BB962C8B-B14F-4D97-AF65-F5344CB8AC3E}">
        <p14:creationId xmlns:p14="http://schemas.microsoft.com/office/powerpoint/2010/main" val="64420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charset="0"/>
              <a:buChar char="•"/>
            </a:pPr>
            <a:r>
              <a:rPr lang="en-US" altLang="en-US" dirty="0" smtClean="0"/>
              <a:t>The fact that more people may save (due to the higher interest rate) may decrease the effectiveness of the increase in [G] spending. [G] spent more, but you</a:t>
            </a:r>
            <a:r>
              <a:rPr lang="ja-JP" altLang="en-US" dirty="0" smtClean="0"/>
              <a:t>’</a:t>
            </a:r>
            <a:r>
              <a:rPr lang="en-US" altLang="ja-JP" dirty="0" smtClean="0"/>
              <a:t>re spending less! </a:t>
            </a:r>
          </a:p>
          <a:p>
            <a:pPr marL="171450" indent="-171450">
              <a:buFont typeface="Arial" charset="0"/>
              <a:buChar char="•"/>
            </a:pPr>
            <a:r>
              <a:rPr lang="en-US" altLang="ja-JP" dirty="0" smtClean="0"/>
              <a:t>The net effect could be zero, but the government now has deficits due to borrowed money.</a:t>
            </a:r>
          </a:p>
          <a:p>
            <a:pPr marL="171450" indent="-171450">
              <a:buFont typeface="Arial" charset="0"/>
              <a:buChar char="•"/>
            </a:pPr>
            <a:r>
              <a:rPr lang="en-US" altLang="en-US" dirty="0" smtClean="0"/>
              <a:t>Basic supply and demand tells us that demand increases lead to price increases. </a:t>
            </a:r>
          </a:p>
          <a:p>
            <a:pPr marL="171450" indent="-171450">
              <a:buFont typeface="Arial" charset="0"/>
              <a:buChar char="•"/>
            </a:pPr>
            <a:r>
              <a:rPr lang="en-US" altLang="en-US" dirty="0" smtClean="0"/>
              <a:t>Remember that in terms of loanable funds, the interest rate is the price of borrowing/saving money.</a:t>
            </a:r>
          </a:p>
        </p:txBody>
      </p:sp>
    </p:spTree>
    <p:extLst>
      <p:ext uri="{BB962C8B-B14F-4D97-AF65-F5344CB8AC3E}">
        <p14:creationId xmlns:p14="http://schemas.microsoft.com/office/powerpoint/2010/main" val="388543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xfrm>
            <a:off x="685800" y="4343400"/>
            <a:ext cx="55721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29.7</a:t>
            </a:r>
          </a:p>
          <a:p>
            <a:endParaRPr lang="en-US" altLang="en-US" b="1" dirty="0" smtClean="0"/>
          </a:p>
          <a:p>
            <a:r>
              <a:rPr lang="en-US" altLang="en-US" b="1" i="1" dirty="0" smtClean="0"/>
              <a:t>Lecture notes:</a:t>
            </a:r>
          </a:p>
          <a:p>
            <a:endParaRPr lang="en-US" altLang="en-US" b="1" i="1" dirty="0" smtClean="0"/>
          </a:p>
          <a:p>
            <a:r>
              <a:rPr lang="en-US" altLang="en-US" b="0" i="0" dirty="0" smtClean="0"/>
              <a:t>First click: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Suppose the economy begins</a:t>
            </a:r>
            <a:r>
              <a:rPr lang="en-US" altLang="en-US" b="0" i="0" baseline="0" dirty="0" smtClean="0"/>
              <a:t> at equilibrium </a:t>
            </a:r>
            <a:r>
              <a:rPr lang="en-US" altLang="en-US" b="0" i="0" dirty="0" smtClean="0"/>
              <a:t>point (A) with demand for loans designated as D</a:t>
            </a:r>
            <a:r>
              <a:rPr lang="en-US" altLang="en-US" b="0" i="0" baseline="-25000" dirty="0" smtClean="0"/>
              <a:t>0</a:t>
            </a:r>
            <a:r>
              <a:rPr lang="en-US" altLang="en-US" b="0" i="0" dirty="0" smtClean="0"/>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initial interest rate is 5 percent, and at that rate there is $250 billion worth of savings.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This savings funds $250 billion worth of private borrowing (the government starts with a balanced budget).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dirty="0" smtClean="0"/>
              <a:t>Second click: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Now, assume [G] increases by $100 billion,</a:t>
            </a:r>
            <a:r>
              <a:rPr lang="en-US" altLang="en-US" sz="2800" baseline="0" dirty="0" smtClean="0">
                <a:latin typeface="Arial" panose="020B0604020202020204" pitchFamily="34" charset="0"/>
              </a:rPr>
              <a:t> and </a:t>
            </a:r>
            <a:r>
              <a:rPr lang="en-US" altLang="en-US" sz="2400" baseline="0" dirty="0" smtClean="0">
                <a:latin typeface="Arial" panose="020B0604020202020204" pitchFamily="34" charset="0"/>
              </a:rPr>
              <a:t>t</a:t>
            </a:r>
            <a:r>
              <a:rPr lang="en-US" altLang="en-US" sz="2400" dirty="0" smtClean="0">
                <a:latin typeface="Arial" panose="020B0604020202020204" pitchFamily="34" charset="0"/>
              </a:rPr>
              <a:t>his money is borrowed.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The</a:t>
            </a:r>
            <a:r>
              <a:rPr lang="en-US" altLang="en-US" sz="2800" baseline="0" dirty="0" smtClean="0">
                <a:latin typeface="Arial" panose="020B0604020202020204" pitchFamily="34" charset="0"/>
              </a:rPr>
              <a:t> government enters the loanable funds market and d</a:t>
            </a:r>
            <a:r>
              <a:rPr lang="en-US" altLang="en-US" sz="2800" dirty="0" smtClean="0">
                <a:latin typeface="Arial" panose="020B0604020202020204" pitchFamily="34" charset="0"/>
              </a:rPr>
              <a:t>emand increases for loans which</a:t>
            </a:r>
            <a:r>
              <a:rPr lang="en-US" altLang="en-US" sz="2800" baseline="0" dirty="0" smtClean="0">
                <a:latin typeface="Arial" panose="020B0604020202020204" pitchFamily="34" charset="0"/>
              </a:rPr>
              <a:t> </a:t>
            </a:r>
            <a:r>
              <a:rPr lang="en-US" altLang="en-US" sz="2800" dirty="0" smtClean="0">
                <a:latin typeface="Arial" panose="020B0604020202020204" pitchFamily="34" charset="0"/>
              </a:rPr>
              <a:t>increases the interest rate</a:t>
            </a:r>
            <a:r>
              <a:rPr lang="en-US" altLang="en-US" sz="2800" baseline="0" dirty="0" smtClean="0">
                <a:latin typeface="Arial" panose="020B0604020202020204" pitchFamily="34" charset="0"/>
              </a:rPr>
              <a:t> up to 6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t>The new equilibrium quantity of loanable funds increases to $300 billion (the new equilibrium is at point (B).</a:t>
            </a:r>
            <a:endParaRPr lang="en-US" altLang="en-US" sz="28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This discourages private spending</a:t>
            </a:r>
            <a:r>
              <a:rPr lang="en-US" altLang="en-US" sz="2400" baseline="0" dirty="0" smtClean="0">
                <a:latin typeface="Arial" panose="020B0604020202020204" pitchFamily="34" charset="0"/>
              </a:rPr>
              <a:t> which </a:t>
            </a:r>
            <a:r>
              <a:rPr lang="en-US" altLang="en-US" sz="2400" dirty="0" smtClean="0">
                <a:latin typeface="Arial" panose="020B0604020202020204" pitchFamily="34" charset="0"/>
              </a:rPr>
              <a:t>encourages private saving.</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Crowding</a:t>
            </a:r>
            <a:r>
              <a:rPr lang="en-US" altLang="en-US" sz="2400" baseline="0" dirty="0" smtClean="0">
                <a:latin typeface="Arial" panose="020B0604020202020204" pitchFamily="34" charset="0"/>
              </a:rPr>
              <a:t> out occurs as a result of the increase</a:t>
            </a:r>
            <a:r>
              <a:rPr lang="en-US" altLang="en-US" sz="2400" dirty="0" smtClean="0">
                <a:latin typeface="Arial" panose="020B0604020202020204" pitchFamily="34" charset="0"/>
              </a:rPr>
              <a:t> in private spending [C] due to the increase in government spending [G].</a:t>
            </a:r>
            <a:endParaRPr lang="en-US" altLang="en-US" dirty="0" smtClean="0"/>
          </a:p>
          <a:p>
            <a:r>
              <a:rPr lang="en-US" altLang="en-US" dirty="0" smtClean="0"/>
              <a:t>Third click:</a:t>
            </a:r>
          </a:p>
          <a:p>
            <a:pPr marL="171450" indent="-171450">
              <a:buFont typeface="Arial" charset="0"/>
              <a:buChar char="•"/>
            </a:pPr>
            <a:r>
              <a:rPr lang="en-US" altLang="en-US" dirty="0" smtClean="0"/>
              <a:t>Table</a:t>
            </a:r>
            <a:r>
              <a:rPr lang="en-US" altLang="en-US" baseline="0" dirty="0" smtClean="0"/>
              <a:t> appears</a:t>
            </a:r>
            <a:endParaRPr lang="en-US" altLang="en-US" dirty="0" smtClean="0"/>
          </a:p>
        </p:txBody>
      </p:sp>
    </p:spTree>
    <p:extLst>
      <p:ext uri="{BB962C8B-B14F-4D97-AF65-F5344CB8AC3E}">
        <p14:creationId xmlns:p14="http://schemas.microsoft.com/office/powerpoint/2010/main" val="189993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b="0" i="0" dirty="0" smtClean="0"/>
              <a:t>When individuals are making decisions about whether to save</a:t>
            </a:r>
            <a:r>
              <a:rPr lang="en-US" altLang="en-US" b="0" i="0" baseline="0" dirty="0" smtClean="0"/>
              <a:t> or spend an increase in income, part of that decision is based on whether or not they will have to pay back that money in the future (i.e., the increase in income was a loan).</a:t>
            </a:r>
          </a:p>
          <a:p>
            <a:pPr marL="171450" indent="-171450">
              <a:buFont typeface="Arial" panose="020B0604020202020204" pitchFamily="34" charset="0"/>
              <a:buChar char="•"/>
            </a:pPr>
            <a:r>
              <a:rPr lang="en-US" altLang="en-US" b="0" i="0" baseline="0" dirty="0" smtClean="0"/>
              <a:t>People perceive an increase in government spending as coming from borrowed funds, meaning that they will need to be paid back in the future through higher taxes.</a:t>
            </a:r>
          </a:p>
          <a:p>
            <a:pPr marL="171450" indent="-171450">
              <a:buFont typeface="Arial" panose="020B0604020202020204" pitchFamily="34" charset="0"/>
              <a:buChar char="•"/>
            </a:pPr>
            <a:r>
              <a:rPr lang="en-US" altLang="en-US" b="0" i="0" baseline="0" dirty="0" smtClean="0"/>
              <a:t>Therefore, individuals will save more today to pay for tomorrow’s taxes.</a:t>
            </a:r>
          </a:p>
          <a:p>
            <a:pPr marL="171450" indent="-171450">
              <a:buFont typeface="Arial" panose="020B0604020202020204" pitchFamily="34" charset="0"/>
              <a:buChar char="•"/>
            </a:pPr>
            <a:r>
              <a:rPr lang="en-US" altLang="ja-JP" dirty="0" smtClean="0"/>
              <a:t>This can slow economic growth that the increase in [G] was designed to speed up.</a:t>
            </a:r>
          </a:p>
          <a:p>
            <a:endParaRPr lang="en-US" altLang="en-US" dirty="0" smtClean="0"/>
          </a:p>
          <a:p>
            <a:endParaRPr lang="en-US" altLang="en-US" dirty="0" smtClean="0"/>
          </a:p>
        </p:txBody>
      </p:sp>
    </p:spTree>
    <p:extLst>
      <p:ext uri="{BB962C8B-B14F-4D97-AF65-F5344CB8AC3E}">
        <p14:creationId xmlns:p14="http://schemas.microsoft.com/office/powerpoint/2010/main" val="1206961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0" indent="0">
              <a:buFont typeface="Arial" panose="020B0604020202020204" pitchFamily="34" charset="0"/>
              <a:buNone/>
            </a:pPr>
            <a:r>
              <a:rPr lang="en-US" altLang="en-US" dirty="0" smtClean="0"/>
              <a:t>Rather than </a:t>
            </a:r>
            <a:r>
              <a:rPr lang="ja-JP" altLang="en-US" dirty="0" smtClean="0"/>
              <a:t>“</a:t>
            </a:r>
            <a:r>
              <a:rPr lang="en-US" altLang="ja-JP" dirty="0" smtClean="0"/>
              <a:t>shortcomings,</a:t>
            </a:r>
            <a:r>
              <a:rPr lang="ja-JP" altLang="en-US" dirty="0" smtClean="0"/>
              <a:t>”</a:t>
            </a:r>
            <a:r>
              <a:rPr lang="en-US" altLang="ja-JP" dirty="0" smtClean="0"/>
              <a:t> you can say that this is a summary of why fiscal policy may not work quickly and perfectly.</a:t>
            </a:r>
            <a:endParaRPr lang="en-US" altLang="en-US" dirty="0" smtClean="0"/>
          </a:p>
        </p:txBody>
      </p:sp>
    </p:spTree>
    <p:extLst>
      <p:ext uri="{BB962C8B-B14F-4D97-AF65-F5344CB8AC3E}">
        <p14:creationId xmlns:p14="http://schemas.microsoft.com/office/powerpoint/2010/main" val="2113222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b="0" i="0"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dirty="0" smtClean="0"/>
              <a:t>Fiscal</a:t>
            </a:r>
            <a:r>
              <a:rPr lang="en-US" altLang="en-US" b="0" i="0" baseline="0" dirty="0" smtClean="0"/>
              <a:t> policy discussed thus far (</a:t>
            </a:r>
            <a:r>
              <a:rPr lang="en-US" altLang="en-US" sz="1200" dirty="0" smtClean="0">
                <a:latin typeface="Arial" panose="020B0604020202020204" pitchFamily="34" charset="0"/>
              </a:rPr>
              <a:t>↑ in G or ↓ T)</a:t>
            </a:r>
            <a:r>
              <a:rPr lang="en-US" altLang="en-US" sz="1200" baseline="0" dirty="0" smtClean="0">
                <a:latin typeface="Arial" panose="020B0604020202020204" pitchFamily="34" charset="0"/>
              </a:rPr>
              <a:t> has focused on increasing aggregate demand.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b="0" i="0" baseline="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baseline="0" dirty="0" smtClean="0">
                <a:latin typeface="Arial" panose="020B0604020202020204" pitchFamily="34" charset="0"/>
              </a:rPr>
              <a:t>Another kind of fiscal policy targets the supply side.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0" i="0" baseline="0" dirty="0" smtClean="0">
                <a:latin typeface="Arial" panose="020B0604020202020204" pitchFamily="34" charset="0"/>
              </a:rPr>
              <a:t>Supply-side fiscal policy is the </a:t>
            </a:r>
            <a:r>
              <a:rPr lang="en-US" altLang="en-US" b="0" i="0" dirty="0" smtClean="0"/>
              <a:t>use of government spending and taxes to affect the supply side of the economy.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Specifically, supply-side fiscal policy tries</a:t>
            </a:r>
            <a:r>
              <a:rPr lang="en-US" altLang="en-US" b="0" i="0" baseline="0" dirty="0" smtClean="0"/>
              <a:t> to increase long-run aggregate supply (LRAS).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baseline="0" dirty="0" smtClean="0"/>
              <a:t>Recall the factors that increase LRAS: </a:t>
            </a:r>
            <a:r>
              <a:rPr lang="en-US" sz="1200" b="0" i="0" u="none" strike="noStrike" kern="1200" baseline="0" dirty="0" smtClean="0">
                <a:solidFill>
                  <a:schemeClr val="tx1"/>
                </a:solidFill>
                <a:latin typeface="+mn-lt"/>
                <a:ea typeface="MS PGothic" pitchFamily="34" charset="-128"/>
                <a:cs typeface="MS PGothic" pitchFamily="34" charset="-128"/>
              </a:rPr>
              <a:t>changes in resources, technology, and institutions.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Technological advancement allows production of a greater quantity of output using the same (or fewer) resources.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the long run, much economic growth derives from technological advances.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government can use the tax code to encourage technological advancement.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 example, since 1981 in the United States, businesses have received tax credits for expenses related to research and development (R&amp;D).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As such, firms that spend on the research and development of new technology pay lower taxes than firms that don</a:t>
            </a:r>
            <a:r>
              <a:rPr lang="ja-JP" altLang="en-US" dirty="0" smtClean="0"/>
              <a:t>’</a:t>
            </a:r>
            <a:r>
              <a:rPr lang="en-US" altLang="ja-JP" dirty="0" smtClean="0"/>
              <a:t>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is a significant </a:t>
            </a:r>
            <a:r>
              <a:rPr lang="en-US" altLang="ja-JP" i="1" dirty="0" smtClean="0"/>
              <a:t>incentive</a:t>
            </a:r>
            <a:r>
              <a:rPr lang="en-US" altLang="ja-JP" dirty="0" smtClean="0"/>
              <a:t> that encourages innovation and, ultimately, greater supply of output.</a:t>
            </a:r>
            <a:endParaRPr lang="en-US" altLang="en-US" dirty="0" smtClean="0"/>
          </a:p>
        </p:txBody>
      </p:sp>
    </p:spTree>
    <p:extLst>
      <p:ext uri="{BB962C8B-B14F-4D97-AF65-F5344CB8AC3E}">
        <p14:creationId xmlns:p14="http://schemas.microsoft.com/office/powerpoint/2010/main" val="1837835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29.8</a:t>
            </a:r>
          </a:p>
          <a:p>
            <a:endParaRPr lang="en-US" altLang="en-US" b="1" dirty="0" smtClean="0"/>
          </a:p>
          <a:p>
            <a:r>
              <a:rPr lang="en-US" altLang="en-US" b="1" i="1" dirty="0" smtClean="0"/>
              <a:t>Lecture notes:</a:t>
            </a:r>
          </a:p>
          <a:p>
            <a:endParaRPr lang="en-US" altLang="en-US" b="1" i="1" dirty="0" smtClean="0"/>
          </a:p>
          <a:p>
            <a:r>
              <a:rPr lang="en-US" altLang="en-US" b="0" i="0" dirty="0" smtClean="0"/>
              <a:t>First click:</a:t>
            </a:r>
          </a:p>
          <a:p>
            <a:pPr marL="171450" indent="-171450">
              <a:buFont typeface="Arial" charset="0"/>
              <a:buChar char="•"/>
            </a:pPr>
            <a:r>
              <a:rPr lang="en-US" altLang="en-US" b="0" i="0" dirty="0" smtClean="0"/>
              <a:t>LRAS</a:t>
            </a:r>
            <a:r>
              <a:rPr lang="en-US" altLang="en-US" b="0" i="0" baseline="-25000" dirty="0" smtClean="0"/>
              <a:t>1</a:t>
            </a:r>
            <a:r>
              <a:rPr lang="en-US" altLang="en-US" b="0" i="0" baseline="0" dirty="0" smtClean="0"/>
              <a:t> and AD</a:t>
            </a:r>
          </a:p>
          <a:p>
            <a:pPr marL="0" indent="0">
              <a:buFont typeface="Arial" charset="0"/>
              <a:buNone/>
            </a:pPr>
            <a:r>
              <a:rPr lang="en-US" altLang="en-US" b="0" i="0" baseline="0" dirty="0" smtClean="0"/>
              <a:t>Second click:</a:t>
            </a:r>
            <a:endParaRPr lang="en-US" altLang="en-US" b="0" i="0" dirty="0" smtClean="0"/>
          </a:p>
          <a:p>
            <a:pPr marL="171450" indent="-171450">
              <a:buFont typeface="Arial" panose="020B0604020202020204" pitchFamily="34" charset="0"/>
              <a:buChar char="•"/>
            </a:pPr>
            <a:r>
              <a:rPr lang="en-US" altLang="en-US" dirty="0" smtClean="0"/>
              <a:t>Supply-side fiscal policy uses government spending and taxes to shift long-run aggregate supply (from LRAS to LRAS</a:t>
            </a:r>
            <a:r>
              <a:rPr lang="en-US" altLang="en-US" baseline="-25000" dirty="0" smtClean="0"/>
              <a:t>2</a:t>
            </a:r>
            <a:r>
              <a:rPr lang="en-US" altLang="en-US" dirty="0" smtClean="0"/>
              <a:t>).</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Our previous discussion of changes in taxes and government spending was demand-side fiscal policy, which focused on shifting the AD curve.</a:t>
            </a:r>
          </a:p>
        </p:txBody>
      </p:sp>
    </p:spTree>
    <p:extLst>
      <p:ext uri="{BB962C8B-B14F-4D97-AF65-F5344CB8AC3E}">
        <p14:creationId xmlns:p14="http://schemas.microsoft.com/office/powerpoint/2010/main" val="1239113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b="0" i="0" dirty="0" smtClean="0"/>
              <a:t>R&amp;D tax credits</a:t>
            </a:r>
            <a:r>
              <a:rPr lang="en-US" altLang="en-US" b="0" i="0" baseline="0" dirty="0" smtClean="0"/>
              <a:t> </a:t>
            </a:r>
            <a:r>
              <a:rPr lang="en-US" altLang="en-US" sz="1200" b="0" i="0" dirty="0" smtClean="0">
                <a:latin typeface="Arial" panose="020B0604020202020204" pitchFamily="34" charset="0"/>
              </a:rPr>
              <a:t>give firms an incentive to spend resources on technological advancement.</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sz="1200" b="0" i="0" dirty="0" smtClean="0">
                <a:latin typeface="Arial" panose="020B0604020202020204" pitchFamily="34" charset="0"/>
              </a:rPr>
              <a:t>Policies that focus on education such as </a:t>
            </a:r>
            <a:r>
              <a:rPr lang="en-US" altLang="en-US" sz="1200" dirty="0" smtClean="0">
                <a:latin typeface="Arial" panose="020B0604020202020204" pitchFamily="34" charset="0"/>
              </a:rPr>
              <a:t>subsidies or tax breaks for education (like Pell Grants) create incentives to invest in education, increasing effective labor resources.</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sz="1200" dirty="0" smtClean="0">
                <a:latin typeface="Arial" panose="020B0604020202020204" pitchFamily="34" charset="0"/>
              </a:rPr>
              <a:t>Lower corporate profit tax rates provide increased incentives for corporations to undertake activities that add more profit</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sz="1200" dirty="0" smtClean="0">
                <a:latin typeface="Arial" panose="020B0604020202020204" pitchFamily="34" charset="0"/>
              </a:rPr>
              <a:t>Lower marginal income tax rates create incentives for individuals to work harder and produce more, since they get to keep a larger share of their income.</a:t>
            </a:r>
            <a:endParaRPr lang="en-US" altLang="en-US" sz="1200" b="0" i="0" dirty="0" smtClean="0">
              <a:latin typeface="Arial" panose="020B0604020202020204" pitchFamily="34" charset="0"/>
            </a:endParaRPr>
          </a:p>
          <a:p>
            <a:pPr marL="228600" indent="-228600">
              <a:buFont typeface="+mj-lt"/>
              <a:buAutoNum type="arabicParenR"/>
            </a:pPr>
            <a:endParaRPr lang="en-US" altLang="en-US" b="1" i="1" dirty="0" smtClean="0"/>
          </a:p>
          <a:p>
            <a:r>
              <a:rPr lang="en-US" altLang="en-US" dirty="0" smtClean="0"/>
              <a:t>The items in the list above share </a:t>
            </a:r>
            <a:r>
              <a:rPr lang="en-US" altLang="en-US" b="0" dirty="0" smtClean="0"/>
              <a:t>two characteristics:</a:t>
            </a:r>
          </a:p>
          <a:p>
            <a:pPr marL="171450" indent="-171450">
              <a:buFont typeface="Arial" panose="020B0604020202020204" pitchFamily="34" charset="0"/>
              <a:buChar char="•"/>
            </a:pPr>
            <a:r>
              <a:rPr lang="en-US" altLang="en-US" dirty="0" smtClean="0"/>
              <a:t>Supply-side fiscal policy initiatives generally focus on </a:t>
            </a:r>
            <a:r>
              <a:rPr lang="en-US" altLang="en-US" i="1" u="none" dirty="0" smtClean="0"/>
              <a:t>incentives</a:t>
            </a:r>
            <a:r>
              <a:rPr lang="en-US" altLang="en-US" dirty="0" smtClean="0"/>
              <a:t> for production. The idea is, the government frames many of the incentives within which people work and produce. Thus, changes in these incentives also change production.</a:t>
            </a:r>
          </a:p>
          <a:p>
            <a:pPr marL="171450" indent="-171450">
              <a:buFont typeface="Arial" panose="020B0604020202020204" pitchFamily="34" charset="0"/>
              <a:buChar char="•"/>
            </a:pPr>
            <a:r>
              <a:rPr lang="en-US" altLang="en-US" dirty="0" smtClean="0"/>
              <a:t>Each of the proposals above takes </a:t>
            </a:r>
            <a:r>
              <a:rPr lang="en-US" altLang="en-US" i="1" u="none" dirty="0" smtClean="0"/>
              <a:t>time</a:t>
            </a:r>
            <a:r>
              <a:rPr lang="en-US" altLang="en-US" dirty="0" smtClean="0"/>
              <a:t> to impact aggregate supply. For example, education subsidies may encourage people to go to college and learn skills that help them in the workplace. But the full impact of these won</a:t>
            </a:r>
            <a:r>
              <a:rPr lang="ja-JP" altLang="en-US" dirty="0" smtClean="0"/>
              <a:t>’</a:t>
            </a:r>
            <a:r>
              <a:rPr lang="en-US" altLang="ja-JP" dirty="0" smtClean="0"/>
              <a:t>t be felt until at least four years in the future. </a:t>
            </a:r>
            <a:endParaRPr lang="en-US" altLang="en-US" dirty="0" smtClean="0"/>
          </a:p>
        </p:txBody>
      </p:sp>
    </p:spTree>
    <p:extLst>
      <p:ext uri="{BB962C8B-B14F-4D97-AF65-F5344CB8AC3E}">
        <p14:creationId xmlns:p14="http://schemas.microsoft.com/office/powerpoint/2010/main" val="162802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19572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Taxes can increase or decrease government revenues</a:t>
            </a:r>
          </a:p>
          <a:p>
            <a:pPr marL="171450" indent="-171450">
              <a:buFont typeface="Arial" panose="020B0604020202020204" pitchFamily="34" charset="0"/>
              <a:buChar char="•"/>
            </a:pPr>
            <a:r>
              <a:rPr lang="en-US" altLang="en-US" dirty="0" smtClean="0"/>
              <a:t>At low tax rates, increasing the rate will increase overall revenues (for example, going from zero percent income tax in 1912 to positive tax rates in 1913).</a:t>
            </a:r>
          </a:p>
          <a:p>
            <a:pPr marL="171450" indent="-171450">
              <a:buFont typeface="Arial" panose="020B0604020202020204" pitchFamily="34" charset="0"/>
              <a:buChar char="•"/>
            </a:pPr>
            <a:r>
              <a:rPr lang="en-US" altLang="en-US" dirty="0" smtClean="0"/>
              <a:t>If the</a:t>
            </a:r>
            <a:r>
              <a:rPr lang="en-US" altLang="en-US" baseline="0" dirty="0" smtClean="0"/>
              <a:t> government </a:t>
            </a:r>
            <a:r>
              <a:rPr lang="en-US" altLang="en-US" dirty="0" smtClean="0"/>
              <a:t>wants to maximize revenues, they must</a:t>
            </a:r>
            <a:r>
              <a:rPr lang="en-US" altLang="en-US" baseline="0" dirty="0" smtClean="0"/>
              <a:t>  identify the optimal/</a:t>
            </a:r>
            <a:r>
              <a:rPr lang="en-US" altLang="en-US" dirty="0" smtClean="0"/>
              <a:t>correct income tax rate.</a:t>
            </a:r>
          </a:p>
          <a:p>
            <a:pPr marL="171450" indent="-171450">
              <a:buFont typeface="Arial" panose="020B0604020202020204" pitchFamily="34" charset="0"/>
              <a:buChar char="•"/>
            </a:pPr>
            <a:r>
              <a:rPr lang="en-US" altLang="en-US" dirty="0" smtClean="0"/>
              <a:t>If the tax rate is too low or too high, revenues will be lower.</a:t>
            </a: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1341390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smtClean="0">
                <a:latin typeface="Arial" panose="020B0604020202020204" pitchFamily="34" charset="0"/>
              </a:rPr>
              <a:t>Tax revenue depends on income and tax rates.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At low tax</a:t>
            </a:r>
            <a:r>
              <a:rPr lang="en-US" altLang="en-US" baseline="0" dirty="0" smtClean="0"/>
              <a:t> rates, </a:t>
            </a:r>
            <a:r>
              <a:rPr lang="en-US" altLang="en-US" sz="1200" dirty="0" smtClean="0">
                <a:latin typeface="Arial" panose="020B0604020202020204" pitchFamily="34" charset="0"/>
              </a:rPr>
              <a:t>increasing tax rates leads to increasing overall tax revenues.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If tax rates</a:t>
            </a:r>
            <a:r>
              <a:rPr lang="en-US" altLang="en-US" baseline="0" dirty="0" smtClean="0"/>
              <a:t> become too high, </a:t>
            </a:r>
            <a:r>
              <a:rPr lang="en-US" altLang="en-US" sz="1200" dirty="0" smtClean="0">
                <a:latin typeface="Arial" panose="020B0604020202020204" pitchFamily="34" charset="0"/>
              </a:rPr>
              <a:t>increasing them further will decrease income</a:t>
            </a:r>
            <a:r>
              <a:rPr lang="en-US" altLang="en-US" sz="1200" baseline="0" dirty="0" smtClean="0">
                <a:latin typeface="Arial" panose="020B0604020202020204" pitchFamily="34" charset="0"/>
              </a:rPr>
              <a:t> and reduce the tax base.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Why would income tax revenues fall when tax rates get too high?</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Disincentives would be created for earning and reporting income.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For example,</a:t>
            </a:r>
            <a:r>
              <a:rPr lang="en-US" altLang="en-US" sz="2400" baseline="0" dirty="0" smtClean="0">
                <a:latin typeface="Arial" panose="020B0604020202020204" pitchFamily="34" charset="0"/>
              </a:rPr>
              <a:t> in </a:t>
            </a:r>
            <a:r>
              <a:rPr lang="en-US" altLang="en-US" sz="2400" dirty="0" smtClean="0">
                <a:latin typeface="Arial" panose="020B0604020202020204" pitchFamily="34" charset="0"/>
              </a:rPr>
              <a:t>1962</a:t>
            </a:r>
            <a:r>
              <a:rPr lang="en-US" altLang="en-US" sz="2400" baseline="0" dirty="0" smtClean="0">
                <a:latin typeface="Arial" panose="020B0604020202020204" pitchFamily="34" charset="0"/>
              </a:rPr>
              <a:t> the top marginal tax rate was</a:t>
            </a:r>
            <a:r>
              <a:rPr lang="en-US" altLang="en-US" sz="2400" dirty="0" smtClean="0">
                <a:latin typeface="Arial" panose="020B0604020202020204" pitchFamily="34" charset="0"/>
              </a:rPr>
              <a:t> 91 percent.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That is a good incentive to hide extra income earned! </a:t>
            </a:r>
          </a:p>
          <a:p>
            <a:pPr marL="171450" indent="-171450">
              <a:buFont typeface="Arial" panose="020B0604020202020204" pitchFamily="34" charset="0"/>
              <a:buChar char="•"/>
            </a:pPr>
            <a:r>
              <a:rPr lang="en-US" altLang="en-US" dirty="0" smtClean="0"/>
              <a:t>The overall impact on tax revenue</a:t>
            </a:r>
            <a:r>
              <a:rPr lang="en-US" altLang="en-US" baseline="0" dirty="0" smtClean="0"/>
              <a:t> depends on the degree to which income and tax rates are changing—in other words, which is the dominant effect in magnitude.</a:t>
            </a:r>
          </a:p>
          <a:p>
            <a:pPr marL="171450" indent="-171450">
              <a:buFont typeface="Arial" panose="020B0604020202020204" pitchFamily="34" charset="0"/>
              <a:buChar char="•"/>
            </a:pPr>
            <a:r>
              <a:rPr lang="en-US" altLang="en-US" dirty="0" smtClean="0"/>
              <a:t>This math can give a prescription of what to do to tax rates if we want to increase revenue. </a:t>
            </a:r>
          </a:p>
          <a:p>
            <a:pPr marL="171450" indent="-171450">
              <a:buFont typeface="Arial" panose="020B0604020202020204" pitchFamily="34" charset="0"/>
              <a:buChar char="•"/>
            </a:pPr>
            <a:r>
              <a:rPr lang="en-US" altLang="en-US" dirty="0" smtClean="0"/>
              <a:t>The difficulty is finding the </a:t>
            </a:r>
            <a:r>
              <a:rPr lang="ja-JP" altLang="en-US" dirty="0" smtClean="0"/>
              <a:t>“</a:t>
            </a:r>
            <a:r>
              <a:rPr lang="en-US" altLang="ja-JP" dirty="0" smtClean="0"/>
              <a:t>cutoff</a:t>
            </a:r>
            <a:r>
              <a:rPr lang="ja-JP" altLang="en-US" dirty="0" smtClean="0"/>
              <a:t>”</a:t>
            </a:r>
            <a:r>
              <a:rPr lang="en-US" altLang="ja-JP" dirty="0" smtClean="0"/>
              <a:t> between </a:t>
            </a:r>
            <a:r>
              <a:rPr lang="ja-JP" altLang="en-US" dirty="0" smtClean="0"/>
              <a:t>“</a:t>
            </a:r>
            <a:r>
              <a:rPr lang="en-US" altLang="ja-JP" dirty="0" smtClean="0"/>
              <a:t>low</a:t>
            </a:r>
            <a:r>
              <a:rPr lang="ja-JP" altLang="en-US" dirty="0" smtClean="0"/>
              <a:t>”</a:t>
            </a:r>
            <a:r>
              <a:rPr lang="en-US" altLang="ja-JP" dirty="0" smtClean="0"/>
              <a:t> tax rates and </a:t>
            </a:r>
            <a:r>
              <a:rPr lang="ja-JP" altLang="en-US" dirty="0" smtClean="0"/>
              <a:t>“</a:t>
            </a:r>
            <a:r>
              <a:rPr lang="en-US" altLang="ja-JP" dirty="0" smtClean="0"/>
              <a:t>high</a:t>
            </a:r>
            <a:r>
              <a:rPr lang="ja-JP" altLang="en-US" dirty="0" smtClean="0"/>
              <a:t>”</a:t>
            </a:r>
            <a:r>
              <a:rPr lang="en-US" altLang="ja-JP" dirty="0" smtClean="0"/>
              <a:t> tax rates. </a:t>
            </a:r>
          </a:p>
          <a:p>
            <a:pPr marL="171450" indent="-171450">
              <a:buFont typeface="Arial" panose="020B0604020202020204" pitchFamily="34" charset="0"/>
              <a:buChar char="•"/>
            </a:pPr>
            <a:r>
              <a:rPr lang="en-US" altLang="ja-JP" dirty="0" smtClean="0"/>
              <a:t>Some people believe we</a:t>
            </a:r>
            <a:r>
              <a:rPr lang="ja-JP" altLang="en-US" baseline="0" dirty="0" smtClean="0"/>
              <a:t> </a:t>
            </a:r>
            <a:r>
              <a:rPr lang="en-US" altLang="ja-JP" baseline="0" dirty="0" smtClean="0"/>
              <a:t>ha</a:t>
            </a:r>
            <a:r>
              <a:rPr lang="en-US" altLang="ja-JP" dirty="0" smtClean="0"/>
              <a:t>ve never gotten to the point of </a:t>
            </a:r>
            <a:r>
              <a:rPr lang="ja-JP" altLang="en-US" dirty="0" smtClean="0"/>
              <a:t>“</a:t>
            </a:r>
            <a:r>
              <a:rPr lang="en-US" altLang="ja-JP" dirty="0" smtClean="0"/>
              <a:t>high</a:t>
            </a:r>
            <a:r>
              <a:rPr lang="ja-JP" altLang="en-US" dirty="0" smtClean="0"/>
              <a:t>”</a:t>
            </a:r>
            <a:r>
              <a:rPr lang="en-US" altLang="ja-JP" dirty="0" smtClean="0"/>
              <a:t> tax rates, where increases in tax rates would decrease overall revenues received by the government.</a:t>
            </a:r>
            <a:endParaRPr lang="en-US" altLang="en-US" dirty="0" smtClean="0"/>
          </a:p>
        </p:txBody>
      </p:sp>
    </p:spTree>
    <p:extLst>
      <p:ext uri="{BB962C8B-B14F-4D97-AF65-F5344CB8AC3E}">
        <p14:creationId xmlns:p14="http://schemas.microsoft.com/office/powerpoint/2010/main" val="459580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endParaRPr lang="en-US" altLang="en-US" b="1" dirty="0" smtClean="0"/>
          </a:p>
          <a:p>
            <a:endParaRPr lang="en-US" altLang="en-US" b="1" dirty="0" smtClean="0"/>
          </a:p>
          <a:p>
            <a:r>
              <a:rPr lang="en-US" altLang="en-US" b="0" i="1" dirty="0" smtClean="0"/>
              <a:t>Read this quote to your students:</a:t>
            </a:r>
          </a:p>
          <a:p>
            <a:r>
              <a:rPr lang="en-US" altLang="en-US" i="1" dirty="0" smtClean="0"/>
              <a:t>“The worst deficit comes from a recession. And if we can take the proper action in the proper time, this can be the most important step we can take to prevent another recession. That is the right time to make tax cuts, both for your family budget, and the national budget, resulting from a permanent basic reform and reduction in our rate structure. A creative tax cut, creating more jobs and income and, eventually, more revenue.” </a:t>
            </a:r>
            <a:endParaRPr lang="en-US" altLang="en-US" dirty="0" smtClean="0"/>
          </a:p>
          <a:p>
            <a:endParaRPr lang="en-US" altLang="en-US" dirty="0" smtClean="0"/>
          </a:p>
          <a:p>
            <a:r>
              <a:rPr lang="en-US" altLang="en-US" dirty="0" smtClean="0"/>
              <a:t>Tell them that they may be surprised to learn that JFK, a democrat, spoke that phrase. In 1962, the top marginal tax rate was 91 percent.</a:t>
            </a:r>
          </a:p>
        </p:txBody>
      </p:sp>
    </p:spTree>
    <p:extLst>
      <p:ext uri="{BB962C8B-B14F-4D97-AF65-F5344CB8AC3E}">
        <p14:creationId xmlns:p14="http://schemas.microsoft.com/office/powerpoint/2010/main" val="67792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29.9</a:t>
            </a:r>
          </a:p>
          <a:p>
            <a:endParaRPr lang="en-US" altLang="en-US" b="1" i="1" dirty="0" smtClean="0"/>
          </a:p>
          <a:p>
            <a:r>
              <a:rPr lang="en-US" altLang="en-US" b="1" i="1" dirty="0" smtClean="0"/>
              <a:t>Lecture notes:</a:t>
            </a:r>
          </a:p>
          <a:p>
            <a:endParaRPr lang="en-US" altLang="en-US" sz="2800" b="1" i="1"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dirty="0" smtClean="0">
                <a:latin typeface="Arial" panose="020B0604020202020204" pitchFamily="34" charset="0"/>
              </a:rPr>
              <a:t>Laffer curve:</a:t>
            </a:r>
            <a:r>
              <a:rPr lang="en-US" altLang="en-US" sz="1400" baseline="0" dirty="0" smtClean="0">
                <a:latin typeface="Arial" panose="020B0604020202020204" pitchFamily="34" charset="0"/>
              </a:rPr>
              <a: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G</a:t>
            </a:r>
            <a:r>
              <a:rPr lang="en-US" altLang="en-US" sz="1200" dirty="0" smtClean="0">
                <a:latin typeface="Arial" panose="020B0604020202020204" pitchFamily="34" charset="0"/>
              </a:rPr>
              <a:t>raphical illustration of the relationship between tax rates and tax revenue.</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 mathematical relationship that helps us understand how tax rates affect tax revenue.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Economists mainly disagree on what tax rate t* occurs.</a:t>
            </a:r>
          </a:p>
          <a:p>
            <a:pPr marL="0" indent="0">
              <a:buFont typeface="Arial" panose="020B0604020202020204" pitchFamily="34" charset="0"/>
              <a:buNone/>
            </a:pPr>
            <a:endParaRPr lang="en-US" altLang="en-US" b="1" dirty="0" smtClean="0"/>
          </a:p>
          <a:p>
            <a:pPr marL="0" indent="0">
              <a:buFont typeface="Arial" panose="020B0604020202020204" pitchFamily="34" charset="0"/>
              <a:buNone/>
            </a:pPr>
            <a:r>
              <a:rPr lang="en-US" altLang="en-US" b="0" dirty="0" smtClean="0"/>
              <a:t>Region I: </a:t>
            </a:r>
          </a:p>
          <a:p>
            <a:pPr marL="171450" lvl="0" indent="-171450">
              <a:buFont typeface="Arial" panose="020B0604020202020204" pitchFamily="34" charset="0"/>
              <a:buChar char="•"/>
            </a:pPr>
            <a:r>
              <a:rPr lang="en-US" altLang="en-US" dirty="0" smtClean="0"/>
              <a:t>Here, increases in tax rates lead to increases in tax revenue. </a:t>
            </a:r>
          </a:p>
          <a:p>
            <a:pPr marL="171450" lvl="0" indent="-171450">
              <a:buFont typeface="Arial" panose="020B0604020202020204" pitchFamily="34" charset="0"/>
              <a:buChar char="•"/>
            </a:pPr>
            <a:r>
              <a:rPr lang="en-US" altLang="en-US" dirty="0" smtClean="0"/>
              <a:t>This region is more intuitive and applies for all relatively low tax rates. </a:t>
            </a:r>
          </a:p>
          <a:p>
            <a:pPr marL="171450" lvl="0" indent="-171450">
              <a:buFont typeface="Arial" panose="020B0604020202020204" pitchFamily="34" charset="0"/>
              <a:buChar char="•"/>
            </a:pPr>
            <a:r>
              <a:rPr lang="en-US" altLang="en-US" dirty="0" smtClean="0"/>
              <a:t>In Region II, increases in tax rates decrease tax revenue.</a:t>
            </a:r>
          </a:p>
          <a:p>
            <a:endParaRPr lang="en-US" altLang="en-US" dirty="0" smtClean="0"/>
          </a:p>
          <a:p>
            <a:pPr marL="0" indent="0">
              <a:buFont typeface="Arial" panose="020B0604020202020204" pitchFamily="34" charset="0"/>
              <a:buNone/>
            </a:pPr>
            <a:r>
              <a:rPr lang="en-US" altLang="en-US" b="0" dirty="0" smtClean="0"/>
              <a:t>Region II: </a:t>
            </a:r>
          </a:p>
          <a:p>
            <a:pPr marL="171450" lvl="0" indent="-171450">
              <a:buFont typeface="Arial" panose="020B0604020202020204" pitchFamily="34" charset="0"/>
              <a:buChar char="•"/>
            </a:pPr>
            <a:r>
              <a:rPr lang="en-US" altLang="en-US" dirty="0" smtClean="0"/>
              <a:t>Applies to relatively high tax rates, as these higher rates offer severe negative incentives for any activity that is taxed.</a:t>
            </a:r>
          </a:p>
        </p:txBody>
      </p:sp>
    </p:spTree>
    <p:extLst>
      <p:ext uri="{BB962C8B-B14F-4D97-AF65-F5344CB8AC3E}">
        <p14:creationId xmlns:p14="http://schemas.microsoft.com/office/powerpoint/2010/main" val="1216130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0" indent="0">
              <a:buFont typeface="Arial" panose="020B0604020202020204" pitchFamily="34" charset="0"/>
              <a:buNone/>
            </a:pPr>
            <a:r>
              <a:rPr lang="en-US" altLang="en-US" dirty="0" smtClean="0"/>
              <a:t>Make sure to point out that this is a slightly simplistic representation of political beliefs regarding taxes.</a:t>
            </a:r>
          </a:p>
        </p:txBody>
      </p:sp>
    </p:spTree>
    <p:extLst>
      <p:ext uri="{BB962C8B-B14F-4D97-AF65-F5344CB8AC3E}">
        <p14:creationId xmlns:p14="http://schemas.microsoft.com/office/powerpoint/2010/main" val="1902705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Rate reductions led to greater revenue only for top taxpayers.</a:t>
            </a:r>
          </a:p>
          <a:p>
            <a:pPr marL="171450" indent="-171450">
              <a:buFont typeface="Arial" panose="020B0604020202020204" pitchFamily="34" charset="0"/>
              <a:buChar char="•"/>
            </a:pPr>
            <a:r>
              <a:rPr lang="en-US" altLang="en-US" dirty="0" smtClean="0"/>
              <a:t>Overall, revenues declined when we adjust for both inflation and population.</a:t>
            </a:r>
          </a:p>
        </p:txBody>
      </p:sp>
    </p:spTree>
    <p:extLst>
      <p:ext uri="{BB962C8B-B14F-4D97-AF65-F5344CB8AC3E}">
        <p14:creationId xmlns:p14="http://schemas.microsoft.com/office/powerpoint/2010/main" val="592233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961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calibri (body)" charset="0"/>
              </a:rPr>
              <a:t>Lecture notes:</a:t>
            </a:r>
          </a:p>
          <a:p>
            <a:pPr marL="171450" indent="-171450">
              <a:buFont typeface="Arial" panose="020B0604020202020204" pitchFamily="34" charset="0"/>
              <a:buChar char="•"/>
            </a:pPr>
            <a:r>
              <a:rPr lang="en-US" altLang="en-US" dirty="0" smtClean="0">
                <a:latin typeface="calibri (body)" charset="0"/>
              </a:rPr>
              <a:t>Traditional demand-focused fiscal policy is what politicians look toward to counteract the business cycle.</a:t>
            </a:r>
          </a:p>
          <a:p>
            <a:pPr marL="171450" indent="-171450">
              <a:buFont typeface="Arial" panose="020B0604020202020204" pitchFamily="34" charset="0"/>
              <a:buChar char="•"/>
            </a:pPr>
            <a:r>
              <a:rPr lang="en-US" altLang="en-US" dirty="0" smtClean="0">
                <a:latin typeface="calibri (body)" charset="0"/>
              </a:rPr>
              <a:t>When the economy is slowing, the prescription is for expansionary fiscal policy:</a:t>
            </a:r>
            <a:r>
              <a:rPr lang="en-US" altLang="en-US" baseline="0" dirty="0" smtClean="0">
                <a:latin typeface="calibri (body)" charset="0"/>
              </a:rPr>
              <a:t> increasing government spending or decreasing taxes.</a:t>
            </a:r>
          </a:p>
          <a:p>
            <a:pPr marL="171450" indent="-171450">
              <a:buFont typeface="Arial" panose="020B0604020202020204" pitchFamily="34" charset="0"/>
              <a:buChar char="•"/>
            </a:pPr>
            <a:r>
              <a:rPr lang="en-US" altLang="en-US" baseline="0" dirty="0" smtClean="0">
                <a:latin typeface="calibri (body)" charset="0"/>
              </a:rPr>
              <a:t>Increasing government spending will increase AD (since G is one component of AD), which increases GDP.</a:t>
            </a:r>
          </a:p>
          <a:p>
            <a:pPr marL="171450" indent="-171450">
              <a:buFont typeface="Arial" panose="020B0604020202020204" pitchFamily="34" charset="0"/>
              <a:buChar char="•"/>
            </a:pPr>
            <a:r>
              <a:rPr lang="en-US" altLang="en-US" baseline="0" dirty="0" smtClean="0">
                <a:latin typeface="calibri (body)" charset="0"/>
              </a:rPr>
              <a:t>Decreasing taxes will raise disposable income and consumption, which will also increase AD and GDP.</a:t>
            </a:r>
            <a:endParaRPr lang="en-US" altLang="en-US" dirty="0" smtClean="0">
              <a:latin typeface="calibri (body)" charset="0"/>
            </a:endParaRPr>
          </a:p>
          <a:p>
            <a:pPr marL="171450" indent="-171450">
              <a:buFont typeface="Arial" panose="020B0604020202020204" pitchFamily="34" charset="0"/>
              <a:buChar char="•"/>
            </a:pPr>
            <a:r>
              <a:rPr lang="en-US" altLang="en-US" dirty="0" smtClean="0">
                <a:latin typeface="calibri (body)" charset="0"/>
              </a:rPr>
              <a:t>Contractionary</a:t>
            </a:r>
            <a:r>
              <a:rPr lang="en-US" altLang="en-US" baseline="0" dirty="0" smtClean="0">
                <a:latin typeface="calibri (body)" charset="0"/>
              </a:rPr>
              <a:t> fiscal policy is us</a:t>
            </a:r>
            <a:r>
              <a:rPr lang="en-US" altLang="en-US" dirty="0" smtClean="0">
                <a:latin typeface="calibri (body)" charset="0"/>
              </a:rPr>
              <a:t>ed when the government wants to pay off debt, or slow down an </a:t>
            </a:r>
            <a:r>
              <a:rPr lang="ja-JP" altLang="en-US" dirty="0" smtClean="0">
                <a:latin typeface="calibri (body)" charset="0"/>
              </a:rPr>
              <a:t>“</a:t>
            </a:r>
            <a:r>
              <a:rPr lang="en-US" altLang="ja-JP" dirty="0" smtClean="0">
                <a:latin typeface="calibri (body)" charset="0"/>
              </a:rPr>
              <a:t>overheated</a:t>
            </a:r>
            <a:r>
              <a:rPr lang="ja-JP" altLang="en-US" dirty="0" smtClean="0">
                <a:latin typeface="calibri (body)" charset="0"/>
              </a:rPr>
              <a:t>”</a:t>
            </a:r>
            <a:r>
              <a:rPr lang="en-US" altLang="ja-JP" dirty="0" smtClean="0">
                <a:latin typeface="calibri (body)" charset="0"/>
              </a:rPr>
              <a:t> economy.</a:t>
            </a:r>
          </a:p>
          <a:p>
            <a:pPr marL="171450" indent="-171450">
              <a:buFont typeface="Arial" panose="020B0604020202020204" pitchFamily="34" charset="0"/>
              <a:buChar char="•"/>
            </a:pPr>
            <a:r>
              <a:rPr lang="en-US" altLang="ja-JP" dirty="0" smtClean="0">
                <a:latin typeface="calibri (body)" charset="0"/>
              </a:rPr>
              <a:t>Rapid growth is often unsustainable and fueled by debt, so sometimes</a:t>
            </a:r>
            <a:r>
              <a:rPr lang="en-US" altLang="ja-JP" baseline="0" dirty="0" smtClean="0">
                <a:latin typeface="calibri (body)" charset="0"/>
              </a:rPr>
              <a:t> the economy needs to be slowed.</a:t>
            </a:r>
          </a:p>
          <a:p>
            <a:endParaRPr lang="en-US" altLang="en-US" b="1" i="1" dirty="0" smtClean="0">
              <a:latin typeface="calibri (body)" charset="0"/>
            </a:endParaRPr>
          </a:p>
          <a:p>
            <a:pPr marL="0" indent="0">
              <a:buFont typeface="Arial" panose="020B0604020202020204" pitchFamily="34" charset="0"/>
              <a:buNone/>
            </a:pPr>
            <a:r>
              <a:rPr lang="en-US" altLang="en-US" dirty="0" smtClean="0">
                <a:latin typeface="calibri (body)" charset="0"/>
              </a:rPr>
              <a:t>The goal is to increase aggregate demand to move the economy to full-employment equilibrium, where real GDP is at its full-employment level, and the unemployment rate is equal to the natural rate.</a:t>
            </a:r>
            <a:endParaRPr lang="en-US" altLang="en-US" sz="2000" dirty="0" smtClean="0">
              <a:latin typeface="calibri (body)" charset="0"/>
            </a:endParaRPr>
          </a:p>
        </p:txBody>
      </p:sp>
    </p:spTree>
    <p:extLst>
      <p:ext uri="{BB962C8B-B14F-4D97-AF65-F5344CB8AC3E}">
        <p14:creationId xmlns:p14="http://schemas.microsoft.com/office/powerpoint/2010/main" val="138493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dirty="0" smtClean="0"/>
              <a:t>: </a:t>
            </a:r>
            <a:r>
              <a:rPr lang="en-US" altLang="en-US" dirty="0" smtClean="0"/>
              <a:t>Animated Figure 29.1</a:t>
            </a:r>
          </a:p>
          <a:p>
            <a:endParaRPr lang="en-US" altLang="en-US" dirty="0" smtClean="0"/>
          </a:p>
          <a:p>
            <a:r>
              <a:rPr lang="en-US" altLang="en-US" b="1" i="1" dirty="0" smtClean="0"/>
              <a:t>Lecture</a:t>
            </a:r>
            <a:r>
              <a:rPr lang="en-US" altLang="en-US" b="1" i="1" baseline="0" dirty="0" smtClean="0"/>
              <a:t> notes:</a:t>
            </a:r>
          </a:p>
          <a:p>
            <a:pPr marL="171450" indent="-171450">
              <a:buFont typeface="Arial" charset="0"/>
              <a:buChar char="•"/>
            </a:pPr>
            <a:endParaRPr lang="en-US" altLang="en-US" b="0" i="0" baseline="0" dirty="0" smtClean="0"/>
          </a:p>
          <a:p>
            <a:pPr marL="0" indent="0">
              <a:buFont typeface="Arial" charset="0"/>
              <a:buNone/>
            </a:pPr>
            <a:r>
              <a:rPr lang="en-US" altLang="en-US" b="0" i="0" baseline="0" dirty="0" smtClean="0"/>
              <a:t>First and second clicks:</a:t>
            </a:r>
          </a:p>
          <a:p>
            <a:pPr marL="171450" indent="-171450">
              <a:buFont typeface="Arial" charset="0"/>
              <a:buChar char="•"/>
            </a:pPr>
            <a:r>
              <a:rPr lang="en-US" altLang="en-US" b="0" i="0" baseline="0" dirty="0" smtClean="0"/>
              <a:t>The economy begins at the long-run </a:t>
            </a:r>
            <a:r>
              <a:rPr lang="en-US" altLang="en-US" b="0" i="0" dirty="0" smtClean="0"/>
              <a:t>equilibrium point (A)</a:t>
            </a:r>
            <a:r>
              <a:rPr lang="en-US" altLang="en-US" b="0" i="0" baseline="0" dirty="0" smtClean="0"/>
              <a:t> where the price level is 100, Y=Y* (f</a:t>
            </a:r>
            <a:r>
              <a:rPr lang="en-US" altLang="en-US" b="0" i="0" dirty="0" smtClean="0"/>
              <a:t>ull employment)</a:t>
            </a:r>
            <a:r>
              <a:rPr lang="en-US" altLang="en-US" b="0" i="0" baseline="0" dirty="0" smtClean="0"/>
              <a:t>, and u=u* (the natural rate of unemployment).</a:t>
            </a:r>
          </a:p>
          <a:p>
            <a:pPr marL="0" indent="0">
              <a:buFont typeface="Arial" charset="0"/>
              <a:buNone/>
            </a:pPr>
            <a:r>
              <a:rPr lang="en-US" altLang="en-US" b="0" i="0" baseline="0" dirty="0" smtClean="0"/>
              <a:t>Third click:</a:t>
            </a:r>
            <a:endParaRPr lang="en-US" altLang="en-US" b="0" i="0" dirty="0" smtClean="0"/>
          </a:p>
          <a:p>
            <a:pPr marL="171450" indent="-171450">
              <a:buFont typeface="Arial" charset="0"/>
              <a:buChar char="•"/>
            </a:pPr>
            <a:r>
              <a:rPr lang="en-US" altLang="en-US" dirty="0" smtClean="0"/>
              <a:t>Suppose there is a decrease in AD from AD1 to AD2.</a:t>
            </a:r>
          </a:p>
          <a:p>
            <a:pPr marL="171450" indent="-171450">
              <a:buFont typeface="Arial" charset="0"/>
              <a:buChar char="•"/>
            </a:pPr>
            <a:r>
              <a:rPr lang="en-US" altLang="en-US" baseline="0" dirty="0" smtClean="0"/>
              <a:t>The economy is now at a short-run equilibrium point (b), where Y’&lt;Y* and u’&gt;u*.</a:t>
            </a:r>
          </a:p>
          <a:p>
            <a:pPr marL="0" indent="0">
              <a:buFont typeface="Arial" charset="0"/>
              <a:buNone/>
            </a:pPr>
            <a:r>
              <a:rPr lang="en-US" altLang="en-US" baseline="0" dirty="0" smtClean="0"/>
              <a:t>Fourth click:</a:t>
            </a:r>
          </a:p>
          <a:p>
            <a:pPr marL="171450" indent="-171450">
              <a:buFont typeface="Arial" charset="0"/>
              <a:buChar char="•"/>
            </a:pPr>
            <a:r>
              <a:rPr lang="en-US" altLang="en-US" dirty="0" smtClean="0"/>
              <a:t>In the long run, prices will adjust and the</a:t>
            </a:r>
            <a:r>
              <a:rPr lang="en-US" altLang="en-US" baseline="0" dirty="0" smtClean="0"/>
              <a:t> economy will return to a full-employment equilibrium, point (C).</a:t>
            </a:r>
          </a:p>
          <a:p>
            <a:pPr marL="171450" indent="-171450">
              <a:buFont typeface="Arial" charset="0"/>
              <a:buChar char="•"/>
            </a:pPr>
            <a:r>
              <a:rPr lang="en-US" altLang="en-US" baseline="0" dirty="0" smtClean="0"/>
              <a:t>Prices adjust to being lower than expected (95 instead of 100), firms are able to produce more at lower costs, and SRAS increases to SRAS2. </a:t>
            </a:r>
          </a:p>
          <a:p>
            <a:pPr marL="171450" indent="-171450">
              <a:buFont typeface="Arial" charset="0"/>
              <a:buChar char="•"/>
            </a:pPr>
            <a:r>
              <a:rPr lang="en-US" altLang="en-US" baseline="0" dirty="0" smtClean="0"/>
              <a:t>However, this adjustment process may take time, and recessions cause significant hardship.</a:t>
            </a:r>
          </a:p>
          <a:p>
            <a:pPr marL="171450" indent="-171450">
              <a:buFont typeface="Arial" charset="0"/>
              <a:buChar char="•"/>
            </a:pPr>
            <a:r>
              <a:rPr lang="en-US" altLang="en-US" baseline="0" dirty="0" smtClean="0"/>
              <a:t>Therefore, policymakers may choose to use expansionary fiscal policy to shift AD back to its initial level (shift from AD2 back to AD1).</a:t>
            </a:r>
          </a:p>
          <a:p>
            <a:pPr marL="171450" indent="-171450">
              <a:buFont typeface="Arial" charset="0"/>
              <a:buChar char="•"/>
            </a:pPr>
            <a:r>
              <a:rPr lang="en-US" altLang="en-US" baseline="0" dirty="0" smtClean="0"/>
              <a:t>Government officials could do this by increasing government spending or decreasing taxes.</a:t>
            </a:r>
          </a:p>
          <a:p>
            <a:pPr marL="171450" indent="-171450">
              <a:buFont typeface="Arial" charset="0"/>
              <a:buChar char="•"/>
            </a:pPr>
            <a:r>
              <a:rPr lang="en-US" altLang="en-US" baseline="0" dirty="0" smtClean="0"/>
              <a:t>A successful policy would return the economy to long-run equilibrium point (A).</a:t>
            </a:r>
          </a:p>
          <a:p>
            <a:endParaRPr lang="en-US" altLang="en-US" b="1" dirty="0" smtClean="0"/>
          </a:p>
          <a:p>
            <a:pPr marL="0" indent="0">
              <a:buFont typeface="Arial" charset="0"/>
              <a:buNone/>
            </a:pPr>
            <a:r>
              <a:rPr lang="en-US" altLang="en-US" b="0" dirty="0" smtClean="0"/>
              <a:t>The goal of countercyclical fiscal policy is to shift aggregate demand back to AD</a:t>
            </a:r>
            <a:r>
              <a:rPr lang="en-US" altLang="en-US" b="0" baseline="-25000" dirty="0" smtClean="0"/>
              <a:t>0</a:t>
            </a:r>
            <a:r>
              <a:rPr lang="en-US" altLang="en-US" b="0" dirty="0" smtClean="0"/>
              <a:t> so that the economy is back at full employment without waiting for long-run adjustments.</a:t>
            </a:r>
          </a:p>
          <a:p>
            <a:endParaRPr lang="en-US" altLang="en-US" dirty="0" smtClean="0"/>
          </a:p>
          <a:p>
            <a:r>
              <a:rPr lang="en-US" altLang="en-US" b="1" i="1" dirty="0" smtClean="0"/>
              <a:t>Lecture tip:</a:t>
            </a:r>
          </a:p>
          <a:p>
            <a:pPr marL="171450" indent="-171450">
              <a:buFont typeface="Arial" charset="0"/>
              <a:buChar char="•"/>
            </a:pPr>
            <a:r>
              <a:rPr lang="en-US" altLang="en-US" dirty="0" smtClean="0"/>
              <a:t>Remember that CAPITAL letters are long-run equilibria; lowercase letters are short-run equilibria.</a:t>
            </a:r>
          </a:p>
        </p:txBody>
      </p:sp>
    </p:spTree>
    <p:extLst>
      <p:ext uri="{BB962C8B-B14F-4D97-AF65-F5344CB8AC3E}">
        <p14:creationId xmlns:p14="http://schemas.microsoft.com/office/powerpoint/2010/main" val="21410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charset="0"/>
              <a:buNone/>
            </a:pPr>
            <a:r>
              <a:rPr lang="en-US" altLang="en-US" b="0" i="0" dirty="0" smtClean="0"/>
              <a:t>In</a:t>
            </a:r>
            <a:r>
              <a:rPr lang="en-US" altLang="en-US" b="0" i="0" baseline="0" dirty="0" smtClean="0"/>
              <a:t> response to the poor economic conditions during the Great Recession, the government enacted two significant fiscal policy initiatives:</a:t>
            </a:r>
          </a:p>
          <a:p>
            <a:pPr marL="171450" indent="-171450">
              <a:buFont typeface="Arial" charset="0"/>
              <a:buChar char="•"/>
            </a:pPr>
            <a:r>
              <a:rPr lang="en-US" altLang="en-US" b="0" i="0" dirty="0" smtClean="0"/>
              <a:t>The Economic Stimulus Act was signed by President George W. Bush</a:t>
            </a:r>
            <a:r>
              <a:rPr lang="en-US" altLang="en-US" b="0" i="0" baseline="0" dirty="0" smtClean="0"/>
              <a:t> in February 2008.</a:t>
            </a:r>
          </a:p>
          <a:p>
            <a:pPr marL="171450" indent="-171450">
              <a:buFont typeface="Arial" charset="0"/>
              <a:buChar char="•"/>
            </a:pPr>
            <a:r>
              <a:rPr lang="en-US" altLang="en-US" b="0" i="0" dirty="0" smtClean="0"/>
              <a:t>The primary purpose of this act was to provide a tax rebate for Americans on their 2007 taxes.</a:t>
            </a:r>
          </a:p>
          <a:p>
            <a:pPr marL="171450" indent="-171450">
              <a:buFont typeface="Arial" charset="0"/>
              <a:buChar char="•"/>
            </a:pPr>
            <a:r>
              <a:rPr lang="en-US" altLang="en-US" b="0" i="0" dirty="0" smtClean="0"/>
              <a:t>The government</a:t>
            </a:r>
            <a:r>
              <a:rPr lang="en-US" altLang="en-US" b="0" i="0" baseline="0" dirty="0" smtClean="0"/>
              <a:t> physically mailed partial tax refund checks to citizens in the amount of about $1,800 for a four-person family ($600 per adult and $300 per child).</a:t>
            </a:r>
          </a:p>
          <a:p>
            <a:pPr marL="171450" indent="-171450">
              <a:buFont typeface="Arial" charset="0"/>
              <a:buChar char="•"/>
            </a:pPr>
            <a:r>
              <a:rPr lang="en-US" altLang="en-US" b="0" i="0" baseline="0" dirty="0" smtClean="0"/>
              <a:t>This initiative cost the government approximately $168 billion (about 1 of ever 7 dollars paid in 2007 individual income taxes).</a:t>
            </a:r>
          </a:p>
          <a:p>
            <a:pPr marL="171450" indent="-171450">
              <a:buFont typeface="Arial" charset="0"/>
              <a:buChar char="•"/>
            </a:pPr>
            <a:r>
              <a:rPr lang="en-US" altLang="en-US" b="0" i="0" dirty="0" smtClean="0"/>
              <a:t>Theory would suggest that most of the $168 billion returned to taxpayers would</a:t>
            </a:r>
            <a:r>
              <a:rPr lang="en-US" altLang="en-US" b="0" i="0" baseline="0" dirty="0" smtClean="0"/>
              <a:t> be spent</a:t>
            </a:r>
            <a:r>
              <a:rPr lang="en-US" altLang="en-US" b="0" i="0" baseline="0" dirty="0" smtClean="0">
                <a:latin typeface="Calibri"/>
              </a:rPr>
              <a:t>—</a:t>
            </a:r>
            <a:r>
              <a:rPr lang="en-US" altLang="en-US" b="0" i="0" baseline="0" dirty="0" smtClean="0"/>
              <a:t>as opposed to saved—increasing AD and stimulating the economy.</a:t>
            </a:r>
          </a:p>
          <a:p>
            <a:pPr marL="171450" indent="-171450">
              <a:buFont typeface="Arial" charset="0"/>
              <a:buChar char="•"/>
            </a:pPr>
            <a:r>
              <a:rPr lang="en-US" altLang="en-US" dirty="0" smtClean="0"/>
              <a:t>However, after the first fiscal stimulus was passed, economic conditions worsened!</a:t>
            </a:r>
          </a:p>
          <a:p>
            <a:pPr marL="171450" indent="-171450">
              <a:buFont typeface="Arial" charset="0"/>
              <a:buChar char="•"/>
            </a:pPr>
            <a:endParaRPr lang="en-US" altLang="en-US" dirty="0" smtClean="0"/>
          </a:p>
        </p:txBody>
      </p:sp>
    </p:spTree>
    <p:extLst>
      <p:ext uri="{BB962C8B-B14F-4D97-AF65-F5344CB8AC3E}">
        <p14:creationId xmlns:p14="http://schemas.microsoft.com/office/powerpoint/2010/main" val="190866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charset="0"/>
              <a:buNone/>
            </a:pPr>
            <a:r>
              <a:rPr lang="en-US" altLang="en-US" b="0" i="0" dirty="0" smtClean="0"/>
              <a:t>Barack</a:t>
            </a:r>
            <a:r>
              <a:rPr lang="en-US" altLang="en-US" b="0" i="0" baseline="0" dirty="0" smtClean="0"/>
              <a:t> Obama was elected in the 2008 presidential election, shifting party power in Washington.</a:t>
            </a:r>
          </a:p>
          <a:p>
            <a:pPr marL="171450" indent="-171450">
              <a:buFont typeface="Arial" charset="0"/>
              <a:buChar char="•"/>
            </a:pPr>
            <a:endParaRPr lang="en-US" altLang="en-US" b="0" i="0" baseline="0" dirty="0" smtClean="0"/>
          </a:p>
          <a:p>
            <a:pPr marL="0" indent="0">
              <a:buFont typeface="Arial" charset="0"/>
              <a:buNone/>
            </a:pPr>
            <a:r>
              <a:rPr lang="en-US" altLang="en-US" b="0" i="0" baseline="0" dirty="0" smtClean="0"/>
              <a:t>In February 2009, Obama signed the American Recovery and Reinvestment Act.</a:t>
            </a:r>
          </a:p>
          <a:p>
            <a:pPr marL="171450" indent="-171450">
              <a:buFont typeface="Arial" charset="0"/>
              <a:buChar char="•"/>
            </a:pPr>
            <a:r>
              <a:rPr lang="en-US" altLang="en-US" b="0" i="0" baseline="0" dirty="0" smtClean="0"/>
              <a:t>This bill was still aimed at expansionary fiscal policy, but with a focus on government spending as opposed to taxes.</a:t>
            </a:r>
          </a:p>
          <a:p>
            <a:pPr marL="171450" indent="-171450">
              <a:buFont typeface="Arial" charset="0"/>
              <a:buChar char="•"/>
            </a:pPr>
            <a:r>
              <a:rPr lang="en-US" altLang="en-US" b="0" i="0" baseline="0" dirty="0" smtClean="0"/>
              <a:t>In addition, the size of the ARRA was much larger than the Economic Stimulus Act.</a:t>
            </a:r>
          </a:p>
          <a:p>
            <a:pPr marL="171450" indent="-171450">
              <a:buFont typeface="Arial" charset="0"/>
              <a:buChar char="•"/>
            </a:pPr>
            <a:r>
              <a:rPr lang="en-US" altLang="en-US" b="0" i="0" baseline="0" dirty="0" smtClean="0"/>
              <a:t>Seventy percent of the ARRA cost was attributed to government spending, and the remaining thirty percent went to tax credits.</a:t>
            </a:r>
          </a:p>
          <a:p>
            <a:pPr marL="171450" indent="-171450">
              <a:buFont typeface="Arial" charset="0"/>
              <a:buChar char="•"/>
            </a:pPr>
            <a:r>
              <a:rPr lang="en-US" altLang="en-US" sz="1200" dirty="0" smtClean="0">
                <a:latin typeface="Arial" panose="020B0604020202020204" pitchFamily="34" charset="0"/>
              </a:rPr>
              <a:t>While seemingly different, both stimulus packages had the goal of</a:t>
            </a:r>
            <a:r>
              <a:rPr lang="en-US" altLang="en-US" sz="1200" baseline="0" dirty="0" smtClean="0">
                <a:latin typeface="Arial" panose="020B0604020202020204" pitchFamily="34" charset="0"/>
              </a:rPr>
              <a:t> increasing aggregate demand.</a:t>
            </a:r>
            <a:endParaRPr lang="en-US" altLang="en-US" dirty="0" smtClean="0"/>
          </a:p>
        </p:txBody>
      </p:sp>
    </p:spTree>
    <p:extLst>
      <p:ext uri="{BB962C8B-B14F-4D97-AF65-F5344CB8AC3E}">
        <p14:creationId xmlns:p14="http://schemas.microsoft.com/office/powerpoint/2010/main" val="19445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29.2</a:t>
            </a:r>
          </a:p>
          <a:p>
            <a:endParaRPr lang="en-US" altLang="en-US" b="1" i="1" dirty="0" smtClean="0"/>
          </a:p>
          <a:p>
            <a:r>
              <a:rPr lang="en-US" altLang="en-US" b="1" i="1" dirty="0" smtClean="0"/>
              <a:t>Lecture notes:</a:t>
            </a:r>
            <a:endParaRPr lang="en-US" altLang="en-US" dirty="0" smtClean="0"/>
          </a:p>
          <a:p>
            <a:pPr marL="171450" indent="-171450">
              <a:buFont typeface="Arial" charset="0"/>
              <a:buChar char="•"/>
            </a:pPr>
            <a:endParaRPr lang="en-US" altLang="en-US" dirty="0" smtClean="0"/>
          </a:p>
          <a:p>
            <a:pPr marL="0" indent="0">
              <a:buFont typeface="Arial" charset="0"/>
              <a:buNone/>
            </a:pPr>
            <a:r>
              <a:rPr lang="en-US" altLang="en-US" dirty="0" smtClean="0"/>
              <a:t>These two historical fiscal policy initiatives illustrate the tools of fiscal policy: taxes and spending.</a:t>
            </a:r>
          </a:p>
          <a:p>
            <a:pPr marL="171450" indent="-171450">
              <a:buFont typeface="Arial" charset="0"/>
              <a:buChar char="•"/>
            </a:pPr>
            <a:r>
              <a:rPr lang="en-US" altLang="en-US" dirty="0" smtClean="0"/>
              <a:t>The first, enacted in February 2008, focused on taxes (refund of previously paid taxes).</a:t>
            </a:r>
          </a:p>
          <a:p>
            <a:pPr marL="171450" indent="-171450">
              <a:buFont typeface="Arial" charset="0"/>
              <a:buChar char="•"/>
            </a:pPr>
            <a:r>
              <a:rPr lang="en-US" altLang="en-US" dirty="0" smtClean="0"/>
              <a:t>The second, passed one year later, focused on government spending.</a:t>
            </a:r>
          </a:p>
          <a:p>
            <a:pPr marL="171450" indent="-171450">
              <a:buFont typeface="Arial" charset="0"/>
              <a:buChar char="•"/>
            </a:pPr>
            <a:r>
              <a:rPr lang="en-US" altLang="en-US" dirty="0" smtClean="0"/>
              <a:t>The two acts may seem very different, but they are theoretically very similar—both focus on aggregate demand. </a:t>
            </a:r>
          </a:p>
        </p:txBody>
      </p:sp>
    </p:spTree>
    <p:extLst>
      <p:ext uri="{BB962C8B-B14F-4D97-AF65-F5344CB8AC3E}">
        <p14:creationId xmlns:p14="http://schemas.microsoft.com/office/powerpoint/2010/main" val="185088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82229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811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7390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7157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7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183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99179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7470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iig.wwnorton.com/prinecoma2/full/page/564_multipliers_in_pay_it_forwar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566_shovel_ready_projects_in_shark_tan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r>
              <a:rPr lang="en-US" altLang="en-US" cap="none" dirty="0" smtClean="0">
                <a:latin typeface="Arial" panose="020B0604020202020204" pitchFamily="34" charset="0"/>
              </a:rPr>
              <a:t>Fiscal Policy</a:t>
            </a:r>
          </a:p>
        </p:txBody>
      </p:sp>
      <p:sp>
        <p:nvSpPr>
          <p:cNvPr id="10242"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29</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is an example of expansionary fiscal policy?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increase in taxes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stimulus package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the money supply</a:t>
            </a:r>
          </a:p>
          <a:p>
            <a:pPr marL="971550" lvl="1" indent="-514350">
              <a:buFont typeface="+mj-lt"/>
              <a:buAutoNum type="alphaUcPeriod"/>
            </a:pPr>
            <a:r>
              <a:rPr lang="en-US" altLang="en-US" sz="2800" dirty="0" smtClean="0">
                <a:latin typeface="Arial" panose="020B0604020202020204" pitchFamily="34" charset="0"/>
              </a:rPr>
              <a:t>lowering interest rates</a:t>
            </a:r>
          </a:p>
        </p:txBody>
      </p:sp>
      <p:sp>
        <p:nvSpPr>
          <p:cNvPr id="4" name="Rectangle 3" descr="Correct answer: B, stimulus package"/>
          <p:cNvSpPr/>
          <p:nvPr/>
        </p:nvSpPr>
        <p:spPr>
          <a:xfrm>
            <a:off x="876648" y="3296211"/>
            <a:ext cx="3593752" cy="5264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5807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Deficits and Debt</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15363" name="Content Placeholder 2"/>
          <p:cNvSpPr>
            <a:spLocks noGrp="1"/>
          </p:cNvSpPr>
          <p:nvPr>
            <p:ph idx="1"/>
          </p:nvPr>
        </p:nvSpPr>
        <p:spPr>
          <a:xfrm>
            <a:off x="139700" y="1712913"/>
            <a:ext cx="8890000" cy="5018088"/>
          </a:xfrm>
        </p:spPr>
        <p:txBody>
          <a:bodyPr/>
          <a:lstStyle/>
          <a:p>
            <a:r>
              <a:rPr lang="en-US" altLang="en-US" sz="2800" dirty="0" smtClean="0">
                <a:latin typeface="Arial" panose="020B0604020202020204" pitchFamily="34" charset="0"/>
              </a:rPr>
              <a:t>How is an increase in G or a decrease in T financed?</a:t>
            </a:r>
          </a:p>
          <a:p>
            <a:pPr lvl="1"/>
            <a:r>
              <a:rPr lang="en-US" altLang="en-US" sz="2400" dirty="0" smtClean="0">
                <a:latin typeface="Arial" panose="020B0604020202020204" pitchFamily="34" charset="0"/>
              </a:rPr>
              <a:t>Borrowing!</a:t>
            </a:r>
          </a:p>
          <a:p>
            <a:r>
              <a:rPr lang="en-US" altLang="en-US" sz="2800" dirty="0" smtClean="0">
                <a:latin typeface="Arial" panose="020B0604020202020204" pitchFamily="34" charset="0"/>
              </a:rPr>
              <a:t>Example:</a:t>
            </a:r>
          </a:p>
          <a:p>
            <a:pPr lvl="1"/>
            <a:r>
              <a:rPr lang="en-US" altLang="en-US" sz="2400" dirty="0" smtClean="0">
                <a:latin typeface="Arial" panose="020B0604020202020204" pitchFamily="34" charset="0"/>
              </a:rPr>
              <a:t>Government increases [G] by $500 billion to increase AD.</a:t>
            </a:r>
          </a:p>
          <a:p>
            <a:pPr lvl="1"/>
            <a:r>
              <a:rPr lang="en-US" altLang="en-US" sz="2400" dirty="0" smtClean="0">
                <a:latin typeface="Arial" panose="020B0604020202020204" pitchFamily="34" charset="0"/>
              </a:rPr>
              <a:t>During a recession, incomes fall and unemployment rises.</a:t>
            </a:r>
          </a:p>
          <a:p>
            <a:pPr lvl="1"/>
            <a:r>
              <a:rPr lang="en-US" altLang="en-US" sz="2400" dirty="0" smtClean="0">
                <a:latin typeface="Arial" panose="020B0604020202020204" pitchFamily="34" charset="0"/>
              </a:rPr>
              <a:t>Tax revenues decrease.</a:t>
            </a:r>
          </a:p>
          <a:p>
            <a:pPr lvl="1"/>
            <a:r>
              <a:rPr lang="en-US" altLang="en-US" sz="2400" dirty="0" smtClean="0">
                <a:latin typeface="Arial" panose="020B0604020202020204" pitchFamily="34" charset="0"/>
              </a:rPr>
              <a:t>Deficit and debt rise by </a:t>
            </a:r>
            <a:r>
              <a:rPr lang="en-US" altLang="en-US" sz="2400" i="1" dirty="0" smtClean="0">
                <a:latin typeface="Arial" panose="020B0604020202020204" pitchFamily="34" charset="0"/>
              </a:rPr>
              <a:t>more</a:t>
            </a:r>
            <a:r>
              <a:rPr lang="en-US" altLang="en-US" sz="2400" dirty="0" smtClean="0">
                <a:latin typeface="Arial" panose="020B0604020202020204" pitchFamily="34" charset="0"/>
              </a:rPr>
              <a:t> than $500 billion.</a:t>
            </a:r>
            <a:endParaRPr lang="en-US" altLang="en-US" sz="20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Outlays and Revenue</a:t>
            </a:r>
            <a:br>
              <a:rPr lang="en-US" altLang="en-US" dirty="0" smtClean="0">
                <a:latin typeface="Arial" panose="020B0604020202020204" pitchFamily="34" charset="0"/>
              </a:rPr>
            </a:br>
            <a:r>
              <a:rPr lang="en-US" altLang="en-US" dirty="0" smtClean="0">
                <a:latin typeface="Arial" panose="020B0604020202020204" pitchFamily="34" charset="0"/>
              </a:rPr>
              <a:t>1985–2015</a:t>
            </a:r>
          </a:p>
        </p:txBody>
      </p:sp>
      <p:pic>
        <p:nvPicPr>
          <p:cNvPr id="4" name="Picture 3" descr="PRINECOMA2_FIG16.03.jpg"/>
          <p:cNvPicPr>
            <a:picLocks noChangeAspect="1"/>
          </p:cNvPicPr>
          <p:nvPr/>
        </p:nvPicPr>
        <p:blipFill>
          <a:blip r:embed="rId3"/>
          <a:srcRect t="6482" b="4414"/>
          <a:stretch>
            <a:fillRect/>
          </a:stretch>
        </p:blipFill>
        <p:spPr>
          <a:xfrm>
            <a:off x="304800" y="2007420"/>
            <a:ext cx="8534400" cy="38837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Debts and Deficits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174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Expansionary fiscal policy leads to increases in deficit and debt during recessions.</a:t>
            </a:r>
          </a:p>
          <a:p>
            <a:r>
              <a:rPr lang="en-US" altLang="en-US" sz="2800" dirty="0" smtClean="0">
                <a:latin typeface="Arial" panose="020B0604020202020204" pitchFamily="34" charset="0"/>
              </a:rPr>
              <a:t>Individual level</a:t>
            </a:r>
          </a:p>
          <a:p>
            <a:pPr lvl="1"/>
            <a:r>
              <a:rPr lang="en-US" altLang="en-US" sz="2400" dirty="0" smtClean="0">
                <a:latin typeface="Arial" panose="020B0604020202020204" pitchFamily="34" charset="0"/>
              </a:rPr>
              <a:t>Why would people spend more during a recession?</a:t>
            </a:r>
          </a:p>
          <a:p>
            <a:pPr lvl="1"/>
            <a:r>
              <a:rPr lang="en-US" altLang="en-US" sz="2400" dirty="0" smtClean="0">
                <a:latin typeface="Arial" panose="020B0604020202020204" pitchFamily="34" charset="0"/>
              </a:rPr>
              <a:t>Counterintuitive</a:t>
            </a:r>
          </a:p>
          <a:p>
            <a:r>
              <a:rPr lang="en-US" altLang="en-US" sz="2800" dirty="0" smtClean="0">
                <a:latin typeface="Arial" panose="020B0604020202020204" pitchFamily="34" charset="0"/>
              </a:rPr>
              <a:t>Macroeconomic level</a:t>
            </a:r>
          </a:p>
          <a:p>
            <a:pPr lvl="1"/>
            <a:r>
              <a:rPr lang="en-US" altLang="en-US" sz="2400" dirty="0" smtClean="0">
                <a:latin typeface="Arial" panose="020B0604020202020204" pitchFamily="34" charset="0"/>
              </a:rPr>
              <a:t>One person spending increases income for another</a:t>
            </a:r>
          </a:p>
          <a:p>
            <a:pPr lvl="1"/>
            <a:r>
              <a:rPr lang="en-US" altLang="en-US" sz="2400" dirty="0" smtClean="0">
                <a:latin typeface="Arial" panose="020B0604020202020204" pitchFamily="34" charset="0"/>
              </a:rPr>
              <a:t>Recall multipliers: money gets spent multiple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Contractionary Fiscal Policy</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p>
        </p:txBody>
      </p:sp>
      <p:sp>
        <p:nvSpPr>
          <p:cNvPr id="18435"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Decrease AD by decreasing G or increasing taxes in order to:</a:t>
            </a:r>
          </a:p>
          <a:p>
            <a:pPr marL="971550" lvl="1" indent="-514350">
              <a:buFont typeface="+mj-lt"/>
              <a:buAutoNum type="arabicParenR"/>
            </a:pPr>
            <a:r>
              <a:rPr lang="en-US" altLang="en-US" sz="2800" dirty="0" smtClean="0">
                <a:latin typeface="Arial" panose="020B0604020202020204" pitchFamily="34" charset="0"/>
              </a:rPr>
              <a:t>Pay off debt that was accrued due to expansionary fiscal policy during bad times</a:t>
            </a:r>
          </a:p>
          <a:p>
            <a:pPr marL="971550" lvl="1" indent="-514350">
              <a:buFont typeface="+mj-lt"/>
              <a:buAutoNum type="arabicParenR"/>
            </a:pPr>
            <a:r>
              <a:rPr lang="en-US" altLang="en-US" sz="2800" dirty="0" smtClean="0">
                <a:latin typeface="Arial" panose="020B0604020202020204" pitchFamily="34" charset="0"/>
              </a:rPr>
              <a:t>Slow down economy that is </a:t>
            </a:r>
            <a:r>
              <a:rPr lang="ja-JP" altLang="en-US" sz="2800" dirty="0" smtClean="0">
                <a:latin typeface="Arial" panose="020B0604020202020204" pitchFamily="34" charset="0"/>
              </a:rPr>
              <a:t>“</a:t>
            </a:r>
            <a:r>
              <a:rPr lang="en-US" altLang="ja-JP" sz="2800" dirty="0" smtClean="0">
                <a:latin typeface="Arial" panose="020B0604020202020204" pitchFamily="34" charset="0"/>
              </a:rPr>
              <a:t>overheated</a:t>
            </a:r>
            <a:r>
              <a:rPr lang="ja-JP" altLang="en-US" sz="2800" dirty="0" smtClean="0">
                <a:latin typeface="Arial" panose="020B0604020202020204" pitchFamily="34" charset="0"/>
              </a:rPr>
              <a:t>”</a:t>
            </a:r>
            <a:r>
              <a:rPr lang="en-US" altLang="ja-JP" sz="2800" dirty="0" smtClean="0">
                <a:latin typeface="Arial" panose="020B0604020202020204" pitchFamily="34" charset="0"/>
              </a:rPr>
              <a:t> from too much spending, leading to inflation</a:t>
            </a:r>
          </a:p>
          <a:p>
            <a:pPr lvl="2"/>
            <a:r>
              <a:rPr lang="en-US" altLang="en-US" dirty="0" smtClean="0">
                <a:latin typeface="Arial" panose="020B0604020202020204" pitchFamily="34" charset="0"/>
                <a:cs typeface="Arial" panose="020B0604020202020204" pitchFamily="34" charset="0"/>
              </a:rPr>
              <a:t>Not sustainable in the long run</a:t>
            </a:r>
          </a:p>
          <a:p>
            <a:pPr lvl="2"/>
            <a:r>
              <a:rPr lang="en-US" altLang="en-US" dirty="0" smtClean="0">
                <a:latin typeface="Arial" panose="020B0604020202020204" pitchFamily="34" charset="0"/>
                <a:cs typeface="Arial" panose="020B0604020202020204" pitchFamily="34" charset="0"/>
              </a:rPr>
              <a:t>Try to reduce the upward pressure on price level</a:t>
            </a:r>
            <a:endParaRPr lang="en-US" altLang="en-US" sz="1800" dirty="0" smtClean="0">
              <a:latin typeface="Arial" panose="020B0604020202020204" pitchFamily="34" charset="0"/>
              <a:cs typeface="Arial" panose="020B0604020202020204" pitchFamily="34" charset="0"/>
            </a:endParaRPr>
          </a:p>
          <a:p>
            <a:pPr lvl="2"/>
            <a:r>
              <a:rPr lang="en-US" altLang="en-US" dirty="0" smtClean="0">
                <a:latin typeface="Arial" panose="020B0604020202020204" pitchFamily="34" charset="0"/>
                <a:cs typeface="Arial" panose="020B0604020202020204" pitchFamily="34" charset="0"/>
              </a:rPr>
              <a:t>Still interested in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smoothing</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 out cycles</a:t>
            </a:r>
            <a:endParaRPr lang="en-US" altLang="en-US" sz="32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093788"/>
            <a:ext cx="56007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05.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2117725"/>
            <a:ext cx="475138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1619250"/>
            <a:ext cx="108426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10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1013" y="3024188"/>
            <a:ext cx="404812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1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1013" y="3032125"/>
            <a:ext cx="2611437"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itle 7"/>
          <p:cNvSpPr>
            <a:spLocks noGrp="1"/>
          </p:cNvSpPr>
          <p:nvPr>
            <p:ph type="title"/>
          </p:nvPr>
        </p:nvSpPr>
        <p:spPr>
          <a:xfrm>
            <a:off x="490538" y="-17463"/>
            <a:ext cx="8229600" cy="768351"/>
          </a:xfrm>
        </p:spPr>
        <p:txBody>
          <a:bodyPr/>
          <a:lstStyle/>
          <a:p>
            <a:r>
              <a:rPr lang="en-US" altLang="en-US" sz="4000" dirty="0" smtClean="0">
                <a:latin typeface="Arial" panose="020B0604020202020204" pitchFamily="34" charset="0"/>
              </a:rPr>
              <a:t>Contractionary Fiscal Policy</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is an example of contractionary fiscal policy?</a:t>
            </a:r>
          </a:p>
          <a:p>
            <a:pPr marL="971550" lvl="1" indent="-514350">
              <a:buFont typeface="+mj-lt"/>
              <a:buAutoNum type="alphaUcPeriod"/>
            </a:pPr>
            <a:r>
              <a:rPr lang="en-US" altLang="en-US" sz="2800" dirty="0" smtClean="0">
                <a:latin typeface="Arial" panose="020B0604020202020204" pitchFamily="34" charset="0"/>
              </a:rPr>
              <a:t>decreasing the money supply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the interest rate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government spending</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taxes</a:t>
            </a:r>
          </a:p>
        </p:txBody>
      </p:sp>
      <p:sp>
        <p:nvSpPr>
          <p:cNvPr id="4" name="Rectangle 3" descr="Correct answer: D, increasing taxes"/>
          <p:cNvSpPr/>
          <p:nvPr/>
        </p:nvSpPr>
        <p:spPr>
          <a:xfrm>
            <a:off x="889348" y="4324911"/>
            <a:ext cx="3352452" cy="6153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7503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Countercyclical Fiscal Policy</a:t>
            </a:r>
          </a:p>
        </p:txBody>
      </p:sp>
      <p:sp>
        <p:nvSpPr>
          <p:cNvPr id="21507" name="Content Placeholder 2"/>
          <p:cNvSpPr>
            <a:spLocks noGrp="1"/>
          </p:cNvSpPr>
          <p:nvPr>
            <p:ph idx="1"/>
          </p:nvPr>
        </p:nvSpPr>
        <p:spPr>
          <a:xfrm>
            <a:off x="457200" y="1712913"/>
            <a:ext cx="8229600" cy="4895850"/>
          </a:xfrm>
        </p:spPr>
        <p:txBody>
          <a:bodyPr/>
          <a:lstStyle/>
          <a:p>
            <a:pPr lvl="1"/>
            <a:r>
              <a:rPr lang="en-US" altLang="en-US" sz="2400" dirty="0" smtClean="0">
                <a:latin typeface="Arial" panose="020B0604020202020204" pitchFamily="34" charset="0"/>
              </a:rPr>
              <a:t>The </a:t>
            </a:r>
            <a:r>
              <a:rPr lang="en-US" altLang="en-US" sz="2400" dirty="0">
                <a:latin typeface="Arial" panose="020B0604020202020204" pitchFamily="34" charset="0"/>
              </a:rPr>
              <a:t>use of fiscal policy to </a:t>
            </a:r>
            <a:r>
              <a:rPr lang="ja-JP" altLang="en-US" sz="2400" dirty="0">
                <a:latin typeface="Arial" panose="020B0604020202020204" pitchFamily="34" charset="0"/>
              </a:rPr>
              <a:t>“</a:t>
            </a:r>
            <a:r>
              <a:rPr lang="en-US" altLang="ja-JP" sz="2400" dirty="0">
                <a:latin typeface="Arial" panose="020B0604020202020204" pitchFamily="34" charset="0"/>
              </a:rPr>
              <a:t>smooth out</a:t>
            </a:r>
            <a:r>
              <a:rPr lang="ja-JP" altLang="en-US" sz="2400" dirty="0">
                <a:latin typeface="Arial" panose="020B0604020202020204" pitchFamily="34" charset="0"/>
              </a:rPr>
              <a:t>”</a:t>
            </a:r>
            <a:r>
              <a:rPr lang="en-US" altLang="ja-JP" sz="2400" dirty="0">
                <a:latin typeface="Arial" panose="020B0604020202020204" pitchFamily="34" charset="0"/>
              </a:rPr>
              <a:t> cycles</a:t>
            </a:r>
          </a:p>
          <a:p>
            <a:pPr lvl="1"/>
            <a:r>
              <a:rPr lang="en-US" altLang="en-US" sz="2400" dirty="0">
                <a:latin typeface="Arial" panose="020B0604020202020204" pitchFamily="34" charset="0"/>
              </a:rPr>
              <a:t>Expansionary policy during recessions</a:t>
            </a:r>
          </a:p>
          <a:p>
            <a:pPr lvl="1"/>
            <a:r>
              <a:rPr lang="en-US" altLang="en-US" sz="2400" dirty="0" err="1">
                <a:latin typeface="Arial" panose="020B0604020202020204" pitchFamily="34" charset="0"/>
              </a:rPr>
              <a:t>Contractionary</a:t>
            </a:r>
            <a:r>
              <a:rPr lang="en-US" altLang="en-US" sz="2400" dirty="0">
                <a:latin typeface="Arial" panose="020B0604020202020204" pitchFamily="34" charset="0"/>
              </a:rPr>
              <a:t> </a:t>
            </a:r>
            <a:r>
              <a:rPr lang="en-US" altLang="en-US" sz="2400" dirty="0" smtClean="0">
                <a:latin typeface="Arial" panose="020B0604020202020204" pitchFamily="34" charset="0"/>
              </a:rPr>
              <a:t>policy </a:t>
            </a:r>
            <a:r>
              <a:rPr lang="en-US" altLang="en-US" sz="2400" dirty="0">
                <a:latin typeface="Arial" panose="020B0604020202020204" pitchFamily="34" charset="0"/>
              </a:rPr>
              <a:t>during expansions</a:t>
            </a:r>
            <a:endParaRPr lang="en-US" altLang="en-US" b="1" i="1" dirty="0"/>
          </a:p>
          <a:p>
            <a:r>
              <a:rPr lang="en-US" altLang="en-US" sz="2800" dirty="0" smtClean="0">
                <a:latin typeface="Arial" panose="020B0604020202020204" pitchFamily="34" charset="0"/>
              </a:rPr>
              <a:t>Keynesian theory:</a:t>
            </a:r>
          </a:p>
          <a:p>
            <a:pPr lvl="1"/>
            <a:r>
              <a:rPr lang="en-US" altLang="en-US" sz="2400" dirty="0">
                <a:latin typeface="Arial" panose="020B0604020202020204" pitchFamily="34" charset="0"/>
              </a:rPr>
              <a:t>L</a:t>
            </a:r>
            <a:r>
              <a:rPr lang="en-US" altLang="en-US" sz="2400" dirty="0" smtClean="0">
                <a:latin typeface="Arial" panose="020B0604020202020204" pitchFamily="34" charset="0"/>
              </a:rPr>
              <a:t>ower real GDP and higher </a:t>
            </a:r>
            <a:endParaRPr lang="en-US" altLang="en-US" sz="2400" dirty="0">
              <a:latin typeface="Arial" panose="020B0604020202020204" pitchFamily="34" charset="0"/>
            </a:endParaRPr>
          </a:p>
          <a:p>
            <a:pPr marL="457200" lvl="1" indent="0">
              <a:buNone/>
            </a:pPr>
            <a:r>
              <a:rPr lang="en-US" altLang="en-US" sz="2400" dirty="0" smtClean="0">
                <a:latin typeface="Arial" panose="020B0604020202020204" pitchFamily="34" charset="0"/>
              </a:rPr>
              <a:t>   unemployment are caused by lack of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spending (demand) in the economy</a:t>
            </a:r>
          </a:p>
          <a:p>
            <a:pPr lvl="1"/>
            <a:r>
              <a:rPr lang="en-US" altLang="en-US" sz="2400" dirty="0" smtClean="0">
                <a:latin typeface="Arial" panose="020B0604020202020204" pitchFamily="34" charset="0"/>
              </a:rPr>
              <a:t>Provided framework for New Deal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(Great Depression) and 2008, 2009</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stimulus packages</a:t>
            </a:r>
          </a:p>
        </p:txBody>
      </p:sp>
      <p:pic>
        <p:nvPicPr>
          <p:cNvPr id="21508" name="Picture 4" descr="I:\DirkTextbookN\Jpegs(All)\Macro Ch19-33\ch16\06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899" y="4160838"/>
            <a:ext cx="27765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Countercyclical Policy Tools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76" b="3648"/>
          <a:stretch/>
        </p:blipFill>
        <p:spPr>
          <a:xfrm>
            <a:off x="320842" y="1688431"/>
            <a:ext cx="8502316" cy="496904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Countercyclical Fiscal Policy</a:t>
            </a:r>
            <a:br>
              <a:rPr lang="en-US" altLang="en-US" smtClean="0">
                <a:latin typeface="Arial" panose="020B0604020202020204" pitchFamily="34" charset="0"/>
              </a:rPr>
            </a:br>
            <a:r>
              <a:rPr lang="en-US" altLang="en-US" smtClean="0">
                <a:latin typeface="Arial" panose="020B0604020202020204" pitchFamily="34" charset="0"/>
              </a:rPr>
              <a:t>and the Business Cycle</a:t>
            </a:r>
          </a:p>
        </p:txBody>
      </p:sp>
      <p:pic>
        <p:nvPicPr>
          <p:cNvPr id="4" name="Picture 3" descr="PRINECOMA2_FIG16.05.jpg"/>
          <p:cNvPicPr>
            <a:picLocks noChangeAspect="1"/>
          </p:cNvPicPr>
          <p:nvPr/>
        </p:nvPicPr>
        <p:blipFill>
          <a:blip r:embed="rId3"/>
          <a:srcRect t="6317" b="4501"/>
          <a:stretch>
            <a:fillRect/>
          </a:stretch>
        </p:blipFill>
        <p:spPr>
          <a:xfrm>
            <a:off x="304800" y="1974646"/>
            <a:ext cx="8534400" cy="40230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2290" name="Content Placeholder 2"/>
          <p:cNvSpPr>
            <a:spLocks noGrp="1"/>
          </p:cNvSpPr>
          <p:nvPr>
            <p:ph idx="1"/>
          </p:nvPr>
        </p:nvSpPr>
        <p:spPr>
          <a:xfrm>
            <a:off x="457199" y="1712913"/>
            <a:ext cx="8451273" cy="4895850"/>
          </a:xfrm>
        </p:spPr>
        <p:txBody>
          <a:bodyPr/>
          <a:lstStyle/>
          <a:p>
            <a:r>
              <a:rPr lang="en-US" altLang="en-US" sz="2800" dirty="0" smtClean="0">
                <a:latin typeface="Arial" panose="020B0604020202020204" pitchFamily="34" charset="0"/>
              </a:rPr>
              <a:t>Government outlays = government spending + transfer payments</a:t>
            </a:r>
          </a:p>
          <a:p>
            <a:pPr lvl="1"/>
            <a:r>
              <a:rPr lang="en-US" altLang="en-US" sz="2400" dirty="0" smtClean="0">
                <a:latin typeface="Arial" panose="020B0604020202020204" pitchFamily="34" charset="0"/>
              </a:rPr>
              <a:t>Government revenues = taxes</a:t>
            </a:r>
          </a:p>
          <a:p>
            <a:r>
              <a:rPr lang="en-US" altLang="en-US" sz="2800" dirty="0" smtClean="0">
                <a:latin typeface="Arial" panose="020B0604020202020204" pitchFamily="34" charset="0"/>
              </a:rPr>
              <a:t>The U.S. income tax system is progressive.</a:t>
            </a:r>
          </a:p>
          <a:p>
            <a:r>
              <a:rPr lang="en-US" altLang="en-US" sz="2800" dirty="0" smtClean="0">
                <a:latin typeface="Arial" panose="020B0604020202020204" pitchFamily="34" charset="0"/>
              </a:rPr>
              <a:t>Debt is the cumulative sum of all annual deficits.</a:t>
            </a:r>
          </a:p>
          <a:p>
            <a:r>
              <a:rPr lang="en-US" altLang="en-US" sz="2800" dirty="0" smtClean="0">
                <a:latin typeface="Arial" panose="020B0604020202020204" pitchFamily="34" charset="0"/>
              </a:rPr>
              <a:t>Largest potion of outlays:</a:t>
            </a:r>
          </a:p>
          <a:p>
            <a:pPr lvl="1"/>
            <a:r>
              <a:rPr lang="en-US" altLang="en-US" sz="2400" dirty="0" smtClean="0">
                <a:latin typeface="Arial" panose="020B0604020202020204" pitchFamily="34" charset="0"/>
              </a:rPr>
              <a:t>Social Security</a:t>
            </a:r>
          </a:p>
          <a:p>
            <a:pPr lvl="1"/>
            <a:r>
              <a:rPr lang="en-US" altLang="en-US" sz="2400" dirty="0" smtClean="0">
                <a:latin typeface="Arial" panose="020B0604020202020204" pitchFamily="34" charset="0"/>
              </a:rPr>
              <a:t>Medicare</a:t>
            </a:r>
          </a:p>
          <a:p>
            <a:r>
              <a:rPr lang="en-US" altLang="en-US" sz="2800" dirty="0">
                <a:latin typeface="Arial" panose="020B0604020202020204" pitchFamily="34" charset="0"/>
              </a:rPr>
              <a:t>I</a:t>
            </a:r>
            <a:r>
              <a:rPr lang="en-US" altLang="en-US" sz="2800" dirty="0" smtClean="0">
                <a:latin typeface="Arial" panose="020B0604020202020204" pitchFamily="34" charset="0"/>
              </a:rPr>
              <a:t>ncreased recently due to demographic changes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Multipliers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24579" name="Content Placeholder 2"/>
          <p:cNvSpPr>
            <a:spLocks noGrp="1"/>
          </p:cNvSpPr>
          <p:nvPr>
            <p:ph idx="1"/>
          </p:nvPr>
        </p:nvSpPr>
        <p:spPr>
          <a:xfrm>
            <a:off x="249383" y="1712913"/>
            <a:ext cx="8672944" cy="4895850"/>
          </a:xfrm>
        </p:spPr>
        <p:txBody>
          <a:bodyPr/>
          <a:lstStyle/>
          <a:p>
            <a:r>
              <a:rPr lang="en-US" altLang="en-US" sz="2800" dirty="0" smtClean="0">
                <a:latin typeface="Arial" panose="020B0604020202020204" pitchFamily="34" charset="0"/>
              </a:rPr>
              <a:t>Two multiplier concepts:</a:t>
            </a:r>
          </a:p>
          <a:p>
            <a:pPr lvl="1"/>
            <a:r>
              <a:rPr lang="en-US" altLang="en-US" sz="2400" dirty="0" smtClean="0">
                <a:latin typeface="Arial" panose="020B0604020202020204" pitchFamily="34" charset="0"/>
              </a:rPr>
              <a:t>Spending by one person becomes income to others</a:t>
            </a:r>
          </a:p>
          <a:p>
            <a:pPr lvl="1"/>
            <a:r>
              <a:rPr lang="en-US" altLang="en-US" sz="2400" dirty="0" smtClean="0">
                <a:latin typeface="Arial" panose="020B0604020202020204" pitchFamily="34" charset="0"/>
              </a:rPr>
              <a:t>Increases in income lead to increases in consumption</a:t>
            </a:r>
          </a:p>
          <a:p>
            <a:r>
              <a:rPr lang="en-US" altLang="en-US" sz="2800" dirty="0" smtClean="0">
                <a:latin typeface="Arial" panose="020B0604020202020204" pitchFamily="34" charset="0"/>
              </a:rPr>
              <a:t>Marginal propensity to consume (MPC)</a:t>
            </a:r>
          </a:p>
          <a:p>
            <a:pPr lvl="1"/>
            <a:r>
              <a:rPr lang="en-US" altLang="en-US" sz="2400" dirty="0">
                <a:latin typeface="Arial" panose="020B0604020202020204" pitchFamily="34" charset="0"/>
              </a:rPr>
              <a:t>P</a:t>
            </a:r>
            <a:r>
              <a:rPr lang="en-US" altLang="en-US" sz="2400" dirty="0" smtClean="0">
                <a:latin typeface="Arial" panose="020B0604020202020204" pitchFamily="34" charset="0"/>
              </a:rPr>
              <a:t>ortion of additional income that is spent on consumption</a:t>
            </a:r>
            <a:endParaRPr lang="en-US" altLang="en-US" sz="2000" dirty="0" smtClean="0">
              <a:latin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024012" y="4648200"/>
                <a:ext cx="309597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𝑀𝑃𝐶</m:t>
                      </m:r>
                      <m:r>
                        <a:rPr lang="en-US" b="0" i="1" smtClean="0">
                          <a:latin typeface="Cambria Math" charset="0"/>
                        </a:rPr>
                        <m:t>=</m:t>
                      </m:r>
                      <m:f>
                        <m:fPr>
                          <m:ctrlPr>
                            <a:rPr lang="en-US" b="0" i="1" smtClean="0">
                              <a:latin typeface="Cambria Math" panose="02040503050406030204" pitchFamily="18" charset="0"/>
                            </a:rPr>
                          </m:ctrlPr>
                        </m:fPr>
                        <m:num>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𝑐𝑜𝑛𝑠𝑢𝑚𝑝𝑡𝑖𝑜𝑛</m:t>
                          </m:r>
                        </m:num>
                        <m:den>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𝑖𝑛𝑐𝑜𝑚𝑒</m:t>
                          </m:r>
                        </m:den>
                      </m:f>
                    </m:oMath>
                  </m:oMathPara>
                </a14:m>
                <a:endParaRPr lang="en-US" dirty="0"/>
              </a:p>
            </p:txBody>
          </p:sp>
        </mc:Choice>
        <mc:Fallback xmlns:mv="urn:schemas-microsoft-com:mac:vml" xmlns="">
          <p:sp>
            <p:nvSpPr>
              <p:cNvPr id="2" name="TextBox 1"/>
              <p:cNvSpPr txBox="1">
                <a:spLocks noRot="1" noChangeAspect="1" noMove="1" noResize="1" noEditPoints="1" noAdjustHandles="1" noChangeArrowheads="1" noChangeShapeType="1" noTextEdit="1"/>
              </p:cNvSpPr>
              <p:nvPr/>
            </p:nvSpPr>
            <p:spPr>
              <a:xfrm>
                <a:off x="3024012" y="4648200"/>
                <a:ext cx="3095976" cy="691471"/>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Multipliers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2560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Notes about MPC</a:t>
            </a:r>
          </a:p>
          <a:p>
            <a:pPr lvl="1"/>
            <a:r>
              <a:rPr lang="en-US" altLang="en-US" sz="2400" dirty="0" smtClean="0">
                <a:latin typeface="Arial" panose="020B0604020202020204" pitchFamily="34" charset="0"/>
              </a:rPr>
              <a:t>MPC is not constant across all people</a:t>
            </a:r>
          </a:p>
          <a:p>
            <a:pPr lvl="1"/>
            <a:r>
              <a:rPr lang="en-US" altLang="en-US" sz="2400" dirty="0" smtClean="0">
                <a:latin typeface="Arial" panose="020B0604020202020204" pitchFamily="34" charset="0"/>
              </a:rPr>
              <a:t>0 ≤ MPC ≤ 1</a:t>
            </a:r>
          </a:p>
          <a:p>
            <a:r>
              <a:rPr lang="en-US" altLang="en-US" sz="2800" dirty="0" smtClean="0">
                <a:latin typeface="Arial" panose="020B0604020202020204" pitchFamily="34" charset="0"/>
              </a:rPr>
              <a:t>MPC multiplier illustration</a:t>
            </a:r>
          </a:p>
          <a:p>
            <a:pPr lvl="1"/>
            <a:r>
              <a:rPr lang="en-US" altLang="en-US" sz="2400" dirty="0" smtClean="0">
                <a:latin typeface="Arial" panose="020B0604020202020204" pitchFamily="34" charset="0"/>
              </a:rPr>
              <a:t>Suppose MPC = 0.75.</a:t>
            </a:r>
          </a:p>
          <a:p>
            <a:pPr lvl="1"/>
            <a:r>
              <a:rPr lang="en-US" altLang="en-US" sz="2400" dirty="0" smtClean="0">
                <a:latin typeface="Arial" panose="020B0604020202020204" pitchFamily="34" charset="0"/>
              </a:rPr>
              <a:t>If government increases [G] by $100 billion…</a:t>
            </a:r>
          </a:p>
          <a:p>
            <a:pPr lvl="1"/>
            <a:r>
              <a:rPr lang="en-US" altLang="en-US" sz="2400" dirty="0" smtClean="0">
                <a:latin typeface="Arial" panose="020B0604020202020204" pitchFamily="34" charset="0"/>
              </a:rPr>
              <a:t>Workers get $100 billion in income, spend $75 billion</a:t>
            </a:r>
          </a:p>
          <a:p>
            <a:pPr lvl="1"/>
            <a:r>
              <a:rPr lang="en-US" altLang="en-US" sz="2400" dirty="0" smtClean="0">
                <a:latin typeface="Arial" panose="020B0604020202020204" pitchFamily="34" charset="0"/>
              </a:rPr>
              <a:t>Other people get $75 billion in income</a:t>
            </a:r>
          </a:p>
          <a:p>
            <a:pPr lvl="2"/>
            <a:r>
              <a:rPr lang="en-US" altLang="en-US" sz="2000" dirty="0" smtClean="0">
                <a:latin typeface="Arial" panose="020B0604020202020204" pitchFamily="34" charset="0"/>
              </a:rPr>
              <a:t>They spend $56.25 billion</a:t>
            </a:r>
          </a:p>
          <a:p>
            <a:pPr lvl="2"/>
            <a:r>
              <a:rPr lang="mr-IN" altLang="en-US" sz="2000" dirty="0" smtClean="0">
                <a:latin typeface="Arial" panose="020B0604020202020204" pitchFamily="34" charset="0"/>
              </a:rPr>
              <a:t>…</a:t>
            </a:r>
            <a:r>
              <a:rPr lang="en-US" altLang="en-US" sz="2000" dirty="0" smtClean="0">
                <a:latin typeface="Arial" panose="020B0604020202020204" pitchFamily="34" charset="0"/>
              </a:rPr>
              <a:t>etc.</a:t>
            </a:r>
          </a:p>
          <a:p>
            <a:pPr>
              <a:buFont typeface="Arial" panose="020B0604020202020204" pitchFamily="34" charset="0"/>
              <a:buNone/>
            </a:pPr>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MPC of the Rich and Poor</a:t>
            </a:r>
          </a:p>
        </p:txBody>
      </p:sp>
      <p:sp>
        <p:nvSpPr>
          <p:cNvPr id="26627" name="Content Placeholder 2"/>
          <p:cNvSpPr>
            <a:spLocks noGrp="1"/>
          </p:cNvSpPr>
          <p:nvPr>
            <p:ph idx="4294967295"/>
          </p:nvPr>
        </p:nvSpPr>
        <p:spPr>
          <a:xfrm>
            <a:off x="449263" y="1450975"/>
            <a:ext cx="8229600" cy="4895850"/>
          </a:xfrm>
        </p:spPr>
        <p:txBody>
          <a:bodyPr/>
          <a:lstStyle/>
          <a:p>
            <a:r>
              <a:rPr lang="en-US" altLang="en-US" sz="2800" dirty="0" smtClean="0">
                <a:latin typeface="Arial" panose="020B0604020202020204" pitchFamily="34" charset="0"/>
              </a:rPr>
              <a:t>Lower-income people and countries have a higher MPC than their wealthier counterparts.</a:t>
            </a:r>
          </a:p>
          <a:p>
            <a:pPr lvl="1"/>
            <a:r>
              <a:rPr lang="en-US" altLang="en-US" sz="2400" dirty="0" smtClean="0">
                <a:latin typeface="Arial" panose="020B0604020202020204" pitchFamily="34" charset="0"/>
              </a:rPr>
              <a:t>Higher income usually means your basic needs have been met.</a:t>
            </a:r>
          </a:p>
          <a:p>
            <a:pPr lvl="1"/>
            <a:r>
              <a:rPr lang="en-US" altLang="en-US" sz="2400" dirty="0" smtClean="0">
                <a:latin typeface="Arial" panose="020B0604020202020204" pitchFamily="34" charset="0"/>
              </a:rPr>
              <a:t>Additional income is more likely to be saved for the future.</a:t>
            </a:r>
          </a:p>
          <a:p>
            <a:r>
              <a:rPr lang="en-US" altLang="en-US" sz="2800" dirty="0" smtClean="0">
                <a:latin typeface="Arial" panose="020B0604020202020204" pitchFamily="34" charset="0"/>
              </a:rPr>
              <a:t>Relationship to multiplier</a:t>
            </a:r>
          </a:p>
          <a:p>
            <a:pPr lvl="1"/>
            <a:r>
              <a:rPr lang="en-US" altLang="en-US" sz="2400" dirty="0" smtClean="0">
                <a:latin typeface="Arial" panose="020B0604020202020204" pitchFamily="34" charset="0"/>
              </a:rPr>
              <a:t>If a </a:t>
            </a:r>
            <a:r>
              <a:rPr lang="ja-JP" altLang="en-US" sz="2400" dirty="0" smtClean="0">
                <a:latin typeface="Arial" panose="020B0604020202020204" pitchFamily="34" charset="0"/>
              </a:rPr>
              <a:t>“</a:t>
            </a:r>
            <a:r>
              <a:rPr lang="en-US" altLang="ja-JP" sz="2400" dirty="0" smtClean="0">
                <a:latin typeface="Arial" panose="020B0604020202020204" pitchFamily="34" charset="0"/>
              </a:rPr>
              <a:t>stimulus package</a:t>
            </a:r>
            <a:r>
              <a:rPr lang="ja-JP" altLang="en-US" sz="2400" dirty="0" smtClean="0">
                <a:latin typeface="Arial" panose="020B0604020202020204" pitchFamily="34" charset="0"/>
              </a:rPr>
              <a:t>”</a:t>
            </a:r>
            <a:r>
              <a:rPr lang="en-US" altLang="ja-JP" sz="2400" dirty="0" smtClean="0">
                <a:latin typeface="Arial" panose="020B0604020202020204" pitchFamily="34" charset="0"/>
              </a:rPr>
              <a:t> is introduced in the form of tax breaks with the goal to boost AD, it will be more effective if it increases the income of people with a higher MPC.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smtClean="0">
                <a:latin typeface="Arial" panose="020B0604020202020204" pitchFamily="34" charset="0"/>
              </a:rPr>
              <a:t>Multiplier in </a:t>
            </a:r>
            <a:r>
              <a:rPr lang="en-US" altLang="en-US" i="1" smtClean="0">
                <a:latin typeface="Arial" panose="020B0604020202020204" pitchFamily="34" charset="0"/>
              </a:rPr>
              <a:t>Pay It Forward</a:t>
            </a:r>
          </a:p>
        </p:txBody>
      </p:sp>
      <p:sp>
        <p:nvSpPr>
          <p:cNvPr id="55298" name="Content Placeholder 2"/>
          <p:cNvSpPr>
            <a:spLocks noGrp="1"/>
          </p:cNvSpPr>
          <p:nvPr>
            <p:ph idx="1"/>
          </p:nvPr>
        </p:nvSpPr>
        <p:spPr/>
        <p:txBody>
          <a:bodyPr/>
          <a:lstStyle/>
          <a:p>
            <a:r>
              <a:rPr lang="en-US" altLang="en-US" sz="3200" dirty="0" smtClean="0">
                <a:latin typeface="Arial" panose="020B0604020202020204" pitchFamily="34" charset="0"/>
              </a:rPr>
              <a:t>Multiplier in </a:t>
            </a:r>
            <a:r>
              <a:rPr lang="en-US" altLang="en-US" sz="3200" i="1" dirty="0" smtClean="0">
                <a:latin typeface="Arial" panose="020B0604020202020204" pitchFamily="34" charset="0"/>
              </a:rPr>
              <a:t>Pay it Forward</a:t>
            </a:r>
          </a:p>
          <a:p>
            <a:pPr lvl="1"/>
            <a:r>
              <a:rPr lang="en-US" altLang="en-US" sz="2400" dirty="0" smtClean="0">
                <a:latin typeface="Arial" panose="020B0604020202020204" pitchFamily="34" charset="0"/>
              </a:rPr>
              <a:t>This video illustrates the advantages of spending money where it will </a:t>
            </a:r>
            <a:r>
              <a:rPr lang="en-US" altLang="en-US" sz="2400" u="sng" dirty="0" smtClean="0">
                <a:latin typeface="Arial" panose="020B0604020202020204" pitchFamily="34" charset="0"/>
              </a:rPr>
              <a:t>stay in the community</a:t>
            </a:r>
          </a:p>
        </p:txBody>
      </p:sp>
      <p:pic>
        <p:nvPicPr>
          <p:cNvPr id="55299" name="Picture 4" descr="Tip #564: Multipliers in Pay It Forward">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2526890" y="4234837"/>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RINECOMA2_FIGUN16.p521a.jpg"/>
          <p:cNvPicPr>
            <a:picLocks noChangeAspect="1"/>
          </p:cNvPicPr>
          <p:nvPr/>
        </p:nvPicPr>
        <p:blipFill>
          <a:blip r:embed="rId5"/>
          <a:srcRect l="1037" t="1323" r="941" b="4000"/>
          <a:stretch>
            <a:fillRect/>
          </a:stretch>
        </p:blipFill>
        <p:spPr>
          <a:xfrm>
            <a:off x="4193129" y="3449484"/>
            <a:ext cx="4431788" cy="29169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Spending Multiplier Process</a:t>
            </a:r>
          </a:p>
        </p:txBody>
      </p:sp>
      <p:pic>
        <p:nvPicPr>
          <p:cNvPr id="57346" name="Picture 2" descr="FIG16"/>
          <p:cNvPicPr>
            <a:picLocks noChangeAspect="1" noChangeArrowheads="1"/>
          </p:cNvPicPr>
          <p:nvPr/>
        </p:nvPicPr>
        <p:blipFill>
          <a:blip r:embed="rId3"/>
          <a:stretch>
            <a:fillRect/>
          </a:stretch>
        </p:blipFill>
        <p:spPr bwMode="auto">
          <a:xfrm>
            <a:off x="1443680" y="1790700"/>
            <a:ext cx="6256641"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Spending Multiplier</a:t>
            </a:r>
          </a:p>
        </p:txBody>
      </p:sp>
      <p:sp>
        <p:nvSpPr>
          <p:cNvPr id="59394"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Total impact on spending from an initial amount</a:t>
            </a: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r>
              <a:rPr lang="en-US" altLang="en-US" sz="2800" dirty="0" smtClean="0">
                <a:latin typeface="Arial" panose="020B0604020202020204" pitchFamily="34" charset="0"/>
              </a:rPr>
              <a:t>Previous example, where MPC = 0.75:</a:t>
            </a:r>
          </a:p>
          <a:p>
            <a:endParaRPr lang="en-US" altLang="en-US" sz="2400" dirty="0" smtClean="0">
              <a:latin typeface="Arial" panose="020B0604020202020204" pitchFamily="34" charset="0"/>
            </a:endParaRPr>
          </a:p>
        </p:txBody>
      </p:sp>
      <p:graphicFrame>
        <p:nvGraphicFramePr>
          <p:cNvPr id="29700" name="Object 1"/>
          <p:cNvGraphicFramePr>
            <a:graphicFrameLocks noChangeAspect="1"/>
          </p:cNvGraphicFramePr>
          <p:nvPr>
            <p:extLst>
              <p:ext uri="{D42A27DB-BD31-4B8C-83A1-F6EECF244321}">
                <p14:modId xmlns:p14="http://schemas.microsoft.com/office/powerpoint/2010/main" val="1698308594"/>
              </p:ext>
            </p:extLst>
          </p:nvPr>
        </p:nvGraphicFramePr>
        <p:xfrm>
          <a:off x="3094037" y="2410043"/>
          <a:ext cx="2955925" cy="1309687"/>
        </p:xfrm>
        <a:graphic>
          <a:graphicData uri="http://schemas.openxmlformats.org/presentationml/2006/ole">
            <mc:AlternateContent xmlns:mc="http://schemas.openxmlformats.org/markup-compatibility/2006">
              <mc:Choice xmlns:v="urn:schemas-microsoft-com:vml" Requires="v">
                <p:oleObj spid="_x0000_s59551" name="Equation" r:id="rId4" imgW="990600" imgH="444500" progId="Equation.3">
                  <p:embed/>
                </p:oleObj>
              </mc:Choice>
              <mc:Fallback>
                <p:oleObj name="Equation" r:id="rId4" imgW="990600" imgH="444500" progId="Equation.3">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037" y="2410043"/>
                        <a:ext cx="2955925" cy="130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2"/>
          <p:cNvGraphicFramePr>
            <a:graphicFrameLocks noChangeAspect="1"/>
          </p:cNvGraphicFramePr>
          <p:nvPr>
            <p:extLst>
              <p:ext uri="{D42A27DB-BD31-4B8C-83A1-F6EECF244321}">
                <p14:modId xmlns:p14="http://schemas.microsoft.com/office/powerpoint/2010/main" val="84375774"/>
              </p:ext>
            </p:extLst>
          </p:nvPr>
        </p:nvGraphicFramePr>
        <p:xfrm>
          <a:off x="1894609" y="4509403"/>
          <a:ext cx="5688013" cy="1309687"/>
        </p:xfrm>
        <a:graphic>
          <a:graphicData uri="http://schemas.openxmlformats.org/presentationml/2006/ole">
            <mc:AlternateContent xmlns:mc="http://schemas.openxmlformats.org/markup-compatibility/2006">
              <mc:Choice xmlns:v="urn:schemas-microsoft-com:vml" Requires="v">
                <p:oleObj spid="_x0000_s59552" name="Equation" r:id="rId6" imgW="1930400" imgH="444500" progId="Equation.3">
                  <p:embed/>
                </p:oleObj>
              </mc:Choice>
              <mc:Fallback>
                <p:oleObj name="Equation" r:id="rId6" imgW="1930400" imgH="444500" progId="Equation.3">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609" y="4509403"/>
                        <a:ext cx="5688013" cy="130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Vertical)">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arn(inVertical)">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mtClean="0">
                <a:latin typeface="Arial" panose="020B0604020202020204" pitchFamily="34" charset="0"/>
              </a:rPr>
              <a:t>Shovel-Ready Projects in </a:t>
            </a:r>
            <a:r>
              <a:rPr lang="en-US" altLang="en-US" i="1" smtClean="0">
                <a:latin typeface="Arial" panose="020B0604020202020204" pitchFamily="34" charset="0"/>
              </a:rPr>
              <a:t>Shark Tank</a:t>
            </a:r>
          </a:p>
        </p:txBody>
      </p:sp>
      <p:sp>
        <p:nvSpPr>
          <p:cNvPr id="61442" name="Content Placeholder 2"/>
          <p:cNvSpPr>
            <a:spLocks noGrp="1"/>
          </p:cNvSpPr>
          <p:nvPr>
            <p:ph idx="1"/>
          </p:nvPr>
        </p:nvSpPr>
        <p:spPr/>
        <p:txBody>
          <a:bodyPr/>
          <a:lstStyle/>
          <a:p>
            <a:r>
              <a:rPr lang="en-US" altLang="en-US" sz="3200" dirty="0" smtClean="0">
                <a:latin typeface="Arial" panose="020B0604020202020204" pitchFamily="34" charset="0"/>
              </a:rPr>
              <a:t>“Shovel-Ready” Projects</a:t>
            </a:r>
            <a:endParaRPr lang="en-US" altLang="en-US" sz="2000" u="sng" dirty="0" smtClean="0">
              <a:latin typeface="Arial" panose="020B0604020202020204" pitchFamily="34" charset="0"/>
            </a:endParaRPr>
          </a:p>
          <a:p>
            <a:pPr lvl="1"/>
            <a:r>
              <a:rPr lang="en-US" altLang="en-US" sz="2800" dirty="0" smtClean="0">
                <a:latin typeface="Arial" panose="020B0604020202020204" pitchFamily="34" charset="0"/>
              </a:rPr>
              <a:t>Why does the investors’ money have a larger effect on the economy when given to one of these entrepreneurs?</a:t>
            </a:r>
          </a:p>
        </p:txBody>
      </p:sp>
      <p:pic>
        <p:nvPicPr>
          <p:cNvPr id="61443" name="Picture 4" descr="Tip #566: Shovel-Ready Projects in Shark Tank">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2545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Suppose the MPC is 0.9. What will the total GDP impact be of a $400 billion increase in government spending [G]?</a:t>
            </a:r>
          </a:p>
          <a:p>
            <a:pPr marL="971550" lvl="1" indent="-514350">
              <a:buFont typeface="+mj-lt"/>
              <a:buAutoNum type="alphaUcPeriod"/>
            </a:pPr>
            <a:r>
              <a:rPr lang="en-US" altLang="en-US" sz="2800" dirty="0" smtClean="0">
                <a:latin typeface="Arial" panose="020B0604020202020204" pitchFamily="34" charset="0"/>
              </a:rPr>
              <a:t>$360 billion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$760 billion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 trillion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$4 trillion</a:t>
            </a:r>
          </a:p>
        </p:txBody>
      </p:sp>
      <p:sp>
        <p:nvSpPr>
          <p:cNvPr id="4" name="Rectangle 3" descr="Correct answer: D, $4 trillion"/>
          <p:cNvSpPr/>
          <p:nvPr/>
        </p:nvSpPr>
        <p:spPr>
          <a:xfrm>
            <a:off x="863948" y="4811199"/>
            <a:ext cx="2285652" cy="52648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7238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Issues with Fiscal Policy </a:t>
            </a:r>
          </a:p>
        </p:txBody>
      </p:sp>
      <p:sp>
        <p:nvSpPr>
          <p:cNvPr id="31747" name="Content Placeholder 2"/>
          <p:cNvSpPr>
            <a:spLocks noGrp="1"/>
          </p:cNvSpPr>
          <p:nvPr>
            <p:ph idx="1"/>
          </p:nvPr>
        </p:nvSpPr>
        <p:spPr>
          <a:xfrm>
            <a:off x="215900" y="1712913"/>
            <a:ext cx="8692573" cy="4865687"/>
          </a:xfrm>
        </p:spPr>
        <p:txBody>
          <a:bodyPr/>
          <a:lstStyle/>
          <a:p>
            <a:r>
              <a:rPr lang="en-US" altLang="en-US" sz="3200" dirty="0">
                <a:latin typeface="Arial" panose="020B0604020202020204" pitchFamily="34" charset="0"/>
              </a:rPr>
              <a:t>W</a:t>
            </a:r>
            <a:r>
              <a:rPr lang="en-US" altLang="en-US" sz="3200" dirty="0" smtClean="0">
                <a:latin typeface="Arial" panose="020B0604020202020204" pitchFamily="34" charset="0"/>
              </a:rPr>
              <a:t>hy doesn’t</a:t>
            </a:r>
            <a:r>
              <a:rPr lang="en-US" altLang="ja-JP" sz="3200" dirty="0" smtClean="0">
                <a:latin typeface="Arial" panose="020B0604020202020204" pitchFamily="34" charset="0"/>
              </a:rPr>
              <a:t> government policy always work?</a:t>
            </a:r>
          </a:p>
          <a:p>
            <a:pPr lvl="1"/>
            <a:r>
              <a:rPr lang="en-US" altLang="en-US" sz="2800" dirty="0" smtClean="0">
                <a:latin typeface="Arial" panose="020B0604020202020204" pitchFamily="34" charset="0"/>
              </a:rPr>
              <a:t>Time lags</a:t>
            </a:r>
          </a:p>
          <a:p>
            <a:pPr lvl="1"/>
            <a:r>
              <a:rPr lang="en-US" altLang="en-US" sz="2800" dirty="0" smtClean="0">
                <a:latin typeface="Arial" panose="020B0604020202020204" pitchFamily="34" charset="0"/>
              </a:rPr>
              <a:t>Crowding out</a:t>
            </a:r>
          </a:p>
          <a:p>
            <a:pPr lvl="1"/>
            <a:r>
              <a:rPr lang="en-US" altLang="en-US" sz="2800" dirty="0" smtClean="0">
                <a:latin typeface="Arial" panose="020B0604020202020204" pitchFamily="34" charset="0"/>
              </a:rPr>
              <a:t>Savings adjustments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Time Lags</a:t>
            </a:r>
          </a:p>
        </p:txBody>
      </p:sp>
      <p:sp>
        <p:nvSpPr>
          <p:cNvPr id="32771" name="Content Placeholder 2"/>
          <p:cNvSpPr>
            <a:spLocks noGrp="1"/>
          </p:cNvSpPr>
          <p:nvPr>
            <p:ph idx="1"/>
          </p:nvPr>
        </p:nvSpPr>
        <p:spPr>
          <a:xfrm>
            <a:off x="457200" y="1712913"/>
            <a:ext cx="8229600" cy="4891087"/>
          </a:xfrm>
        </p:spPr>
        <p:txBody>
          <a:bodyPr/>
          <a:lstStyle/>
          <a:p>
            <a:pPr marL="514350" indent="-514350">
              <a:buFont typeface="+mj-lt"/>
              <a:buAutoNum type="arabicParenR"/>
            </a:pPr>
            <a:r>
              <a:rPr lang="en-US" altLang="en-US" sz="2800" dirty="0" smtClean="0">
                <a:latin typeface="Arial" panose="020B0604020202020204" pitchFamily="34" charset="0"/>
              </a:rPr>
              <a:t>Recognition lag</a:t>
            </a:r>
          </a:p>
          <a:p>
            <a:pPr lvl="1"/>
            <a:r>
              <a:rPr lang="en-US" altLang="en-US" sz="2400" dirty="0" smtClean="0">
                <a:latin typeface="Arial" panose="020B0604020202020204" pitchFamily="34" charset="0"/>
              </a:rPr>
              <a:t>GDP data is released quarterly</a:t>
            </a:r>
            <a:r>
              <a:rPr lang="en-US" altLang="en-US" sz="2400" dirty="0">
                <a:latin typeface="Arial" panose="020B0604020202020204" pitchFamily="34" charset="0"/>
              </a:rPr>
              <a:t> </a:t>
            </a:r>
            <a:r>
              <a:rPr lang="en-US" altLang="en-US" sz="2400" dirty="0" smtClean="0">
                <a:latin typeface="Arial" panose="020B0604020202020204" pitchFamily="34" charset="0"/>
              </a:rPr>
              <a:t>and revised later</a:t>
            </a:r>
          </a:p>
          <a:p>
            <a:pPr lvl="1"/>
            <a:r>
              <a:rPr lang="en-US" altLang="en-US" sz="2400" dirty="0" smtClean="0">
                <a:latin typeface="Arial" panose="020B0604020202020204" pitchFamily="34" charset="0"/>
              </a:rPr>
              <a:t>Unemployment rate data lags even further</a:t>
            </a:r>
          </a:p>
          <a:p>
            <a:pPr lvl="1"/>
            <a:r>
              <a:rPr lang="en-US" altLang="en-US" sz="2400" dirty="0" smtClean="0">
                <a:latin typeface="Arial" panose="020B0604020202020204" pitchFamily="34" charset="0"/>
              </a:rPr>
              <a:t>Growth is not constant</a:t>
            </a:r>
          </a:p>
          <a:p>
            <a:pPr marL="742950" indent="-742950">
              <a:buFont typeface="+mj-lt"/>
              <a:buAutoNum type="arabicParenR"/>
            </a:pPr>
            <a:r>
              <a:rPr lang="en-US" altLang="en-US" sz="2800" dirty="0" smtClean="0">
                <a:latin typeface="Arial" panose="020B0604020202020204" pitchFamily="34" charset="0"/>
              </a:rPr>
              <a:t>Implementation lag</a:t>
            </a:r>
          </a:p>
          <a:p>
            <a:pPr lvl="1"/>
            <a:r>
              <a:rPr lang="en-US" altLang="en-US" sz="2400" dirty="0" smtClean="0">
                <a:latin typeface="Arial" panose="020B0604020202020204" pitchFamily="34" charset="0"/>
              </a:rPr>
              <a:t>Fiscal policy must pass as legislation</a:t>
            </a:r>
          </a:p>
          <a:p>
            <a:pPr marL="514350" lvl="0" indent="-514350">
              <a:buFont typeface="+mj-lt"/>
              <a:buAutoNum type="arabicParenR"/>
            </a:pPr>
            <a:r>
              <a:rPr lang="en-US" altLang="en-US" sz="2800" dirty="0">
                <a:solidFill>
                  <a:prstClr val="black"/>
                </a:solidFill>
                <a:latin typeface="Arial" panose="020B0604020202020204" pitchFamily="34" charset="0"/>
              </a:rPr>
              <a:t>Impact lag</a:t>
            </a:r>
          </a:p>
          <a:p>
            <a:pPr lvl="1"/>
            <a:r>
              <a:rPr lang="en-US" altLang="en-US" sz="2400" dirty="0" smtClean="0">
                <a:solidFill>
                  <a:prstClr val="black"/>
                </a:solidFill>
                <a:latin typeface="Arial" panose="020B0604020202020204" pitchFamily="34" charset="0"/>
              </a:rPr>
              <a:t>Takes time to materialize</a:t>
            </a:r>
          </a:p>
          <a:p>
            <a:pPr lvl="1"/>
            <a:r>
              <a:rPr lang="en-US" altLang="en-US" sz="2400" dirty="0" smtClean="0">
                <a:solidFill>
                  <a:prstClr val="black"/>
                </a:solidFill>
                <a:latin typeface="Arial" panose="020B0604020202020204" pitchFamily="34" charset="0"/>
              </a:rPr>
              <a:t>Multiplier effects occur over time</a:t>
            </a:r>
          </a:p>
          <a:p>
            <a:pPr marL="0" indent="0" algn="ctr">
              <a:buNone/>
            </a:pPr>
            <a:r>
              <a:rPr lang="en-US" altLang="en-US" sz="2800" dirty="0" smtClean="0">
                <a:latin typeface="Arial" panose="020B0604020202020204" pitchFamily="34" charset="0"/>
              </a:rPr>
              <a:t>Time lags can be destabilizing!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What is fiscal policy?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are the shortcomings of fiscal policy?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is supply-side fiscal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 Lags</a:t>
            </a:r>
          </a:p>
        </p:txBody>
      </p:sp>
      <p:sp>
        <p:nvSpPr>
          <p:cNvPr id="34819" name="Content Placeholder 2"/>
          <p:cNvSpPr>
            <a:spLocks noGrp="1"/>
          </p:cNvSpPr>
          <p:nvPr>
            <p:ph idx="1"/>
          </p:nvPr>
        </p:nvSpPr>
        <p:spPr>
          <a:xfrm>
            <a:off x="457200" y="1712913"/>
            <a:ext cx="8229600" cy="4895850"/>
          </a:xfrm>
        </p:spPr>
        <p:txBody>
          <a:bodyPr/>
          <a:lstStyle/>
          <a:p>
            <a:r>
              <a:rPr lang="en-US" altLang="en-US" sz="2400" dirty="0" smtClean="0">
                <a:latin typeface="Arial" panose="020B0604020202020204" pitchFamily="34" charset="0"/>
              </a:rPr>
              <a:t>Automatic stabilizers</a:t>
            </a:r>
          </a:p>
          <a:p>
            <a:pPr lvl="1"/>
            <a:r>
              <a:rPr lang="en-US" altLang="en-US" sz="2000" dirty="0" smtClean="0">
                <a:latin typeface="Arial" panose="020B0604020202020204" pitchFamily="34" charset="0"/>
              </a:rPr>
              <a:t>Government programs that naturally implement countercyclical fiscal policy in response to economic conditions</a:t>
            </a:r>
          </a:p>
          <a:p>
            <a:r>
              <a:rPr lang="en-US" altLang="en-US" sz="2400" dirty="0" smtClean="0">
                <a:latin typeface="Arial" panose="020B0604020202020204" pitchFamily="34" charset="0"/>
              </a:rPr>
              <a:t>Examples</a:t>
            </a:r>
          </a:p>
          <a:p>
            <a:pPr lvl="1"/>
            <a:r>
              <a:rPr lang="en-US" altLang="en-US" sz="2000" b="1" dirty="0" smtClean="0">
                <a:solidFill>
                  <a:schemeClr val="accent6"/>
                </a:solidFill>
                <a:latin typeface="Arial" pitchFamily="-103" charset="0"/>
                <a:cs typeface="Arial" pitchFamily="-103" charset="0"/>
              </a:rPr>
              <a:t>Progressive income tax rates</a:t>
            </a:r>
            <a:r>
              <a:rPr lang="en-US" altLang="en-US" sz="2000" dirty="0" smtClean="0">
                <a:latin typeface="Arial" panose="020B0604020202020204" pitchFamily="34" charset="0"/>
              </a:rPr>
              <a:t>: tax bills fall when incomes fall (during recession) and rise when incomes rise (in expansion)</a:t>
            </a:r>
          </a:p>
          <a:p>
            <a:pPr lvl="1"/>
            <a:r>
              <a:rPr lang="en-US" altLang="en-US" sz="2000" b="1" dirty="0" smtClean="0">
                <a:solidFill>
                  <a:schemeClr val="accent6"/>
                </a:solidFill>
                <a:latin typeface="Arial" pitchFamily="-103" charset="0"/>
                <a:cs typeface="Arial" pitchFamily="-103" charset="0"/>
              </a:rPr>
              <a:t>Corporate profit taxes</a:t>
            </a:r>
            <a:r>
              <a:rPr lang="en-US" altLang="en-US" sz="2000" dirty="0" smtClean="0">
                <a:latin typeface="Arial" panose="020B0604020202020204" pitchFamily="34" charset="0"/>
              </a:rPr>
              <a:t>: lower total tax bills when profits are lower, raise tax bills when profits are higher </a:t>
            </a:r>
          </a:p>
          <a:p>
            <a:pPr lvl="1"/>
            <a:r>
              <a:rPr lang="en-US" altLang="en-US" sz="2000" b="1" dirty="0" smtClean="0">
                <a:solidFill>
                  <a:schemeClr val="accent6"/>
                </a:solidFill>
                <a:latin typeface="Arial" pitchFamily="-103" charset="0"/>
                <a:cs typeface="Arial" pitchFamily="-103" charset="0"/>
              </a:rPr>
              <a:t>Unemployment compensation</a:t>
            </a:r>
            <a:r>
              <a:rPr lang="en-US" altLang="en-US" sz="2000" dirty="0" smtClean="0">
                <a:latin typeface="Arial" panose="020B0604020202020204" pitchFamily="34" charset="0"/>
              </a:rPr>
              <a:t>: increases government spending automatically when the number of unemployed rises</a:t>
            </a:r>
          </a:p>
          <a:p>
            <a:pPr lvl="1"/>
            <a:r>
              <a:rPr lang="en-US" altLang="en-US" sz="2000" b="1" dirty="0" smtClean="0">
                <a:solidFill>
                  <a:schemeClr val="accent6"/>
                </a:solidFill>
                <a:latin typeface="Arial" pitchFamily="-103" charset="0"/>
                <a:cs typeface="Arial" pitchFamily="-103" charset="0"/>
              </a:rPr>
              <a:t>Welfare programs</a:t>
            </a:r>
            <a:r>
              <a:rPr lang="en-US" altLang="en-US" sz="2000" dirty="0" smtClean="0">
                <a:latin typeface="Arial" panose="020B0604020202020204" pitchFamily="34" charset="0"/>
              </a:rPr>
              <a:t>: increase government spending during downturns and decrease government spending when the economy is doing better</a:t>
            </a:r>
          </a:p>
          <a:p>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is an example of an automatic stabilizer?</a:t>
            </a:r>
          </a:p>
          <a:p>
            <a:pPr marL="971550" lvl="1" indent="-514350">
              <a:buFont typeface="+mj-lt"/>
              <a:buAutoNum type="alphaUcPeriod"/>
            </a:pPr>
            <a:r>
              <a:rPr lang="en-US" altLang="en-US" sz="2800" dirty="0" smtClean="0">
                <a:latin typeface="Arial" panose="020B0604020202020204" pitchFamily="34" charset="0"/>
              </a:rPr>
              <a:t>Federal Reserve interest rates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discretionary outlays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progressive income taxes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education subsidies</a:t>
            </a:r>
          </a:p>
        </p:txBody>
      </p:sp>
      <p:sp>
        <p:nvSpPr>
          <p:cNvPr id="5" name="Rectangle 4" descr="Correct answer: C, progressive income taxes"/>
          <p:cNvSpPr/>
          <p:nvPr/>
        </p:nvSpPr>
        <p:spPr>
          <a:xfrm>
            <a:off x="902048" y="3868995"/>
            <a:ext cx="4749452" cy="457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53391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Crowding Out</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358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Crowding out</a:t>
            </a:r>
          </a:p>
          <a:p>
            <a:pPr lvl="1"/>
            <a:r>
              <a:rPr lang="en-US" altLang="en-US" sz="2400" dirty="0" smtClean="0">
                <a:latin typeface="Arial" panose="020B0604020202020204" pitchFamily="34" charset="0"/>
              </a:rPr>
              <a:t>Private spending falls in response to government spending</a:t>
            </a:r>
          </a:p>
          <a:p>
            <a:pPr lvl="1"/>
            <a:r>
              <a:rPr lang="en-US" altLang="en-US" sz="2400" dirty="0" smtClean="0">
                <a:latin typeface="Arial" panose="020B0604020202020204" pitchFamily="34" charset="0"/>
              </a:rPr>
              <a:t>Individuals may just let federal spending substitute for their own spending</a:t>
            </a:r>
          </a:p>
          <a:p>
            <a:pPr lvl="1"/>
            <a:r>
              <a:rPr lang="en-US" altLang="en-US" sz="2400" dirty="0" smtClean="0">
                <a:latin typeface="Arial" panose="020B0604020202020204" pitchFamily="34" charset="0"/>
              </a:rPr>
              <a:t>If the government buys a good for you, you won</a:t>
            </a:r>
            <a:r>
              <a:rPr lang="ja-JP" altLang="en-US" sz="2400" dirty="0" smtClean="0">
                <a:latin typeface="Arial" panose="020B0604020202020204" pitchFamily="34" charset="0"/>
              </a:rPr>
              <a:t>’</a:t>
            </a:r>
            <a:r>
              <a:rPr lang="en-US" altLang="ja-JP" sz="2400" dirty="0" smtClean="0">
                <a:latin typeface="Arial" panose="020B0604020202020204" pitchFamily="34" charset="0"/>
              </a:rPr>
              <a:t>t have to buy it yourself</a:t>
            </a:r>
          </a:p>
          <a:p>
            <a:r>
              <a:rPr lang="en-US" altLang="en-US" sz="2800" dirty="0" smtClean="0">
                <a:latin typeface="Arial" panose="020B0604020202020204" pitchFamily="34" charset="0"/>
              </a:rPr>
              <a:t>Implication</a:t>
            </a:r>
          </a:p>
          <a:p>
            <a:pPr lvl="1"/>
            <a:r>
              <a:rPr lang="en-US" altLang="en-US" sz="2400" dirty="0" smtClean="0">
                <a:latin typeface="Arial" panose="020B0604020202020204" pitchFamily="34" charset="0"/>
              </a:rPr>
              <a:t>Overall spending may not increase</a:t>
            </a:r>
          </a:p>
          <a:p>
            <a:pPr lvl="1"/>
            <a:r>
              <a:rPr lang="en-US" altLang="en-US" sz="2400" dirty="0" smtClean="0">
                <a:latin typeface="Arial" panose="020B0604020202020204" pitchFamily="34" charset="0"/>
              </a:rPr>
              <a:t>Government now has higher deficit and debt</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Crowding Out: Example</a:t>
            </a:r>
          </a:p>
        </p:txBody>
      </p:sp>
      <p:sp>
        <p:nvSpPr>
          <p:cNvPr id="4" name="Content Placeholder 2"/>
          <p:cNvSpPr>
            <a:spLocks noGrp="1"/>
          </p:cNvSpPr>
          <p:nvPr>
            <p:ph idx="1"/>
          </p:nvPr>
        </p:nvSpPr>
        <p:spPr>
          <a:xfrm>
            <a:off x="457200" y="1712913"/>
            <a:ext cx="8229600" cy="4895850"/>
          </a:xfrm>
        </p:spPr>
        <p:txBody>
          <a:bodyPr/>
          <a:lstStyle/>
          <a:p>
            <a:r>
              <a:rPr lang="en-US" altLang="x-none" sz="2800" dirty="0">
                <a:latin typeface="Arial" charset="0"/>
                <a:ea typeface="MS PGothic" charset="-128"/>
              </a:rPr>
              <a:t>[G] increases by $100 billion</a:t>
            </a:r>
          </a:p>
          <a:p>
            <a:pPr lvl="1"/>
            <a:r>
              <a:rPr lang="en-US" altLang="x-none" sz="2400" dirty="0">
                <a:latin typeface="Arial" charset="0"/>
                <a:ea typeface="MS PGothic" charset="-128"/>
              </a:rPr>
              <a:t>This money is borrowed, so someone had to save it.</a:t>
            </a:r>
          </a:p>
          <a:p>
            <a:r>
              <a:rPr lang="en-US" altLang="x-none" sz="2800" dirty="0">
                <a:latin typeface="Arial" charset="0"/>
                <a:ea typeface="MS PGothic" charset="-128"/>
              </a:rPr>
              <a:t>Demand increase for loans (due to government borrowing) increases interest rate</a:t>
            </a:r>
          </a:p>
          <a:p>
            <a:pPr lvl="1"/>
            <a:r>
              <a:rPr lang="en-US" altLang="x-none" sz="2400" dirty="0">
                <a:latin typeface="Arial" charset="0"/>
                <a:ea typeface="MS PGothic" charset="-128"/>
              </a:rPr>
              <a:t>This discourages private spending.</a:t>
            </a:r>
          </a:p>
          <a:p>
            <a:pPr lvl="1"/>
            <a:r>
              <a:rPr lang="en-US" altLang="x-none" sz="2400" dirty="0">
                <a:latin typeface="Arial" charset="0"/>
                <a:ea typeface="MS PGothic" charset="-128"/>
              </a:rPr>
              <a:t>This encourages private saving.</a:t>
            </a:r>
          </a:p>
          <a:p>
            <a:r>
              <a:rPr lang="en-US" altLang="x-none" sz="2800" dirty="0">
                <a:latin typeface="Arial" charset="0"/>
                <a:ea typeface="MS PGothic" charset="-128"/>
              </a:rPr>
              <a:t>Where is the crowding out?</a:t>
            </a:r>
          </a:p>
          <a:p>
            <a:pPr lvl="1"/>
            <a:r>
              <a:rPr lang="en-US" altLang="x-none" sz="2400" dirty="0">
                <a:latin typeface="Arial" charset="0"/>
                <a:ea typeface="MS PGothic" charset="-128"/>
              </a:rPr>
              <a:t>Decrease in private spending [C] as a result of the increase in government spending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012950"/>
            <a:ext cx="6918325"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abl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2505075"/>
            <a:ext cx="3633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5%.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788" y="2651125"/>
            <a:ext cx="447198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6%.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0413" y="2484438"/>
            <a:ext cx="612616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itle 5"/>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Crowding Out</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Savings Shifts</a:t>
            </a:r>
          </a:p>
        </p:txBody>
      </p:sp>
      <p:sp>
        <p:nvSpPr>
          <p:cNvPr id="3891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Fiscal policy can also be rendered less effective by individuals’ savings behavior.</a:t>
            </a:r>
          </a:p>
          <a:p>
            <a:r>
              <a:rPr lang="en-US" altLang="en-US" sz="2800" dirty="0" smtClean="0">
                <a:latin typeface="Arial" panose="020B0604020202020204" pitchFamily="34" charset="0"/>
              </a:rPr>
              <a:t>When there is an ↑ in G or ↓ T</a:t>
            </a:r>
          </a:p>
          <a:p>
            <a:pPr lvl="1"/>
            <a:r>
              <a:rPr lang="en-US" altLang="en-US" sz="2400" dirty="0" smtClean="0">
                <a:latin typeface="Arial" panose="020B0604020202020204" pitchFamily="34" charset="0"/>
              </a:rPr>
              <a:t>Recognize that the government has borrowed funds</a:t>
            </a:r>
          </a:p>
          <a:p>
            <a:pPr lvl="1"/>
            <a:r>
              <a:rPr lang="en-US" altLang="en-US" sz="2400" dirty="0" smtClean="0">
                <a:latin typeface="Arial" panose="020B0604020202020204" pitchFamily="34" charset="0"/>
              </a:rPr>
              <a:t>Individuals save to pay for higher future taxes, which reduces consumption</a:t>
            </a:r>
          </a:p>
          <a:p>
            <a:pPr lvl="1"/>
            <a:r>
              <a:rPr lang="en-US" altLang="en-US" sz="2400" dirty="0" smtClean="0">
                <a:latin typeface="Arial" panose="020B0604020202020204" pitchFamily="34" charset="0"/>
              </a:rPr>
              <a:t>Mitigates the initial purpose of </a:t>
            </a:r>
            <a:r>
              <a:rPr lang="en-US" altLang="en-US" sz="2400" dirty="0">
                <a:latin typeface="Arial" panose="020B0604020202020204" pitchFamily="34" charset="0"/>
              </a:rPr>
              <a:t>the ↑ in G or ↓ </a:t>
            </a:r>
            <a:r>
              <a:rPr lang="en-US" altLang="en-US" sz="2400" dirty="0" smtClean="0">
                <a:latin typeface="Arial" panose="020B0604020202020204" pitchFamily="34" charset="0"/>
              </a:rPr>
              <a:t>T.</a:t>
            </a:r>
          </a:p>
          <a:p>
            <a:pPr lvl="1"/>
            <a:endParaRPr lang="en-US" altLang="en-US" sz="2400" dirty="0">
              <a:latin typeface="Arial" panose="020B0604020202020204" pitchFamily="34" charset="0"/>
            </a:endParaRPr>
          </a:p>
          <a:p>
            <a:pPr lvl="1"/>
            <a:endParaRPr lang="en-US" altLang="en-US" sz="2400" dirty="0" smtClean="0">
              <a:latin typeface="Arial" panose="020B0604020202020204" pitchFamily="34" charset="0"/>
            </a:endParaRPr>
          </a:p>
        </p:txBody>
      </p:sp>
      <p:pic>
        <p:nvPicPr>
          <p:cNvPr id="6" name="Picture 2" descr="I:\DirkTextbookN\Jpegs(All)\Macro Ch19-33\ch16\11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47" y="4970502"/>
            <a:ext cx="2386106" cy="188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 Shortcomings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786" b="4257"/>
          <a:stretch/>
        </p:blipFill>
        <p:spPr>
          <a:xfrm>
            <a:off x="304800" y="1893637"/>
            <a:ext cx="8382000" cy="43307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Supply-Side Fiscal Policy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41987"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An ↑ </a:t>
            </a:r>
            <a:r>
              <a:rPr lang="en-US" altLang="en-US" sz="3000" dirty="0">
                <a:latin typeface="Arial" panose="020B0604020202020204" pitchFamily="34" charset="0"/>
              </a:rPr>
              <a:t>in G or ↓ </a:t>
            </a:r>
            <a:r>
              <a:rPr lang="en-US" altLang="en-US" sz="3000" dirty="0" smtClean="0">
                <a:latin typeface="Arial" panose="020B0604020202020204" pitchFamily="34" charset="0"/>
              </a:rPr>
              <a:t>T focus on increasing AD</a:t>
            </a:r>
          </a:p>
          <a:p>
            <a:r>
              <a:rPr lang="en-US" altLang="en-US" sz="3000" dirty="0" smtClean="0">
                <a:latin typeface="Arial" panose="020B0604020202020204" pitchFamily="34" charset="0"/>
              </a:rPr>
              <a:t>Supply-side fiscal policy:</a:t>
            </a:r>
          </a:p>
          <a:p>
            <a:pPr lvl="1"/>
            <a:r>
              <a:rPr lang="en-US" altLang="en-US" sz="2800" dirty="0" smtClean="0">
                <a:latin typeface="Arial" panose="020B0604020202020204" pitchFamily="34" charset="0"/>
              </a:rPr>
              <a:t>Same tools (government spending and taxes)</a:t>
            </a:r>
          </a:p>
          <a:p>
            <a:pPr lvl="1"/>
            <a:r>
              <a:rPr lang="en-US" altLang="en-US" sz="2800" dirty="0" smtClean="0">
                <a:latin typeface="Arial" panose="020B0604020202020204" pitchFamily="34" charset="0"/>
              </a:rPr>
              <a:t>Target the LRAS curve</a:t>
            </a:r>
          </a:p>
          <a:p>
            <a:pPr lvl="1"/>
            <a:r>
              <a:rPr lang="en-US" altLang="en-US" sz="2800" dirty="0" smtClean="0">
                <a:latin typeface="Arial" panose="020B0604020202020204" pitchFamily="34" charset="0"/>
              </a:rPr>
              <a:t>Factors that shift LRAS: changes in resources, technology, and institutions</a:t>
            </a:r>
          </a:p>
          <a:p>
            <a:pPr lvl="1"/>
            <a:r>
              <a:rPr lang="en-US" altLang="en-US" sz="2800" dirty="0" smtClean="0">
                <a:latin typeface="Arial" panose="020B0604020202020204" pitchFamily="34" charset="0"/>
              </a:rPr>
              <a:t>Policies often take time, so supply proposals are emphasized as long-run solutions for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1687513"/>
            <a:ext cx="59912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174875"/>
            <a:ext cx="296703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0888" y="2174875"/>
            <a:ext cx="13350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itle 7"/>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Supply-Side Fiscal Policy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Supply-Side Fiscal Policy</a:t>
            </a:r>
            <a:r>
              <a:rPr lang="en-US" dirty="0">
                <a:latin typeface="Arial" pitchFamily="-103" charset="0"/>
                <a:cs typeface="MS PGothic" pitchFamily="34" charset="-128"/>
              </a:rPr>
              <a:t>—</a:t>
            </a:r>
            <a:r>
              <a:rPr lang="en-US" altLang="en-US" dirty="0" smtClean="0">
                <a:latin typeface="Arial" panose="020B0604020202020204" pitchFamily="34" charset="0"/>
              </a:rPr>
              <a:t>3 </a:t>
            </a:r>
          </a:p>
        </p:txBody>
      </p:sp>
      <p:sp>
        <p:nvSpPr>
          <p:cNvPr id="44035" name="Content Placeholder 2"/>
          <p:cNvSpPr>
            <a:spLocks noGrp="1"/>
          </p:cNvSpPr>
          <p:nvPr>
            <p:ph idx="1"/>
          </p:nvPr>
        </p:nvSpPr>
        <p:spPr>
          <a:xfrm>
            <a:off x="152400" y="1778000"/>
            <a:ext cx="8077200" cy="4787900"/>
          </a:xfrm>
        </p:spPr>
        <p:txBody>
          <a:bodyPr/>
          <a:lstStyle/>
          <a:p>
            <a:r>
              <a:rPr lang="en-US" altLang="en-US" sz="2800" dirty="0" smtClean="0">
                <a:latin typeface="Arial" panose="020B0604020202020204" pitchFamily="34" charset="0"/>
              </a:rPr>
              <a:t>Supply-side fiscal policy initiatives</a:t>
            </a:r>
          </a:p>
          <a:p>
            <a:pPr marL="914400" lvl="1" indent="-457200">
              <a:buFont typeface="+mj-lt"/>
              <a:buAutoNum type="arabicParenR"/>
            </a:pPr>
            <a:r>
              <a:rPr lang="en-US" altLang="en-US" sz="2400" dirty="0" smtClean="0">
                <a:latin typeface="Arial" panose="020B0604020202020204" pitchFamily="34" charset="0"/>
              </a:rPr>
              <a:t>R&amp;D tax credits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increases technology</a:t>
            </a:r>
            <a:endParaRPr lang="en-US" altLang="en-US" sz="2400" dirty="0">
              <a:latin typeface="Arial" panose="020B0604020202020204" pitchFamily="34" charset="0"/>
            </a:endParaRPr>
          </a:p>
          <a:p>
            <a:pPr marL="914400" lvl="1" indent="-457200">
              <a:buFont typeface="+mj-lt"/>
              <a:buAutoNum type="arabicParenR" startAt="2"/>
            </a:pPr>
            <a:r>
              <a:rPr lang="en-US" altLang="en-US" sz="2400" dirty="0" smtClean="0">
                <a:latin typeface="Arial" panose="020B0604020202020204" pitchFamily="34" charset="0"/>
              </a:rPr>
              <a:t>Education policies: subsidies or tax breaks</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increases effective labor resources</a:t>
            </a:r>
          </a:p>
          <a:p>
            <a:pPr marL="914400" lvl="1" indent="-457200">
              <a:buFont typeface="+mj-lt"/>
              <a:buAutoNum type="arabicParenR" startAt="3"/>
            </a:pPr>
            <a:r>
              <a:rPr lang="en-US" altLang="en-US" sz="2400" dirty="0">
                <a:latin typeface="Arial" panose="020B0604020202020204" pitchFamily="34" charset="0"/>
              </a:rPr>
              <a:t>Lower corporate profit tax </a:t>
            </a:r>
            <a:r>
              <a:rPr lang="en-US" altLang="en-US" sz="2400" dirty="0" smtClean="0">
                <a:latin typeface="Arial" panose="020B0604020202020204" pitchFamily="34" charset="0"/>
              </a:rPr>
              <a:t>rates </a:t>
            </a:r>
          </a:p>
          <a:p>
            <a:pPr marL="457200" lvl="1" indent="0">
              <a:buNone/>
            </a:pPr>
            <a:r>
              <a:rPr lang="en-US" altLang="en-US" sz="2400" dirty="0" smtClean="0">
                <a:latin typeface="Arial" panose="020B0604020202020204" pitchFamily="34" charset="0"/>
              </a:rPr>
              <a:t>	→ increases efficiency </a:t>
            </a:r>
            <a:endParaRPr lang="en-US" altLang="en-US" sz="2400" dirty="0">
              <a:latin typeface="Arial" panose="020B0604020202020204" pitchFamily="34" charset="0"/>
            </a:endParaRPr>
          </a:p>
          <a:p>
            <a:pPr marL="914400" lvl="1" indent="-457200">
              <a:buFont typeface="+mj-lt"/>
              <a:buAutoNum type="arabicParenR" startAt="4"/>
            </a:pPr>
            <a:r>
              <a:rPr lang="en-US" altLang="en-US" sz="2400" dirty="0" smtClean="0">
                <a:latin typeface="Arial" panose="020B0604020202020204" pitchFamily="34" charset="0"/>
              </a:rPr>
              <a:t>Lower </a:t>
            </a:r>
            <a:r>
              <a:rPr lang="en-US" altLang="en-US" sz="2400" dirty="0">
                <a:latin typeface="Arial" panose="020B0604020202020204" pitchFamily="34" charset="0"/>
              </a:rPr>
              <a:t>marginal income tax </a:t>
            </a:r>
            <a:r>
              <a:rPr lang="en-US" altLang="en-US" sz="2400" dirty="0" smtClean="0">
                <a:latin typeface="Arial" panose="020B0604020202020204" pitchFamily="34" charset="0"/>
              </a:rPr>
              <a:t>rates</a:t>
            </a:r>
          </a:p>
          <a:p>
            <a:pPr marL="457200" lvl="1" indent="0">
              <a:buNone/>
            </a:pPr>
            <a:r>
              <a:rPr lang="en-US" altLang="en-US" sz="2400" dirty="0" smtClean="0">
                <a:latin typeface="Arial" panose="020B0604020202020204" pitchFamily="34" charset="0"/>
              </a:rPr>
              <a:t>	→ increases labor productivity </a:t>
            </a:r>
            <a:endParaRPr lang="en-US" altLang="en-US" sz="2400" dirty="0">
              <a:latin typeface="Arial" panose="020B0604020202020204" pitchFamily="34" charset="0"/>
            </a:endParaRPr>
          </a:p>
          <a:p>
            <a:pPr marL="914400" lvl="1" indent="-457200">
              <a:buFont typeface="+mj-lt"/>
              <a:buAutoNum type="arabicParenR" startAt="4"/>
            </a:pPr>
            <a:endParaRPr lang="en-US" altLang="en-US" sz="2400" dirty="0" smtClean="0">
              <a:latin typeface="Arial" panose="020B0604020202020204" pitchFamily="34" charset="0"/>
            </a:endParaRPr>
          </a:p>
        </p:txBody>
      </p:sp>
      <p:pic>
        <p:nvPicPr>
          <p:cNvPr id="44036" name="Picture 4" descr="I:\DirkTextbookN\Jpegs(All)\Macro Ch19-33\ch16\14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1" y="1327355"/>
            <a:ext cx="2567370" cy="1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DirkTextbookN\Jpegs(All)\Macro Ch19-33\ch16\15_PRINECOMA_CH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711" y="3678904"/>
            <a:ext cx="2475510" cy="303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How Does Fiscal Policy Work?</a:t>
            </a:r>
          </a:p>
        </p:txBody>
      </p:sp>
      <p:sp>
        <p:nvSpPr>
          <p:cNvPr id="8195" name="Content Placeholder 2"/>
          <p:cNvSpPr>
            <a:spLocks noGrp="1"/>
          </p:cNvSpPr>
          <p:nvPr>
            <p:ph idx="1"/>
          </p:nvPr>
        </p:nvSpPr>
        <p:spPr>
          <a:xfrm>
            <a:off x="161925" y="1725613"/>
            <a:ext cx="8820150" cy="4895850"/>
          </a:xfrm>
        </p:spPr>
        <p:txBody>
          <a:bodyPr/>
          <a:lstStyle/>
          <a:p>
            <a:r>
              <a:rPr lang="en-US" altLang="en-US" sz="3000" dirty="0" smtClean="0">
                <a:latin typeface="Arial" panose="020B0604020202020204" pitchFamily="34" charset="0"/>
              </a:rPr>
              <a:t>Monetary policy</a:t>
            </a:r>
          </a:p>
          <a:p>
            <a:pPr lvl="1"/>
            <a:r>
              <a:rPr lang="en-US" altLang="en-US" sz="2800" dirty="0">
                <a:latin typeface="Arial" panose="020B0604020202020204" pitchFamily="34" charset="0"/>
              </a:rPr>
              <a:t>U</a:t>
            </a:r>
            <a:r>
              <a:rPr lang="en-US" altLang="en-US" sz="2800" dirty="0" smtClean="0">
                <a:latin typeface="Arial" panose="020B0604020202020204" pitchFamily="34" charset="0"/>
              </a:rPr>
              <a:t>se of the money supply to influence the economy</a:t>
            </a:r>
          </a:p>
          <a:p>
            <a:r>
              <a:rPr lang="en-US" altLang="en-US" sz="3000" dirty="0" smtClean="0">
                <a:latin typeface="Arial" panose="020B0604020202020204" pitchFamily="34" charset="0"/>
              </a:rPr>
              <a:t>Fiscal policy</a:t>
            </a:r>
          </a:p>
          <a:p>
            <a:pPr lvl="1"/>
            <a:r>
              <a:rPr lang="en-US" altLang="en-US" sz="2800" dirty="0">
                <a:latin typeface="Arial" panose="020B0604020202020204" pitchFamily="34" charset="0"/>
              </a:rPr>
              <a:t>U</a:t>
            </a:r>
            <a:r>
              <a:rPr lang="en-US" altLang="en-US" sz="2800" dirty="0" smtClean="0">
                <a:latin typeface="Arial" panose="020B0604020202020204" pitchFamily="34" charset="0"/>
              </a:rPr>
              <a:t>se of government spending and taxes to influence the economy</a:t>
            </a:r>
          </a:p>
          <a:p>
            <a:pPr lvl="2"/>
            <a:r>
              <a:rPr lang="en-US" altLang="en-US" sz="2600" dirty="0">
                <a:latin typeface="Arial" panose="020B0604020202020204" pitchFamily="34" charset="0"/>
              </a:rPr>
              <a:t>M</a:t>
            </a:r>
            <a:r>
              <a:rPr lang="en-US" altLang="en-US" sz="2600" dirty="0" smtClean="0">
                <a:latin typeface="Arial" panose="020B0604020202020204" pitchFamily="34" charset="0"/>
              </a:rPr>
              <a:t>ust be legislated and approved by Congress and the president</a:t>
            </a:r>
          </a:p>
          <a:p>
            <a:pPr lvl="2"/>
            <a:r>
              <a:rPr lang="en-US" altLang="en-US" sz="2600" dirty="0" smtClean="0">
                <a:latin typeface="Arial" panose="020B0604020202020204" pitchFamily="34" charset="0"/>
              </a:rPr>
              <a:t>Can be used with (or instead of) monetary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Marginal Tax Rates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4608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Some politicians consistently call for tax cuts, even with large deficits.</a:t>
            </a:r>
          </a:p>
          <a:p>
            <a:pPr lvl="1"/>
            <a:r>
              <a:rPr lang="en-US" altLang="en-US" sz="2400" dirty="0" smtClean="0">
                <a:latin typeface="Arial" panose="020B0604020202020204" pitchFamily="34" charset="0"/>
              </a:rPr>
              <a:t>Tax cuts can stimulate work effort, employment, and income.</a:t>
            </a:r>
          </a:p>
          <a:p>
            <a:r>
              <a:rPr lang="en-US" altLang="en-US" sz="2800" dirty="0" smtClean="0">
                <a:latin typeface="Arial" panose="020B0604020202020204" pitchFamily="34" charset="0"/>
              </a:rPr>
              <a:t>But: </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f the tax rate is too low, the government will not generate enough revenue.</a:t>
            </a:r>
          </a:p>
          <a:p>
            <a:pPr lvl="1"/>
            <a:r>
              <a:rPr lang="en-US" altLang="en-US" sz="2400" dirty="0" smtClean="0">
                <a:latin typeface="Arial" panose="020B0604020202020204" pitchFamily="34" charset="0"/>
              </a:rPr>
              <a:t>If the tax rate is too high, people will work less and the tax base will shrink.</a:t>
            </a:r>
          </a:p>
          <a:p>
            <a:pPr marL="0" indent="0">
              <a:buNone/>
            </a:pPr>
            <a:endParaRPr lang="en-US" altLang="en-US" sz="2400" dirty="0">
              <a:latin typeface="Arial" panose="020B0604020202020204" pitchFamily="34" charset="0"/>
            </a:endParaRPr>
          </a:p>
          <a:p>
            <a:pPr marL="0" indent="0" algn="ctr">
              <a:buNone/>
            </a:pPr>
            <a:r>
              <a:rPr lang="en-US" altLang="en-US" sz="2400" dirty="0" smtClean="0">
                <a:latin typeface="Arial" panose="020B0604020202020204" pitchFamily="34" charset="0"/>
              </a:rPr>
              <a:t>Must identify the optimal income tax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Marginal Tax Math</a:t>
            </a:r>
          </a:p>
        </p:txBody>
      </p:sp>
      <p:sp>
        <p:nvSpPr>
          <p:cNvPr id="47107" name="Content Placeholder 2"/>
          <p:cNvSpPr>
            <a:spLocks noGrp="1"/>
          </p:cNvSpPr>
          <p:nvPr>
            <p:ph idx="1"/>
          </p:nvPr>
        </p:nvSpPr>
        <p:spPr>
          <a:xfrm>
            <a:off x="457200" y="1712913"/>
            <a:ext cx="8686800" cy="4895850"/>
          </a:xfrm>
        </p:spPr>
        <p:txBody>
          <a:bodyPr/>
          <a:lstStyle/>
          <a:p>
            <a:r>
              <a:rPr lang="en-US" altLang="en-US" sz="2800" dirty="0" smtClean="0">
                <a:latin typeface="Arial" panose="020B0604020202020204" pitchFamily="34" charset="0"/>
              </a:rPr>
              <a:t>Income </a:t>
            </a:r>
            <a:r>
              <a:rPr lang="en-US" altLang="en-US" sz="2800" dirty="0">
                <a:latin typeface="Arial" panose="020B0604020202020204" pitchFamily="34" charset="0"/>
              </a:rPr>
              <a:t>T</a:t>
            </a:r>
            <a:r>
              <a:rPr lang="en-US" altLang="en-US" sz="2800" dirty="0" smtClean="0">
                <a:latin typeface="Arial" panose="020B0604020202020204" pitchFamily="34" charset="0"/>
              </a:rPr>
              <a:t>ax Revenue = </a:t>
            </a:r>
            <a:r>
              <a:rPr lang="en-US" altLang="en-US" sz="2800" dirty="0">
                <a:latin typeface="Arial" panose="020B0604020202020204" pitchFamily="34" charset="0"/>
              </a:rPr>
              <a:t>T</a:t>
            </a:r>
            <a:r>
              <a:rPr lang="en-US" altLang="en-US" sz="2800" dirty="0" smtClean="0">
                <a:latin typeface="Arial" panose="020B0604020202020204" pitchFamily="34" charset="0"/>
              </a:rPr>
              <a:t>ax Rate X Income</a:t>
            </a:r>
          </a:p>
          <a:p>
            <a:r>
              <a:rPr lang="en-US" altLang="en-US" sz="2800" dirty="0" smtClean="0">
                <a:latin typeface="Arial" panose="020B0604020202020204" pitchFamily="34" charset="0"/>
              </a:rPr>
              <a:t>At </a:t>
            </a:r>
            <a:r>
              <a:rPr lang="en-US" altLang="en-US" sz="2800" b="1" dirty="0" smtClean="0">
                <a:solidFill>
                  <a:srgbClr val="33CC33"/>
                </a:solidFill>
                <a:latin typeface="Arial" panose="020B0604020202020204" pitchFamily="34" charset="0"/>
              </a:rPr>
              <a:t>low</a:t>
            </a:r>
            <a:r>
              <a:rPr lang="en-US" altLang="en-US" sz="2800" dirty="0" smtClean="0">
                <a:latin typeface="Arial" panose="020B0604020202020204" pitchFamily="34" charset="0"/>
              </a:rPr>
              <a:t> tax rates,</a:t>
            </a:r>
          </a:p>
          <a:p>
            <a:pPr marL="0" indent="0" algn="ctr">
              <a:buNone/>
            </a:pPr>
            <a:endParaRPr lang="en-US" altLang="en-US" sz="2800" dirty="0" smtClean="0">
              <a:solidFill>
                <a:srgbClr val="33CC33"/>
              </a:solidFill>
              <a:latin typeface="Arial" panose="020B0604020202020204" pitchFamily="34" charset="0"/>
            </a:endParaRPr>
          </a:p>
          <a:p>
            <a:pPr marL="0" indent="0" algn="ctr">
              <a:buNone/>
            </a:pPr>
            <a:r>
              <a:rPr lang="en-US" altLang="en-US" sz="2800" dirty="0" smtClean="0">
                <a:solidFill>
                  <a:srgbClr val="33CC33"/>
                </a:solidFill>
                <a:latin typeface="Arial" panose="020B0604020202020204" pitchFamily="34" charset="0"/>
              </a:rPr>
              <a:t>↑ </a:t>
            </a:r>
            <a:r>
              <a:rPr lang="en-US" altLang="en-US" sz="2800" dirty="0" smtClean="0">
                <a:latin typeface="Arial" panose="020B0604020202020204" pitchFamily="34" charset="0"/>
              </a:rPr>
              <a:t>Income </a:t>
            </a:r>
            <a:r>
              <a:rPr lang="en-US" altLang="en-US" sz="2800" dirty="0">
                <a:latin typeface="Arial" panose="020B0604020202020204" pitchFamily="34" charset="0"/>
              </a:rPr>
              <a:t>Tax Revenue = </a:t>
            </a:r>
            <a:r>
              <a:rPr lang="en-US" altLang="en-US" sz="2800" dirty="0">
                <a:solidFill>
                  <a:srgbClr val="33CC33"/>
                </a:solidFill>
                <a:latin typeface="Arial" panose="020B0604020202020204" pitchFamily="34" charset="0"/>
              </a:rPr>
              <a:t>↑</a:t>
            </a:r>
            <a:r>
              <a:rPr lang="en-US" altLang="en-US" sz="2800" dirty="0">
                <a:latin typeface="Arial" panose="020B0604020202020204" pitchFamily="34" charset="0"/>
              </a:rPr>
              <a:t> </a:t>
            </a:r>
            <a:r>
              <a:rPr lang="en-US" altLang="en-US" sz="2800" dirty="0" smtClean="0">
                <a:latin typeface="Arial" panose="020B0604020202020204" pitchFamily="34" charset="0"/>
              </a:rPr>
              <a:t>Tax </a:t>
            </a:r>
            <a:r>
              <a:rPr lang="en-US" altLang="en-US" sz="2800" dirty="0">
                <a:latin typeface="Arial" panose="020B0604020202020204" pitchFamily="34" charset="0"/>
              </a:rPr>
              <a:t>Rate X </a:t>
            </a:r>
            <a:r>
              <a:rPr lang="en-US" altLang="en-US" sz="2800" dirty="0" smtClean="0">
                <a:latin typeface="Arial" panose="020B0604020202020204" pitchFamily="34" charset="0"/>
              </a:rPr>
              <a:t>Income</a:t>
            </a:r>
          </a:p>
          <a:p>
            <a:endParaRPr lang="en-US" altLang="en-US" sz="2800" dirty="0" smtClean="0">
              <a:latin typeface="Arial" panose="020B0604020202020204" pitchFamily="34" charset="0"/>
            </a:endParaRPr>
          </a:p>
          <a:p>
            <a:r>
              <a:rPr lang="en-US" altLang="en-US" sz="2800" dirty="0" smtClean="0">
                <a:latin typeface="Arial" panose="020B0604020202020204" pitchFamily="34" charset="0"/>
              </a:rPr>
              <a:t>However, if tax rates get too </a:t>
            </a:r>
            <a:r>
              <a:rPr lang="en-US" altLang="en-US" sz="2800" b="1" dirty="0" smtClean="0">
                <a:solidFill>
                  <a:srgbClr val="FF2807"/>
                </a:solidFill>
                <a:latin typeface="Arial" panose="020B0604020202020204" pitchFamily="34" charset="0"/>
              </a:rPr>
              <a:t>high</a:t>
            </a:r>
            <a:r>
              <a:rPr lang="en-US" altLang="en-US" sz="2800" dirty="0" smtClean="0">
                <a:latin typeface="Arial" panose="020B0604020202020204" pitchFamily="34" charset="0"/>
              </a:rPr>
              <a:t>,</a:t>
            </a:r>
          </a:p>
          <a:p>
            <a:endParaRPr lang="en-US" altLang="en-US" sz="2800" dirty="0" smtClean="0">
              <a:latin typeface="Arial" panose="020B0604020202020204" pitchFamily="34" charset="0"/>
            </a:endParaRPr>
          </a:p>
          <a:p>
            <a:pPr marL="0" indent="0">
              <a:buNone/>
            </a:pPr>
            <a:r>
              <a:rPr lang="en-US" altLang="en-US" sz="3200" dirty="0" smtClean="0">
                <a:solidFill>
                  <a:srgbClr val="33CC33"/>
                </a:solidFill>
                <a:latin typeface="Arial" panose="020B0604020202020204" pitchFamily="34" charset="0"/>
              </a:rPr>
              <a:t>↑ </a:t>
            </a:r>
            <a:r>
              <a:rPr lang="en-US" altLang="en-US" sz="2800" dirty="0" smtClean="0">
                <a:latin typeface="Arial" panose="020B0604020202020204" pitchFamily="34" charset="0"/>
              </a:rPr>
              <a:t>or </a:t>
            </a:r>
            <a:r>
              <a:rPr lang="en-US" altLang="en-US" sz="2800" dirty="0">
                <a:solidFill>
                  <a:srgbClr val="FF2807"/>
                </a:solidFill>
                <a:latin typeface="Arial" panose="020B0604020202020204" pitchFamily="34" charset="0"/>
              </a:rPr>
              <a:t>↓ </a:t>
            </a:r>
            <a:r>
              <a:rPr lang="en-US" altLang="en-US" sz="2800" dirty="0" smtClean="0">
                <a:latin typeface="Arial" panose="020B0604020202020204" pitchFamily="34" charset="0"/>
              </a:rPr>
              <a:t>Income </a:t>
            </a:r>
            <a:r>
              <a:rPr lang="en-US" altLang="en-US" sz="2800" dirty="0">
                <a:latin typeface="Arial" panose="020B0604020202020204" pitchFamily="34" charset="0"/>
              </a:rPr>
              <a:t>Tax Revenue = </a:t>
            </a:r>
            <a:r>
              <a:rPr lang="en-US" altLang="en-US" sz="2800" dirty="0">
                <a:solidFill>
                  <a:srgbClr val="33CC33"/>
                </a:solidFill>
                <a:latin typeface="Arial" panose="020B0604020202020204" pitchFamily="34" charset="0"/>
              </a:rPr>
              <a:t>↑</a:t>
            </a:r>
            <a:r>
              <a:rPr lang="en-US" altLang="en-US" sz="2800" dirty="0">
                <a:latin typeface="Arial" panose="020B0604020202020204" pitchFamily="34" charset="0"/>
              </a:rPr>
              <a:t> Tax Rate X </a:t>
            </a:r>
            <a:r>
              <a:rPr lang="en-US" altLang="en-US" sz="2800" dirty="0" smtClean="0">
                <a:solidFill>
                  <a:srgbClr val="FF2807"/>
                </a:solidFill>
                <a:latin typeface="Arial" panose="020B0604020202020204" pitchFamily="34" charset="0"/>
              </a:rPr>
              <a:t>↓</a:t>
            </a:r>
            <a:r>
              <a:rPr lang="en-US" altLang="en-US" sz="2800" dirty="0" smtClean="0">
                <a:latin typeface="Arial" panose="020B0604020202020204" pitchFamily="34" charset="0"/>
              </a:rPr>
              <a:t> Income</a:t>
            </a:r>
          </a:p>
          <a:p>
            <a:pPr marL="0" indent="0" algn="ctr">
              <a:buNone/>
            </a:pPr>
            <a:endParaRPr lang="en-US" altLang="en-US" sz="2800" dirty="0" smtClean="0">
              <a:latin typeface="Arial" panose="020B0604020202020204" pitchFamily="34" charset="0"/>
            </a:endParaRPr>
          </a:p>
          <a:p>
            <a:pPr marL="0" indent="0" algn="ctr">
              <a:buNone/>
            </a:pPr>
            <a:r>
              <a:rPr lang="en-US" altLang="en-US" sz="2800" dirty="0" smtClean="0">
                <a:latin typeface="Arial" panose="020B0604020202020204" pitchFamily="34" charset="0"/>
              </a:rPr>
              <a:t>The effect here is ambiguous!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Marginal Tax Rates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pic>
        <p:nvPicPr>
          <p:cNvPr id="98306" name="Picture 2" descr="I:\DirkTextbookN\Jpegs(All)\Macro Ch19-33\ch16\16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1857375"/>
            <a:ext cx="50149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Laffer Curve</a:t>
            </a:r>
          </a:p>
        </p:txBody>
      </p:sp>
      <p:pic>
        <p:nvPicPr>
          <p:cNvPr id="4" name="Picture 3" descr="PRINECOMA2_FIG16.09.jpg"/>
          <p:cNvPicPr>
            <a:picLocks noChangeAspect="1"/>
          </p:cNvPicPr>
          <p:nvPr/>
        </p:nvPicPr>
        <p:blipFill>
          <a:blip r:embed="rId3"/>
          <a:srcRect t="4336" b="3143"/>
          <a:stretch>
            <a:fillRect/>
          </a:stretch>
        </p:blipFill>
        <p:spPr>
          <a:xfrm>
            <a:off x="973542" y="1734183"/>
            <a:ext cx="7196917" cy="505007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en-US" smtClean="0">
                <a:latin typeface="Arial" panose="020B0604020202020204" pitchFamily="34" charset="0"/>
              </a:rPr>
              <a:t>Laffer Curve, Politically</a:t>
            </a:r>
          </a:p>
        </p:txBody>
      </p:sp>
      <p:sp>
        <p:nvSpPr>
          <p:cNvPr id="51203" name="Content Placeholder 2"/>
          <p:cNvSpPr>
            <a:spLocks noGrp="1"/>
          </p:cNvSpPr>
          <p:nvPr>
            <p:ph sz="half" idx="1"/>
          </p:nvPr>
        </p:nvSpPr>
        <p:spPr>
          <a:xfrm>
            <a:off x="457200" y="1670552"/>
            <a:ext cx="4038600" cy="2861691"/>
          </a:xfrm>
        </p:spPr>
        <p:txBody>
          <a:bodyPr/>
          <a:lstStyle/>
          <a:p>
            <a:r>
              <a:rPr lang="en-US" altLang="en-US" sz="2800" dirty="0" smtClean="0">
                <a:latin typeface="Arial" panose="020B0604020202020204" pitchFamily="34" charset="0"/>
              </a:rPr>
              <a:t>Liberals</a:t>
            </a:r>
          </a:p>
          <a:p>
            <a:pPr lvl="1"/>
            <a:r>
              <a:rPr lang="en-US" altLang="en-US" sz="2400" dirty="0">
                <a:latin typeface="Arial" panose="020B0604020202020204" pitchFamily="34" charset="0"/>
              </a:rPr>
              <a:t>P</a:t>
            </a:r>
            <a:r>
              <a:rPr lang="en-US" altLang="en-US" sz="2400" dirty="0" smtClean="0">
                <a:latin typeface="Arial" panose="020B0604020202020204" pitchFamily="34" charset="0"/>
              </a:rPr>
              <a:t>oint out the left side of the curve</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ax rate increases can lead to tax revenue increases</a:t>
            </a:r>
          </a:p>
        </p:txBody>
      </p:sp>
      <p:sp>
        <p:nvSpPr>
          <p:cNvPr id="2" name="Content Placeholder 1"/>
          <p:cNvSpPr>
            <a:spLocks noGrp="1"/>
          </p:cNvSpPr>
          <p:nvPr>
            <p:ph sz="half" idx="2"/>
          </p:nvPr>
        </p:nvSpPr>
        <p:spPr>
          <a:xfrm>
            <a:off x="4648200" y="1670553"/>
            <a:ext cx="4038600" cy="3060474"/>
          </a:xfrm>
        </p:spPr>
        <p:txBody>
          <a:bodyPr/>
          <a:lstStyle/>
          <a:p>
            <a:r>
              <a:rPr lang="en-US" altLang="en-US" sz="2800" dirty="0">
                <a:latin typeface="Arial" panose="020B0604020202020204" pitchFamily="34" charset="0"/>
              </a:rPr>
              <a:t>Conservatives</a:t>
            </a:r>
          </a:p>
          <a:p>
            <a:pPr lvl="1"/>
            <a:r>
              <a:rPr lang="en-US" altLang="en-US" sz="2400" dirty="0">
                <a:latin typeface="Arial" panose="020B0604020202020204" pitchFamily="34" charset="0"/>
              </a:rPr>
              <a:t>P</a:t>
            </a:r>
            <a:r>
              <a:rPr lang="en-US" altLang="en-US" sz="2400" dirty="0" smtClean="0">
                <a:latin typeface="Arial" panose="020B0604020202020204" pitchFamily="34" charset="0"/>
              </a:rPr>
              <a:t>oint </a:t>
            </a:r>
            <a:r>
              <a:rPr lang="en-US" altLang="en-US" sz="2400" dirty="0">
                <a:latin typeface="Arial" panose="020B0604020202020204" pitchFamily="34" charset="0"/>
              </a:rPr>
              <a:t>out the right side of the </a:t>
            </a:r>
            <a:r>
              <a:rPr lang="en-US" altLang="en-US" sz="2400" dirty="0" smtClean="0">
                <a:latin typeface="Arial" panose="020B0604020202020204" pitchFamily="34" charset="0"/>
              </a:rPr>
              <a:t>curve</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ax </a:t>
            </a:r>
            <a:r>
              <a:rPr lang="en-US" altLang="en-US" sz="2400" dirty="0">
                <a:latin typeface="Arial" panose="020B0604020202020204" pitchFamily="34" charset="0"/>
              </a:rPr>
              <a:t>rate decreases can lead to tax revenue </a:t>
            </a:r>
            <a:r>
              <a:rPr lang="en-US" altLang="en-US" sz="2400" dirty="0" smtClean="0">
                <a:latin typeface="Arial" panose="020B0604020202020204" pitchFamily="34" charset="0"/>
              </a:rPr>
              <a:t>increases</a:t>
            </a:r>
            <a:endParaRPr lang="en-US" altLang="en-US" sz="2400" dirty="0">
              <a:latin typeface="Arial" panose="020B0604020202020204" pitchFamily="34" charset="0"/>
            </a:endParaRPr>
          </a:p>
        </p:txBody>
      </p:sp>
      <p:sp>
        <p:nvSpPr>
          <p:cNvPr id="3" name="Rectangle 2"/>
          <p:cNvSpPr/>
          <p:nvPr/>
        </p:nvSpPr>
        <p:spPr>
          <a:xfrm>
            <a:off x="742122" y="4684039"/>
            <a:ext cx="7812156" cy="892552"/>
          </a:xfrm>
          <a:prstGeom prst="rect">
            <a:avLst/>
          </a:prstGeom>
        </p:spPr>
        <p:txBody>
          <a:bodyPr wrap="square">
            <a:spAutoFit/>
          </a:bodyPr>
          <a:lstStyle/>
          <a:p>
            <a:r>
              <a:rPr lang="en-US" altLang="en-US" sz="2800" dirty="0">
                <a:latin typeface="Arial" panose="020B0604020202020204" pitchFamily="34" charset="0"/>
              </a:rPr>
              <a:t>Which part of the curve is more important?</a:t>
            </a:r>
          </a:p>
          <a:p>
            <a:pPr lvl="1"/>
            <a:r>
              <a:rPr lang="en-US" altLang="en-US" dirty="0">
                <a:latin typeface="Arial" panose="020B0604020202020204" pitchFamily="34" charset="0"/>
              </a:rPr>
              <a:t>Both sides are equally important for economic </a:t>
            </a:r>
            <a:r>
              <a:rPr lang="en-US" altLang="en-US" dirty="0" smtClean="0">
                <a:latin typeface="Arial" panose="020B0604020202020204" pitchFamily="34" charset="0"/>
              </a:rPr>
              <a:t>policy</a:t>
            </a:r>
            <a:endParaRPr lang="en-US" alt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Confirmation of the Laffer Curve’</a:t>
            </a:r>
            <a:r>
              <a:rPr lang="en-US" altLang="ja-JP" dirty="0" smtClean="0">
                <a:latin typeface="Arial" panose="020B0604020202020204" pitchFamily="34" charset="0"/>
              </a:rPr>
              <a:t>s Existence</a:t>
            </a:r>
            <a:endParaRPr lang="en-US" altLang="en-US" dirty="0" smtClean="0">
              <a:latin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76" b="5767"/>
          <a:stretch/>
        </p:blipFill>
        <p:spPr>
          <a:xfrm>
            <a:off x="320842" y="2572753"/>
            <a:ext cx="8502316" cy="292968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Conclusion</a:t>
            </a:r>
          </a:p>
        </p:txBody>
      </p:sp>
      <p:sp>
        <p:nvSpPr>
          <p:cNvPr id="106498" name="Content Placeholder 2"/>
          <p:cNvSpPr>
            <a:spLocks noGrp="1"/>
          </p:cNvSpPr>
          <p:nvPr>
            <p:ph idx="1"/>
          </p:nvPr>
        </p:nvSpPr>
        <p:spPr>
          <a:xfrm>
            <a:off x="457200" y="1712913"/>
            <a:ext cx="8368748" cy="4895850"/>
          </a:xfrm>
        </p:spPr>
        <p:txBody>
          <a:bodyPr/>
          <a:lstStyle/>
          <a:p>
            <a:r>
              <a:rPr lang="en-US" altLang="en-US" sz="2400" dirty="0" smtClean="0">
                <a:latin typeface="Arial" panose="020B0604020202020204" pitchFamily="34" charset="0"/>
              </a:rPr>
              <a:t>Fiscal policy:</a:t>
            </a:r>
          </a:p>
          <a:p>
            <a:pPr lvl="1"/>
            <a:r>
              <a:rPr lang="en-US" altLang="en-US" sz="2000" dirty="0">
                <a:latin typeface="Arial" panose="020B0604020202020204" pitchFamily="34" charset="0"/>
              </a:rPr>
              <a:t>U</a:t>
            </a:r>
            <a:r>
              <a:rPr lang="en-US" altLang="en-US" sz="2000" dirty="0" smtClean="0">
                <a:latin typeface="Arial" panose="020B0604020202020204" pitchFamily="34" charset="0"/>
              </a:rPr>
              <a:t>se of government spending and taxes to influence the economy</a:t>
            </a:r>
          </a:p>
          <a:p>
            <a:r>
              <a:rPr lang="en-US" altLang="en-US" sz="2400" dirty="0" smtClean="0">
                <a:latin typeface="Arial" panose="020B0604020202020204" pitchFamily="34" charset="0"/>
              </a:rPr>
              <a:t>Countercyclical fiscal policy: goal is to smooth out cycles</a:t>
            </a:r>
          </a:p>
          <a:p>
            <a:r>
              <a:rPr lang="en-US" altLang="en-US" sz="2400" dirty="0" smtClean="0">
                <a:latin typeface="Arial" panose="020B0604020202020204" pitchFamily="34" charset="0"/>
              </a:rPr>
              <a:t>Increases in [G] and tax cuts are paid for by borrowing</a:t>
            </a:r>
          </a:p>
          <a:p>
            <a:r>
              <a:rPr lang="en-US" altLang="en-US" sz="2400" dirty="0" smtClean="0">
                <a:latin typeface="Arial" panose="020B0604020202020204" pitchFamily="34" charset="0"/>
              </a:rPr>
              <a:t>Fiscal policy is n</a:t>
            </a:r>
            <a:r>
              <a:rPr lang="en-US" altLang="en-US" sz="2400" dirty="0">
                <a:latin typeface="Arial" panose="020B0604020202020204" pitchFamily="34" charset="0"/>
              </a:rPr>
              <a:t>o</a:t>
            </a:r>
            <a:r>
              <a:rPr lang="en-US" altLang="ja-JP" sz="2400" dirty="0" smtClean="0">
                <a:latin typeface="Arial" panose="020B0604020202020204" pitchFamily="34" charset="0"/>
              </a:rPr>
              <a:t>t perfect because of lags, crowding out, and savings adjustments</a:t>
            </a:r>
          </a:p>
          <a:p>
            <a:r>
              <a:rPr lang="en-US" altLang="en-US" sz="2400" dirty="0" smtClean="0">
                <a:latin typeface="Arial" panose="020B0604020202020204" pitchFamily="34" charset="0"/>
              </a:rPr>
              <a:t>A higher MPC means a larger spending multiplier</a:t>
            </a:r>
          </a:p>
          <a:p>
            <a:r>
              <a:rPr lang="en-US" altLang="en-US" sz="2400" dirty="0" smtClean="0">
                <a:latin typeface="Arial" panose="020B0604020202020204" pitchFamily="34" charset="0"/>
              </a:rPr>
              <a:t>The Laffer curve shows the relationship between tax rates and tax revenues collected</a:t>
            </a:r>
          </a:p>
          <a:p>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a:t>
            </a:r>
          </a:p>
        </p:txBody>
      </p:sp>
      <p:sp>
        <p:nvSpPr>
          <p:cNvPr id="10243"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Expansionary fiscal policy</a:t>
            </a:r>
          </a:p>
          <a:p>
            <a:pPr lvl="1"/>
            <a:r>
              <a:rPr lang="en-US" altLang="en-US" sz="2800" dirty="0" smtClean="0">
                <a:latin typeface="Arial" panose="020B0604020202020204" pitchFamily="34" charset="0"/>
              </a:rPr>
              <a:t>Government increases spending or decreases taxes to stimulate or expand economy</a:t>
            </a:r>
          </a:p>
          <a:p>
            <a:r>
              <a:rPr lang="en-US" altLang="en-US" sz="3000" dirty="0" smtClean="0">
                <a:latin typeface="Arial" panose="020B0604020202020204" pitchFamily="34" charset="0"/>
              </a:rPr>
              <a:t>Contractionary fiscal policy</a:t>
            </a:r>
          </a:p>
          <a:p>
            <a:pPr lvl="1"/>
            <a:r>
              <a:rPr lang="en-US" altLang="en-US" sz="2800" dirty="0" smtClean="0">
                <a:latin typeface="Arial" panose="020B0604020202020204" pitchFamily="34" charset="0"/>
              </a:rPr>
              <a:t>Government decreases spending or increases taxes to attempt to slow economy</a:t>
            </a:r>
          </a:p>
          <a:p>
            <a:pPr lvl="2"/>
            <a:r>
              <a:rPr lang="en-US" altLang="en-US" sz="2600" dirty="0" smtClean="0">
                <a:latin typeface="Arial" panose="020B0604020202020204" pitchFamily="34" charset="0"/>
              </a:rPr>
              <a:t>Pay off government debt</a:t>
            </a:r>
          </a:p>
          <a:p>
            <a:pPr lvl="2"/>
            <a:r>
              <a:rPr lang="en-US" altLang="en-US" sz="2600" dirty="0" smtClean="0">
                <a:latin typeface="Arial" panose="020B0604020202020204" pitchFamily="34" charset="0"/>
              </a:rPr>
              <a:t>Keep economy from expanding beyond long-run capabilities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241425"/>
            <a:ext cx="54641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ra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0088" y="1982788"/>
            <a:ext cx="620712"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0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2403475"/>
            <a:ext cx="39624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95.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3086100"/>
            <a:ext cx="334168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9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27288" y="4614863"/>
            <a:ext cx="2435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6"/>
          <p:cNvSpPr>
            <a:spLocks noGrp="1"/>
          </p:cNvSpPr>
          <p:nvPr>
            <p:ph type="title"/>
          </p:nvPr>
        </p:nvSpPr>
        <p:spPr>
          <a:xfrm>
            <a:off x="490538" y="-17463"/>
            <a:ext cx="8229600" cy="768351"/>
          </a:xfrm>
        </p:spPr>
        <p:txBody>
          <a:bodyPr/>
          <a:lstStyle/>
          <a:p>
            <a:r>
              <a:rPr lang="en-US" altLang="en-US" dirty="0" smtClean="0">
                <a:latin typeface="Arial" panose="020B0604020202020204" pitchFamily="34" charset="0"/>
              </a:rPr>
              <a:t>Expansionary Fiscal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sz="3800" dirty="0" smtClean="0">
                <a:latin typeface="Arial" panose="020B0604020202020204" pitchFamily="34" charset="0"/>
              </a:rPr>
              <a:t>Great Recession Fiscal Policy</a:t>
            </a:r>
            <a:r>
              <a:rPr lang="en-US" sz="4000" dirty="0">
                <a:latin typeface="Arial" pitchFamily="-103" charset="0"/>
                <a:cs typeface="MS PGothic" pitchFamily="34" charset="-128"/>
              </a:rPr>
              <a:t>—</a:t>
            </a:r>
            <a:r>
              <a:rPr lang="en-US" altLang="en-US" sz="3800" dirty="0" smtClean="0">
                <a:latin typeface="Arial" panose="020B0604020202020204" pitchFamily="34" charset="0"/>
              </a:rPr>
              <a:t>1 </a:t>
            </a:r>
          </a:p>
        </p:txBody>
      </p:sp>
      <p:sp>
        <p:nvSpPr>
          <p:cNvPr id="12291" name="Content Placeholder 2"/>
          <p:cNvSpPr>
            <a:spLocks noGrp="1"/>
          </p:cNvSpPr>
          <p:nvPr>
            <p:ph idx="1"/>
          </p:nvPr>
        </p:nvSpPr>
        <p:spPr>
          <a:xfrm>
            <a:off x="457200" y="1712913"/>
            <a:ext cx="8229600" cy="4895850"/>
          </a:xfrm>
        </p:spPr>
        <p:txBody>
          <a:bodyPr/>
          <a:lstStyle/>
          <a:p>
            <a:pPr marL="514350" indent="-514350">
              <a:buFont typeface="+mj-lt"/>
              <a:buAutoNum type="arabicParenR"/>
            </a:pPr>
            <a:r>
              <a:rPr lang="en-US" altLang="en-US" sz="2800" dirty="0" smtClean="0">
                <a:latin typeface="Arial" panose="020B0604020202020204" pitchFamily="34" charset="0"/>
              </a:rPr>
              <a:t>Economic Stimulus Act 2008</a:t>
            </a:r>
          </a:p>
          <a:p>
            <a:pPr lvl="1"/>
            <a:r>
              <a:rPr lang="en-US" altLang="en-US" sz="2400" dirty="0" smtClean="0">
                <a:latin typeface="Arial" panose="020B0604020202020204" pitchFamily="34" charset="0"/>
              </a:rPr>
              <a:t>Tax rebate for Americans</a:t>
            </a:r>
          </a:p>
          <a:p>
            <a:pPr lvl="1"/>
            <a:r>
              <a:rPr lang="en-US" altLang="en-US" sz="2400" dirty="0" smtClean="0">
                <a:latin typeface="Arial" panose="020B0604020202020204" pitchFamily="34" charset="0"/>
              </a:rPr>
              <a:t>Totaled $168 billion</a:t>
            </a:r>
          </a:p>
          <a:p>
            <a:pPr lvl="1"/>
            <a:r>
              <a:rPr lang="en-US" altLang="en-US" sz="2400" dirty="0" smtClean="0">
                <a:latin typeface="Arial" panose="020B0604020202020204" pitchFamily="34" charset="0"/>
              </a:rPr>
              <a:t>Typical family of four received $1,800</a:t>
            </a:r>
          </a:p>
          <a:p>
            <a:pPr lvl="1"/>
            <a:r>
              <a:rPr lang="en-US" altLang="en-US" sz="2400" dirty="0" smtClean="0">
                <a:latin typeface="Arial" panose="020B0604020202020204" pitchFamily="34" charset="0"/>
              </a:rPr>
              <a:t>Goal: increase consumption, stimulate the economy</a:t>
            </a:r>
          </a:p>
        </p:txBody>
      </p:sp>
      <p:pic>
        <p:nvPicPr>
          <p:cNvPr id="12292" name="Picture 4" descr="I:\DirkTextbookN\Jpegs(All)\Macro Ch19-33\ch16\01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051" y="4033838"/>
            <a:ext cx="3169146"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sz="3800" dirty="0">
                <a:latin typeface="Arial" panose="020B0604020202020204" pitchFamily="34" charset="0"/>
              </a:rPr>
              <a:t>Great Recession Fiscal </a:t>
            </a:r>
            <a:r>
              <a:rPr lang="en-US" altLang="en-US" sz="3800" dirty="0" smtClean="0">
                <a:latin typeface="Arial" panose="020B0604020202020204" pitchFamily="34" charset="0"/>
              </a:rPr>
              <a:t>Policy</a:t>
            </a:r>
            <a:r>
              <a:rPr lang="en-US" sz="4000" dirty="0">
                <a:latin typeface="Arial" pitchFamily="-103" charset="0"/>
                <a:cs typeface="MS PGothic" pitchFamily="34" charset="-128"/>
              </a:rPr>
              <a:t>—</a:t>
            </a:r>
            <a:r>
              <a:rPr lang="en-US" altLang="en-US" sz="3800" dirty="0" smtClean="0">
                <a:latin typeface="Arial" panose="020B0604020202020204" pitchFamily="34" charset="0"/>
              </a:rPr>
              <a:t>2 </a:t>
            </a:r>
          </a:p>
        </p:txBody>
      </p:sp>
      <p:sp>
        <p:nvSpPr>
          <p:cNvPr id="13315" name="Content Placeholder 2"/>
          <p:cNvSpPr>
            <a:spLocks noGrp="1"/>
          </p:cNvSpPr>
          <p:nvPr>
            <p:ph idx="1"/>
          </p:nvPr>
        </p:nvSpPr>
        <p:spPr>
          <a:xfrm>
            <a:off x="-1" y="1741488"/>
            <a:ext cx="5654621" cy="4867275"/>
          </a:xfrm>
        </p:spPr>
        <p:txBody>
          <a:bodyPr/>
          <a:lstStyle/>
          <a:p>
            <a:pPr marL="514350" indent="-514350">
              <a:buFont typeface="+mj-lt"/>
              <a:buAutoNum type="arabicParenR" startAt="2"/>
            </a:pPr>
            <a:r>
              <a:rPr lang="en-US" altLang="en-US" sz="2800" dirty="0" smtClean="0">
                <a:latin typeface="Arial" panose="020B0604020202020204" pitchFamily="34" charset="0"/>
              </a:rPr>
              <a:t>American Recovery and Reinvestment Act 2009</a:t>
            </a:r>
          </a:p>
          <a:p>
            <a:pPr lvl="1"/>
            <a:r>
              <a:rPr lang="en-US" altLang="en-US" sz="2400" dirty="0" smtClean="0">
                <a:latin typeface="Arial" panose="020B0604020202020204" pitchFamily="34" charset="0"/>
              </a:rPr>
              <a:t>Focused on government spending</a:t>
            </a:r>
          </a:p>
          <a:p>
            <a:pPr lvl="1"/>
            <a:r>
              <a:rPr lang="en-US" altLang="en-US" sz="2400" dirty="0" smtClean="0">
                <a:latin typeface="Arial" panose="020B0604020202020204" pitchFamily="34" charset="0"/>
              </a:rPr>
              <a:t>$787 billion stimulus</a:t>
            </a:r>
          </a:p>
          <a:p>
            <a:pPr lvl="1"/>
            <a:r>
              <a:rPr lang="en-US" altLang="en-US" sz="2400" dirty="0" smtClean="0">
                <a:latin typeface="Arial" panose="020B0604020202020204" pitchFamily="34" charset="0"/>
              </a:rPr>
              <a:t>Goal: increase aggregate demand</a:t>
            </a:r>
          </a:p>
        </p:txBody>
      </p:sp>
      <p:pic>
        <p:nvPicPr>
          <p:cNvPr id="13316" name="Picture 2" descr="I:\DirkTextbookN\Jpegs(All)\Macro Ch19-33\ch16\02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621" y="1799431"/>
            <a:ext cx="32734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sz="3800" dirty="0">
                <a:latin typeface="Arial" panose="020B0604020202020204" pitchFamily="34" charset="0"/>
              </a:rPr>
              <a:t>Great Recession Fiscal </a:t>
            </a:r>
            <a:r>
              <a:rPr lang="en-US" altLang="en-US" sz="3800" dirty="0" smtClean="0">
                <a:latin typeface="Arial" panose="020B0604020202020204" pitchFamily="34" charset="0"/>
              </a:rPr>
              <a:t>Policy</a:t>
            </a:r>
            <a:r>
              <a:rPr lang="en-US" sz="4000" dirty="0">
                <a:latin typeface="Arial" pitchFamily="-103" charset="0"/>
                <a:cs typeface="MS PGothic" pitchFamily="34" charset="-128"/>
              </a:rPr>
              <a:t>—</a:t>
            </a:r>
            <a:r>
              <a:rPr lang="en-US" altLang="en-US" sz="3800" dirty="0" smtClean="0">
                <a:latin typeface="Arial" panose="020B0604020202020204" pitchFamily="34" charset="0"/>
              </a:rPr>
              <a:t>3 </a:t>
            </a:r>
          </a:p>
        </p:txBody>
      </p:sp>
      <p:pic>
        <p:nvPicPr>
          <p:cNvPr id="28674" name="Picture 2" descr="FIG16"/>
          <p:cNvPicPr>
            <a:picLocks noChangeAspect="1" noChangeArrowheads="1"/>
          </p:cNvPicPr>
          <p:nvPr/>
        </p:nvPicPr>
        <p:blipFill>
          <a:blip r:embed="rId3">
            <a:extLst>
              <a:ext uri="{28A0092B-C50C-407E-A947-70E740481C1C}">
                <a14:useLocalDpi xmlns:a14="http://schemas.microsoft.com/office/drawing/2010/main" val="0"/>
              </a:ext>
            </a:extLst>
          </a:blip>
          <a:srcRect t="4118"/>
          <a:stretch>
            <a:fillRect/>
          </a:stretch>
        </p:blipFill>
        <p:spPr bwMode="auto">
          <a:xfrm>
            <a:off x="2212975" y="1739900"/>
            <a:ext cx="474027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8241</TotalTime>
  <Words>5782</Words>
  <Application>Microsoft Office PowerPoint</Application>
  <PresentationFormat>On-screen Show (4:3)</PresentationFormat>
  <Paragraphs>608</Paragraphs>
  <Slides>46</Slides>
  <Notes>46</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ＭＳ Ｐゴシック</vt:lpstr>
      <vt:lpstr>ＭＳ Ｐゴシック</vt:lpstr>
      <vt:lpstr>Arial</vt:lpstr>
      <vt:lpstr>Calibri</vt:lpstr>
      <vt:lpstr>calibri (body)</vt:lpstr>
      <vt:lpstr>Cambria Math</vt:lpstr>
      <vt:lpstr>Helvetica Neue</vt:lpstr>
      <vt:lpstr>Helvetica Neue Medium</vt:lpstr>
      <vt:lpstr>Office Theme</vt:lpstr>
      <vt:lpstr>Equation</vt:lpstr>
      <vt:lpstr>Fiscal Policy</vt:lpstr>
      <vt:lpstr>Previously</vt:lpstr>
      <vt:lpstr>Big Questions</vt:lpstr>
      <vt:lpstr>How Does Fiscal Policy Work?</vt:lpstr>
      <vt:lpstr>Fiscal Policy</vt:lpstr>
      <vt:lpstr>Expansionary Fiscal Policy</vt:lpstr>
      <vt:lpstr>Great Recession Fiscal Policy—1 </vt:lpstr>
      <vt:lpstr>Great Recession Fiscal Policy—2 </vt:lpstr>
      <vt:lpstr>Great Recession Fiscal Policy—3 </vt:lpstr>
      <vt:lpstr>Practice What You Know—1 </vt:lpstr>
      <vt:lpstr>Deficits and Debt—1 </vt:lpstr>
      <vt:lpstr>Outlays and Revenue 1985–2015</vt:lpstr>
      <vt:lpstr>Debts and Deficits—2 </vt:lpstr>
      <vt:lpstr>Contractionary Fiscal Policy—1 </vt:lpstr>
      <vt:lpstr>Contractionary Fiscal Policy—2 </vt:lpstr>
      <vt:lpstr>Practice What You Know—2 </vt:lpstr>
      <vt:lpstr>Countercyclical Fiscal Policy</vt:lpstr>
      <vt:lpstr>Countercyclical Policy Tools</vt:lpstr>
      <vt:lpstr>Countercyclical Fiscal Policy and the Business Cycle</vt:lpstr>
      <vt:lpstr>Multipliers—1 </vt:lpstr>
      <vt:lpstr>Multipliers—2 </vt:lpstr>
      <vt:lpstr>MPC of the Rich and Poor</vt:lpstr>
      <vt:lpstr>Multiplier in Pay It Forward</vt:lpstr>
      <vt:lpstr>Spending Multiplier Process</vt:lpstr>
      <vt:lpstr>Spending Multiplier</vt:lpstr>
      <vt:lpstr>Shovel-Ready Projects in Shark Tank</vt:lpstr>
      <vt:lpstr>Practice What You Know—3 </vt:lpstr>
      <vt:lpstr>Issues with Fiscal Policy </vt:lpstr>
      <vt:lpstr>Time Lags</vt:lpstr>
      <vt:lpstr>Fiscal Policy Lags</vt:lpstr>
      <vt:lpstr>Practice What You Know—4 </vt:lpstr>
      <vt:lpstr>Crowding Out—1 </vt:lpstr>
      <vt:lpstr>Crowding Out: Example</vt:lpstr>
      <vt:lpstr>Crowding Out—2 </vt:lpstr>
      <vt:lpstr>Savings Shifts</vt:lpstr>
      <vt:lpstr>Fiscal Policy Shortcomings</vt:lpstr>
      <vt:lpstr>Supply-Side Fiscal Policy—1 </vt:lpstr>
      <vt:lpstr>Supply-Side Fiscal Policy—2 </vt:lpstr>
      <vt:lpstr>Supply-Side Fiscal Policy—3 </vt:lpstr>
      <vt:lpstr>Marginal Tax Rates—1 </vt:lpstr>
      <vt:lpstr>Marginal Tax Math</vt:lpstr>
      <vt:lpstr>Marginal Tax Rates—2 </vt:lpstr>
      <vt:lpstr>The Laffer Curve</vt:lpstr>
      <vt:lpstr>Laffer Curve, Politically</vt:lpstr>
      <vt:lpstr>Confirmation of the Laffer Curve’s Existence</vt:lpstr>
      <vt:lpstr>Conclusion</vt:lpstr>
    </vt:vector>
  </TitlesOfParts>
  <Manager/>
  <Company>W.W.Norton &amp;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Minh Dao</cp:lastModifiedBy>
  <cp:revision>462</cp:revision>
  <dcterms:created xsi:type="dcterms:W3CDTF">2017-03-04T01:48:32Z</dcterms:created>
  <dcterms:modified xsi:type="dcterms:W3CDTF">2017-05-02T20:07:23Z</dcterms:modified>
  <cp:category/>
</cp:coreProperties>
</file>