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handoutMasterIdLst>
    <p:handoutMasterId r:id="rId46"/>
  </p:handoutMasterIdLst>
  <p:sldIdLst>
    <p:sldId id="258" r:id="rId2"/>
    <p:sldId id="335" r:id="rId3"/>
    <p:sldId id="431" r:id="rId4"/>
    <p:sldId id="785" r:id="rId5"/>
    <p:sldId id="791" r:id="rId6"/>
    <p:sldId id="792" r:id="rId7"/>
    <p:sldId id="842" r:id="rId8"/>
    <p:sldId id="795" r:id="rId9"/>
    <p:sldId id="855" r:id="rId10"/>
    <p:sldId id="822" r:id="rId11"/>
    <p:sldId id="823" r:id="rId12"/>
    <p:sldId id="850" r:id="rId13"/>
    <p:sldId id="829" r:id="rId14"/>
    <p:sldId id="830" r:id="rId15"/>
    <p:sldId id="796" r:id="rId16"/>
    <p:sldId id="843" r:id="rId17"/>
    <p:sldId id="851" r:id="rId18"/>
    <p:sldId id="825" r:id="rId19"/>
    <p:sldId id="800" r:id="rId20"/>
    <p:sldId id="844" r:id="rId21"/>
    <p:sldId id="802" r:id="rId22"/>
    <p:sldId id="831" r:id="rId23"/>
    <p:sldId id="845" r:id="rId24"/>
    <p:sldId id="828" r:id="rId25"/>
    <p:sldId id="846" r:id="rId26"/>
    <p:sldId id="852" r:id="rId27"/>
    <p:sldId id="812" r:id="rId28"/>
    <p:sldId id="847" r:id="rId29"/>
    <p:sldId id="813" r:id="rId30"/>
    <p:sldId id="836" r:id="rId31"/>
    <p:sldId id="848" r:id="rId32"/>
    <p:sldId id="808" r:id="rId33"/>
    <p:sldId id="809" r:id="rId34"/>
    <p:sldId id="839" r:id="rId35"/>
    <p:sldId id="810" r:id="rId36"/>
    <p:sldId id="853" r:id="rId37"/>
    <p:sldId id="788" r:id="rId38"/>
    <p:sldId id="849" r:id="rId39"/>
    <p:sldId id="815" r:id="rId40"/>
    <p:sldId id="816" r:id="rId41"/>
    <p:sldId id="833" r:id="rId42"/>
    <p:sldId id="854" r:id="rId43"/>
    <p:sldId id="817" r:id="rId44"/>
  </p:sldIdLst>
  <p:sldSz cx="9144000" cy="6858000" type="screen4x3"/>
  <p:notesSz cx="6858000" cy="9144000"/>
  <p:defaultTextStyle>
    <a:defPPr>
      <a:defRPr lang="en-US"/>
    </a:defPPr>
    <a:lvl1pPr algn="l" defTabSz="457200" rtl="0" eaLnBrk="0" fontAlgn="base" hangingPunct="0">
      <a:spcBef>
        <a:spcPct val="0"/>
      </a:spcBef>
      <a:spcAft>
        <a:spcPct val="0"/>
      </a:spcAft>
      <a:defRPr sz="2400" kern="1200">
        <a:solidFill>
          <a:schemeClr val="tx1"/>
        </a:solidFill>
        <a:latin typeface="Calibri" pitchFamily="-107" charset="0"/>
        <a:ea typeface="MS PGothic" pitchFamily="34" charset="-128"/>
        <a:cs typeface="MS PGothic" pitchFamily="34" charset="-128"/>
      </a:defRPr>
    </a:lvl1pPr>
    <a:lvl2pPr marL="457200" algn="l" defTabSz="457200" rtl="0" eaLnBrk="0" fontAlgn="base" hangingPunct="0">
      <a:spcBef>
        <a:spcPct val="0"/>
      </a:spcBef>
      <a:spcAft>
        <a:spcPct val="0"/>
      </a:spcAft>
      <a:defRPr sz="2400" kern="1200">
        <a:solidFill>
          <a:schemeClr val="tx1"/>
        </a:solidFill>
        <a:latin typeface="Calibri" pitchFamily="-107" charset="0"/>
        <a:ea typeface="MS PGothic" pitchFamily="34" charset="-128"/>
        <a:cs typeface="MS PGothic" pitchFamily="34" charset="-128"/>
      </a:defRPr>
    </a:lvl2pPr>
    <a:lvl3pPr marL="914400" algn="l" defTabSz="457200" rtl="0" eaLnBrk="0" fontAlgn="base" hangingPunct="0">
      <a:spcBef>
        <a:spcPct val="0"/>
      </a:spcBef>
      <a:spcAft>
        <a:spcPct val="0"/>
      </a:spcAft>
      <a:defRPr sz="2400" kern="1200">
        <a:solidFill>
          <a:schemeClr val="tx1"/>
        </a:solidFill>
        <a:latin typeface="Calibri" pitchFamily="-107" charset="0"/>
        <a:ea typeface="MS PGothic" pitchFamily="34" charset="-128"/>
        <a:cs typeface="MS PGothic" pitchFamily="34" charset="-128"/>
      </a:defRPr>
    </a:lvl3pPr>
    <a:lvl4pPr marL="1371600" algn="l" defTabSz="457200" rtl="0" eaLnBrk="0" fontAlgn="base" hangingPunct="0">
      <a:spcBef>
        <a:spcPct val="0"/>
      </a:spcBef>
      <a:spcAft>
        <a:spcPct val="0"/>
      </a:spcAft>
      <a:defRPr sz="2400" kern="1200">
        <a:solidFill>
          <a:schemeClr val="tx1"/>
        </a:solidFill>
        <a:latin typeface="Calibri" pitchFamily="-107" charset="0"/>
        <a:ea typeface="MS PGothic" pitchFamily="34" charset="-128"/>
        <a:cs typeface="MS PGothic" pitchFamily="34" charset="-128"/>
      </a:defRPr>
    </a:lvl4pPr>
    <a:lvl5pPr marL="1828800" algn="l" defTabSz="457200" rtl="0" eaLnBrk="0" fontAlgn="base" hangingPunct="0">
      <a:spcBef>
        <a:spcPct val="0"/>
      </a:spcBef>
      <a:spcAft>
        <a:spcPct val="0"/>
      </a:spcAft>
      <a:defRPr sz="2400" kern="1200">
        <a:solidFill>
          <a:schemeClr val="tx1"/>
        </a:solidFill>
        <a:latin typeface="Calibri" pitchFamily="-107" charset="0"/>
        <a:ea typeface="MS PGothic" pitchFamily="34" charset="-128"/>
        <a:cs typeface="MS PGothic" pitchFamily="34" charset="-128"/>
      </a:defRPr>
    </a:lvl5pPr>
    <a:lvl6pPr marL="2286000" algn="l" defTabSz="457200" rtl="0" eaLnBrk="1" latinLnBrk="0" hangingPunct="1">
      <a:defRPr sz="2400" kern="1200">
        <a:solidFill>
          <a:schemeClr val="tx1"/>
        </a:solidFill>
        <a:latin typeface="Calibri" pitchFamily="-107" charset="0"/>
        <a:ea typeface="MS PGothic" pitchFamily="34" charset="-128"/>
        <a:cs typeface="MS PGothic" pitchFamily="34" charset="-128"/>
      </a:defRPr>
    </a:lvl6pPr>
    <a:lvl7pPr marL="2743200" algn="l" defTabSz="457200" rtl="0" eaLnBrk="1" latinLnBrk="0" hangingPunct="1">
      <a:defRPr sz="2400" kern="1200">
        <a:solidFill>
          <a:schemeClr val="tx1"/>
        </a:solidFill>
        <a:latin typeface="Calibri" pitchFamily="-107" charset="0"/>
        <a:ea typeface="MS PGothic" pitchFamily="34" charset="-128"/>
        <a:cs typeface="MS PGothic" pitchFamily="34" charset="-128"/>
      </a:defRPr>
    </a:lvl7pPr>
    <a:lvl8pPr marL="3200400" algn="l" defTabSz="457200" rtl="0" eaLnBrk="1" latinLnBrk="0" hangingPunct="1">
      <a:defRPr sz="2400" kern="1200">
        <a:solidFill>
          <a:schemeClr val="tx1"/>
        </a:solidFill>
        <a:latin typeface="Calibri" pitchFamily="-107" charset="0"/>
        <a:ea typeface="MS PGothic" pitchFamily="34" charset="-128"/>
        <a:cs typeface="MS PGothic" pitchFamily="34" charset="-128"/>
      </a:defRPr>
    </a:lvl8pPr>
    <a:lvl9pPr marL="3657600" algn="l" defTabSz="457200" rtl="0" eaLnBrk="1" latinLnBrk="0" hangingPunct="1">
      <a:defRPr sz="2400" kern="1200">
        <a:solidFill>
          <a:schemeClr val="tx1"/>
        </a:solidFill>
        <a:latin typeface="Calibri" pitchFamily="-107" charset="0"/>
        <a:ea typeface="MS PGothic" pitchFamily="34" charset="-128"/>
        <a:cs typeface="MS PGothic" pitchFamily="3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669900"/>
    <a:srgbClr val="FF2807"/>
    <a:srgbClr val="7FDF3E"/>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8640" autoAdjust="0"/>
    <p:restoredTop sz="71771" autoAdjust="0"/>
  </p:normalViewPr>
  <p:slideViewPr>
    <p:cSldViewPr snapToGrid="0">
      <p:cViewPr varScale="1">
        <p:scale>
          <a:sx n="80" d="100"/>
          <a:sy n="80" d="100"/>
        </p:scale>
        <p:origin x="141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p:scale>
          <a:sx n="120" d="100"/>
          <a:sy n="120" d="100"/>
        </p:scale>
        <p:origin x="-1536" y="253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8D075C81-8661-F043-A574-C3E33CCC4F29}" type="datetimeFigureOut">
              <a:rPr lang="en-US"/>
              <a:pPr/>
              <a:t>5/2/2017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CA7E0D1-006C-5243-A847-11DB5200D242}" type="slidenum">
              <a:rPr lang="en-US"/>
              <a:pPr/>
              <a:t>‹#›</a:t>
            </a:fld>
            <a:endParaRPr lang="en-US"/>
          </a:p>
        </p:txBody>
      </p:sp>
    </p:spTree>
    <p:extLst>
      <p:ext uri="{BB962C8B-B14F-4D97-AF65-F5344CB8AC3E}">
        <p14:creationId xmlns:p14="http://schemas.microsoft.com/office/powerpoint/2010/main" val="34155441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411097847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pitchFamily="-111" charset="-128"/>
      </a:defRPr>
    </a:lvl3pPr>
    <a:lvl4pPr marL="16002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charset="0"/>
      </a:defRPr>
    </a:lvl4pPr>
    <a:lvl5pPr marL="2057400" indent="-228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p:spPr>
      </p:sp>
      <p:sp>
        <p:nvSpPr>
          <p:cNvPr id="13314" name="Notes Placeholder 2"/>
          <p:cNvSpPr>
            <a:spLocks noGrp="1"/>
          </p:cNvSpPr>
          <p:nvPr>
            <p:ph type="body" idx="1"/>
          </p:nvPr>
        </p:nvSpPr>
        <p:spPr bwMode="auto">
          <a:noFill/>
        </p:spPr>
        <p:txBody>
          <a:bodyPr/>
          <a:lstStyle/>
          <a:p>
            <a:r>
              <a:rPr lang="en-US" b="1" i="1"/>
              <a:t>Pre-class music:</a:t>
            </a:r>
            <a:r>
              <a:rPr lang="en-US"/>
              <a:t> Columbia Business School Students’ parody of “Every Breath You Take” by The Police (See Tip #622)</a:t>
            </a:r>
          </a:p>
          <a:p>
            <a:r>
              <a:rPr lang="en-US"/>
              <a:t> </a:t>
            </a:r>
          </a:p>
          <a:p>
            <a:r>
              <a:rPr lang="en-US"/>
              <a:t>This parody of the famous Police song was created by Columbia Business School students–Glenn Hubbard, the school’s dean, sings about wanting to be the chairman of the Federal Reserve. The music video uses many macroeconomic key terms and is a good way to either start or wrap up a lecture about the Federal Reserve and monetary policy.</a:t>
            </a:r>
          </a:p>
          <a:p>
            <a:endParaRPr lang="en-US"/>
          </a:p>
        </p:txBody>
      </p:sp>
    </p:spTree>
    <p:extLst>
      <p:ext uri="{BB962C8B-B14F-4D97-AF65-F5344CB8AC3E}">
        <p14:creationId xmlns:p14="http://schemas.microsoft.com/office/powerpoint/2010/main" val="1805544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a:lstStyle/>
          <a:p>
            <a:r>
              <a:rPr lang="en-US" b="1" i="1" dirty="0"/>
              <a:t>Lecture notes:</a:t>
            </a:r>
          </a:p>
          <a:p>
            <a:endParaRPr lang="en-US" b="1" i="1" dirty="0"/>
          </a:p>
          <a:p>
            <a:r>
              <a:rPr lang="en-US" dirty="0"/>
              <a:t>Monetary policy can have immediate and real short-run effects because not all prices have adjusted initially. </a:t>
            </a:r>
          </a:p>
          <a:p>
            <a:pPr marL="171450" indent="-171450">
              <a:buFont typeface="Arial" charset="0"/>
              <a:buChar char="•"/>
            </a:pPr>
            <a:r>
              <a:rPr lang="en-US" dirty="0">
                <a:latin typeface="Arial" pitchFamily="-107" charset="0"/>
              </a:rPr>
              <a:t>Some prices adjust quickly, others do not.</a:t>
            </a:r>
          </a:p>
          <a:p>
            <a:pPr>
              <a:buFontTx/>
              <a:buChar char="•"/>
            </a:pPr>
            <a:endParaRPr lang="en-US" dirty="0">
              <a:latin typeface="Arial" pitchFamily="-107" charset="0"/>
            </a:endParaRPr>
          </a:p>
          <a:p>
            <a:r>
              <a:rPr lang="en-US" dirty="0">
                <a:latin typeface="Arial" pitchFamily="-107" charset="0"/>
              </a:rPr>
              <a:t>Eventually, by definition of the long run when all prices adjust, the real value of money declines.</a:t>
            </a:r>
            <a:endParaRPr lang="en-US" dirty="0"/>
          </a:p>
          <a:p>
            <a:pPr marL="171450" indent="-171450">
              <a:buFont typeface="Arial" charset="0"/>
              <a:buChar char="•"/>
            </a:pPr>
            <a:r>
              <a:rPr lang="en-US" dirty="0"/>
              <a:t>As prices adjust, the effects of the new money wear off.</a:t>
            </a:r>
          </a:p>
          <a:p>
            <a:pPr marL="171450" indent="-171450">
              <a:buFont typeface="Arial" charset="0"/>
              <a:buChar char="•"/>
            </a:pPr>
            <a:r>
              <a:rPr lang="en-US" dirty="0"/>
              <a:t>This happens in the long run. After all, money is just paper.</a:t>
            </a:r>
          </a:p>
          <a:p>
            <a:r>
              <a:rPr lang="en-US" b="1" dirty="0"/>
              <a:t> </a:t>
            </a:r>
            <a:endParaRPr lang="en-US" dirty="0"/>
          </a:p>
          <a:p>
            <a:r>
              <a:rPr lang="en-US" dirty="0"/>
              <a:t>In general, the addition/injection of new money into the economy, over time, devalues the old money.</a:t>
            </a:r>
          </a:p>
          <a:p>
            <a:pPr marL="171450" indent="-171450">
              <a:buFont typeface="Arial" charset="0"/>
              <a:buChar char="•"/>
            </a:pPr>
            <a:r>
              <a:rPr lang="en-US" dirty="0"/>
              <a:t>Eventually, the price of everything (in terms of money) rises.</a:t>
            </a:r>
          </a:p>
        </p:txBody>
      </p:sp>
    </p:spTree>
    <p:extLst>
      <p:ext uri="{BB962C8B-B14F-4D97-AF65-F5344CB8AC3E}">
        <p14:creationId xmlns:p14="http://schemas.microsoft.com/office/powerpoint/2010/main" val="1517114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a:lstStyle/>
          <a:p>
            <a:r>
              <a:rPr lang="en-US" b="1" i="1" dirty="0"/>
              <a:t>Image: </a:t>
            </a:r>
            <a:r>
              <a:rPr lang="en-US" dirty="0"/>
              <a:t>Figure </a:t>
            </a:r>
            <a:r>
              <a:rPr lang="en-US" dirty="0" smtClean="0"/>
              <a:t>31.3</a:t>
            </a:r>
            <a:endParaRPr lang="en-US" dirty="0"/>
          </a:p>
          <a:p>
            <a:endParaRPr lang="en-US" b="1" i="1" dirty="0"/>
          </a:p>
          <a:p>
            <a:r>
              <a:rPr lang="en-US" b="1" i="1" dirty="0"/>
              <a:t>Lecture notes:</a:t>
            </a:r>
          </a:p>
          <a:p>
            <a:endParaRPr lang="en-US" b="1" i="1" dirty="0"/>
          </a:p>
          <a:p>
            <a:r>
              <a:rPr lang="en-US" dirty="0"/>
              <a:t>Top graph:</a:t>
            </a:r>
          </a:p>
          <a:p>
            <a:pPr marL="171450" indent="-171450">
              <a:buFont typeface="Arial" charset="0"/>
              <a:buChar char="•"/>
            </a:pPr>
            <a:r>
              <a:rPr lang="en-US" dirty="0"/>
              <a:t>If the central bank increases the money supply at time t</a:t>
            </a:r>
            <a:r>
              <a:rPr lang="en-US" baseline="-25000" dirty="0"/>
              <a:t>0</a:t>
            </a:r>
            <a:r>
              <a:rPr lang="en-US" dirty="0"/>
              <a:t>, the price level begins rising in the short run. </a:t>
            </a:r>
          </a:p>
          <a:p>
            <a:pPr marL="171450" indent="-171450">
              <a:buFont typeface="Arial" charset="0"/>
              <a:buChar char="•"/>
            </a:pPr>
            <a:r>
              <a:rPr lang="en-US" dirty="0"/>
              <a:t>In the long run, all prices adjust and the price level reaches its new higher level. </a:t>
            </a:r>
          </a:p>
          <a:p>
            <a:pPr>
              <a:buFontTx/>
              <a:buChar char="•"/>
            </a:pPr>
            <a:endParaRPr lang="en-US" dirty="0"/>
          </a:p>
          <a:p>
            <a:r>
              <a:rPr lang="en-US" dirty="0"/>
              <a:t>Bottom graph:</a:t>
            </a:r>
          </a:p>
          <a:p>
            <a:pPr marL="171450" indent="-171450">
              <a:buFont typeface="Arial" charset="0"/>
              <a:buChar char="•"/>
            </a:pPr>
            <a:r>
              <a:rPr lang="en-US" dirty="0"/>
              <a:t>As the price level increases, this reduces the real value of money throughout the short run.</a:t>
            </a:r>
          </a:p>
          <a:p>
            <a:pPr marL="171450" indent="-171450">
              <a:buFont typeface="Arial" charset="0"/>
              <a:buChar char="•"/>
            </a:pPr>
            <a:r>
              <a:rPr lang="en-US" dirty="0"/>
              <a:t>In the long run, the real value of money has fallen to a new lower level.</a:t>
            </a:r>
          </a:p>
        </p:txBody>
      </p:sp>
    </p:spTree>
    <p:extLst>
      <p:ext uri="{BB962C8B-B14F-4D97-AF65-F5344CB8AC3E}">
        <p14:creationId xmlns:p14="http://schemas.microsoft.com/office/powerpoint/2010/main" val="2845912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a:lstStyle/>
          <a:p>
            <a:r>
              <a:rPr lang="en-US" b="1" i="1">
                <a:latin typeface="Helvetica Neue" pitchFamily="-107" charset="0"/>
              </a:rPr>
              <a:t>Clicker question:</a:t>
            </a:r>
            <a:endParaRPr lang="en-US" b="1" i="1"/>
          </a:p>
          <a:p>
            <a:r>
              <a:rPr lang="en-US"/>
              <a:t>Correct answer: A, It buys bonds from financial institutions.</a:t>
            </a:r>
          </a:p>
          <a:p>
            <a:endParaRPr lang="en-US"/>
          </a:p>
          <a:p>
            <a:r>
              <a:rPr lang="en-US"/>
              <a:t>By buying bonds from banks, money is put directly into the loanable funds market.</a:t>
            </a:r>
          </a:p>
        </p:txBody>
      </p:sp>
    </p:spTree>
    <p:extLst>
      <p:ext uri="{BB962C8B-B14F-4D97-AF65-F5344CB8AC3E}">
        <p14:creationId xmlns:p14="http://schemas.microsoft.com/office/powerpoint/2010/main" val="1655026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a:lstStyle/>
          <a:p>
            <a:r>
              <a:rPr lang="en-US" b="1" i="1" dirty="0"/>
              <a:t>“Beyond the Book” Slide</a:t>
            </a:r>
          </a:p>
          <a:p>
            <a:endParaRPr lang="en-US" b="1" dirty="0"/>
          </a:p>
          <a:p>
            <a:r>
              <a:rPr lang="en-US" b="1" i="1" dirty="0"/>
              <a:t>Lecture notes:</a:t>
            </a:r>
            <a:r>
              <a:rPr lang="en-US" dirty="0">
                <a:latin typeface="Helvetica Neue" pitchFamily="-107" charset="0"/>
              </a:rPr>
              <a:t/>
            </a:r>
            <a:br>
              <a:rPr lang="en-US" dirty="0">
                <a:latin typeface="Helvetica Neue" pitchFamily="-107" charset="0"/>
              </a:rPr>
            </a:br>
            <a:endParaRPr lang="en-US" dirty="0">
              <a:latin typeface="Helvetica Neue" pitchFamily="-107" charset="0"/>
            </a:endParaRPr>
          </a:p>
          <a:p>
            <a:r>
              <a:rPr lang="en-US" dirty="0"/>
              <a:t>Suppose you are contracted to sell resources (or intermediate goods) at a fixed price of $10. </a:t>
            </a:r>
          </a:p>
          <a:p>
            <a:pPr marL="171450" indent="-171450">
              <a:buFont typeface="Arial" charset="0"/>
              <a:buChar char="•"/>
            </a:pPr>
            <a:r>
              <a:rPr lang="en-US" dirty="0"/>
              <a:t>If inflation occurs and the value of those resources is now $15, but you still have to (by contract) sell them for $10, you are hurt, and your profits will be lowered. </a:t>
            </a:r>
          </a:p>
          <a:p>
            <a:pPr marL="171450" indent="-171450">
              <a:buFont typeface="Arial" charset="0"/>
              <a:buChar char="•"/>
            </a:pPr>
            <a:r>
              <a:rPr lang="en-US" dirty="0"/>
              <a:t>You may have to pay higher prices to make or acquire your resources, but you still must contractually sell them at the low $10 price.</a:t>
            </a:r>
          </a:p>
          <a:p>
            <a:endParaRPr lang="en-US" dirty="0"/>
          </a:p>
        </p:txBody>
      </p:sp>
    </p:spTree>
    <p:extLst>
      <p:ext uri="{BB962C8B-B14F-4D97-AF65-F5344CB8AC3E}">
        <p14:creationId xmlns:p14="http://schemas.microsoft.com/office/powerpoint/2010/main" val="232510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a:lstStyle/>
          <a:p>
            <a:r>
              <a:rPr lang="en-US" b="1" i="1" dirty="0" smtClean="0"/>
              <a:t>“Beyond </a:t>
            </a:r>
            <a:r>
              <a:rPr lang="en-US" b="1" i="1" dirty="0"/>
              <a:t>the Book” Slide</a:t>
            </a:r>
          </a:p>
          <a:p>
            <a:endParaRPr lang="en-US" b="1" dirty="0"/>
          </a:p>
          <a:p>
            <a:r>
              <a:rPr lang="en-US" b="1" i="1" dirty="0"/>
              <a:t>Lecture notes:</a:t>
            </a:r>
          </a:p>
          <a:p>
            <a:endParaRPr lang="en-US" b="1" i="1" dirty="0"/>
          </a:p>
          <a:p>
            <a:r>
              <a:rPr lang="en-US" dirty="0"/>
              <a:t>When employers create wage contracts, they do so </a:t>
            </a:r>
            <a:r>
              <a:rPr lang="en-US" dirty="0">
                <a:latin typeface="Arial" pitchFamily="-107" charset="0"/>
              </a:rPr>
              <a:t>with a certain level of expected inflation.</a:t>
            </a:r>
          </a:p>
          <a:p>
            <a:pPr marL="171450" indent="-171450">
              <a:buFont typeface="Arial" charset="0"/>
              <a:buChar char="•"/>
            </a:pPr>
            <a:r>
              <a:rPr lang="en-US" dirty="0"/>
              <a:t>If you are a BUYER of goods or services, you may sign a long-term contract for a fixed price, which has an inflation expectation built in. </a:t>
            </a:r>
          </a:p>
          <a:p>
            <a:pPr marL="171450" indent="-171450">
              <a:buFont typeface="Arial" charset="0"/>
              <a:buChar char="•"/>
            </a:pPr>
            <a:r>
              <a:rPr lang="en-US" dirty="0"/>
              <a:t>If inflation is lower than expected, you will be overpaying for those goods or services.</a:t>
            </a:r>
          </a:p>
          <a:p>
            <a:pPr>
              <a:buFontTx/>
              <a:buChar char="•"/>
            </a:pPr>
            <a:endParaRPr lang="en-US" dirty="0"/>
          </a:p>
          <a:p>
            <a:r>
              <a:rPr lang="en-US" b="1" i="1" dirty="0"/>
              <a:t>Lecture tip: </a:t>
            </a:r>
            <a:r>
              <a:rPr lang="en-US" dirty="0"/>
              <a:t>Explain to students that COLA = cost of living adjustment.</a:t>
            </a:r>
          </a:p>
        </p:txBody>
      </p:sp>
    </p:spTree>
    <p:extLst>
      <p:ext uri="{BB962C8B-B14F-4D97-AF65-F5344CB8AC3E}">
        <p14:creationId xmlns:p14="http://schemas.microsoft.com/office/powerpoint/2010/main" val="1224134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a:lstStyle/>
          <a:p>
            <a:r>
              <a:rPr lang="en-US" b="1" i="1" dirty="0"/>
              <a:t>Lecture notes:</a:t>
            </a:r>
          </a:p>
          <a:p>
            <a:endParaRPr lang="en-US" b="1" i="1" dirty="0"/>
          </a:p>
          <a:p>
            <a:r>
              <a:rPr lang="en-US" dirty="0">
                <a:latin typeface="Arial" pitchFamily="-107" charset="0"/>
              </a:rPr>
              <a:t>Contractionary monetary policy is performed through open market operations when the central bank sells bonds.</a:t>
            </a:r>
          </a:p>
          <a:p>
            <a:pPr marL="171450" indent="-171450">
              <a:buFont typeface="Arial" charset="0"/>
              <a:buChar char="•"/>
            </a:pPr>
            <a:r>
              <a:rPr lang="en-US" dirty="0">
                <a:latin typeface="Arial" pitchFamily="-107" charset="0"/>
              </a:rPr>
              <a:t>This takes money out of the loanable funds market and raises the interest rate.</a:t>
            </a:r>
            <a:endParaRPr lang="en-US" dirty="0"/>
          </a:p>
          <a:p>
            <a:pPr>
              <a:buFontTx/>
              <a:buChar char="•"/>
            </a:pPr>
            <a:endParaRPr lang="en-US" dirty="0"/>
          </a:p>
          <a:p>
            <a:r>
              <a:rPr lang="en-US" dirty="0"/>
              <a:t>At higher interest rates, firms are more hesitant to borrow.</a:t>
            </a:r>
          </a:p>
          <a:p>
            <a:pPr marL="171450" indent="-171450">
              <a:buFont typeface="Arial" charset="0"/>
              <a:buChar char="•"/>
            </a:pPr>
            <a:r>
              <a:rPr lang="en-US" dirty="0"/>
              <a:t>This reduces investment and aggregate demand.</a:t>
            </a:r>
          </a:p>
          <a:p>
            <a:pPr>
              <a:buFontTx/>
              <a:buChar char="•"/>
            </a:pPr>
            <a:endParaRPr lang="en-US" dirty="0"/>
          </a:p>
          <a:p>
            <a:r>
              <a:rPr lang="en-US" dirty="0"/>
              <a:t>Real GDP falls and unemployment rises.</a:t>
            </a:r>
          </a:p>
          <a:p>
            <a:endParaRPr lang="en-US" b="1" i="1" dirty="0"/>
          </a:p>
          <a:p>
            <a:r>
              <a:rPr lang="en-US" dirty="0"/>
              <a:t>You can think of this as just the opposite of expansionary policy.</a:t>
            </a:r>
          </a:p>
        </p:txBody>
      </p:sp>
    </p:spTree>
    <p:extLst>
      <p:ext uri="{BB962C8B-B14F-4D97-AF65-F5344CB8AC3E}">
        <p14:creationId xmlns:p14="http://schemas.microsoft.com/office/powerpoint/2010/main" val="2058566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a:lstStyle/>
          <a:p>
            <a:r>
              <a:rPr lang="en-US" b="1" i="1" dirty="0"/>
              <a:t>Image:</a:t>
            </a:r>
            <a:r>
              <a:rPr lang="en-US" i="1" dirty="0"/>
              <a:t> </a:t>
            </a:r>
            <a:r>
              <a:rPr lang="en-US" dirty="0"/>
              <a:t>Animated Figure </a:t>
            </a:r>
            <a:r>
              <a:rPr lang="en-US" dirty="0" smtClean="0"/>
              <a:t>31.4</a:t>
            </a:r>
            <a:endParaRPr lang="en-US" dirty="0"/>
          </a:p>
          <a:p>
            <a:endParaRPr lang="en-US" b="1" dirty="0"/>
          </a:p>
          <a:p>
            <a:r>
              <a:rPr lang="en-US" b="1" i="1" dirty="0"/>
              <a:t>Lecture tip:</a:t>
            </a:r>
          </a:p>
          <a:p>
            <a:r>
              <a:rPr lang="en-US" i="1" dirty="0"/>
              <a:t>Click through the slide to reveal each part of the figure.</a:t>
            </a:r>
          </a:p>
          <a:p>
            <a:endParaRPr lang="en-US" i="1" dirty="0"/>
          </a:p>
          <a:p>
            <a:r>
              <a:rPr lang="en-US" b="1" i="1" dirty="0"/>
              <a:t>Lecture notes:</a:t>
            </a:r>
          </a:p>
          <a:p>
            <a:pPr>
              <a:buFontTx/>
              <a:buChar char="•"/>
            </a:pPr>
            <a:endParaRPr lang="en-US" dirty="0"/>
          </a:p>
          <a:p>
            <a:r>
              <a:rPr lang="en-US" dirty="0"/>
              <a:t>The central bank sells bonds, which pulls funds out of the loanable funds market.</a:t>
            </a:r>
          </a:p>
          <a:p>
            <a:pPr marL="171450" indent="-171450">
              <a:buFont typeface="Arial" charset="0"/>
              <a:buChar char="•"/>
            </a:pPr>
            <a:r>
              <a:rPr lang="en-US" dirty="0"/>
              <a:t>This decreases the supply of loanable funds and increases the interest rate from 5 percent to 6 percent.</a:t>
            </a:r>
          </a:p>
          <a:p>
            <a:pPr marL="171450" indent="-171450">
              <a:buFont typeface="Arial" charset="0"/>
              <a:buChar char="•"/>
            </a:pPr>
            <a:r>
              <a:rPr lang="en-US" dirty="0"/>
              <a:t>The lower interest rate leads to a decrease in the quantity of investment demand (from 200 to 190), and this decreases aggregate demand.</a:t>
            </a:r>
          </a:p>
          <a:p>
            <a:pPr marL="171450" indent="-171450">
              <a:buFont typeface="Arial" charset="0"/>
              <a:buChar char="•"/>
            </a:pPr>
            <a:r>
              <a:rPr lang="en-US" dirty="0"/>
              <a:t>The decrease in aggregate demand decreases real GDP from $15 trillion to $14.5 trillion, and induces unemployment in the short run.</a:t>
            </a:r>
          </a:p>
          <a:p>
            <a:pPr marL="171450" indent="-171450">
              <a:buFont typeface="Arial" charset="0"/>
              <a:buChar char="•"/>
            </a:pPr>
            <a:r>
              <a:rPr lang="en-US" dirty="0"/>
              <a:t>The general price level also falls to 95 (but does not fully adjust in the short run).</a:t>
            </a:r>
          </a:p>
          <a:p>
            <a:endParaRPr lang="en-US" dirty="0"/>
          </a:p>
        </p:txBody>
      </p:sp>
    </p:spTree>
    <p:extLst>
      <p:ext uri="{BB962C8B-B14F-4D97-AF65-F5344CB8AC3E}">
        <p14:creationId xmlns:p14="http://schemas.microsoft.com/office/powerpoint/2010/main" val="1720717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a:lstStyle/>
          <a:p>
            <a:r>
              <a:rPr lang="en-US" b="1" i="1">
                <a:latin typeface="Helvetica Neue" pitchFamily="-107" charset="0"/>
              </a:rPr>
              <a:t>Clicker question:</a:t>
            </a:r>
            <a:endParaRPr lang="en-US" b="1" i="1"/>
          </a:p>
          <a:p>
            <a:r>
              <a:rPr lang="en-US"/>
              <a:t>Correct answer: D, The interest rate rises.</a:t>
            </a:r>
          </a:p>
          <a:p>
            <a:endParaRPr lang="en-US"/>
          </a:p>
          <a:p>
            <a:r>
              <a:rPr lang="en-US"/>
              <a:t>The leftward shift in the supply of loanable funds causes a decrease in the quantity of loanable funds and an increase in the interest rate.</a:t>
            </a:r>
          </a:p>
          <a:p>
            <a:endParaRPr lang="en-US"/>
          </a:p>
        </p:txBody>
      </p:sp>
    </p:spTree>
    <p:extLst>
      <p:ext uri="{BB962C8B-B14F-4D97-AF65-F5344CB8AC3E}">
        <p14:creationId xmlns:p14="http://schemas.microsoft.com/office/powerpoint/2010/main" val="2289246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a:lstStyle/>
          <a:p>
            <a:r>
              <a:rPr lang="en-US" b="1" i="1"/>
              <a:t>Lecture notes:</a:t>
            </a:r>
          </a:p>
          <a:p>
            <a:r>
              <a:rPr lang="en-US"/>
              <a:t>Just like fiscal policy, monetary policy is not perfectly effective.</a:t>
            </a:r>
          </a:p>
          <a:p>
            <a:pPr>
              <a:buFontTx/>
              <a:buChar char="•"/>
            </a:pPr>
            <a:endParaRPr lang="en-US"/>
          </a:p>
          <a:p>
            <a:r>
              <a:rPr lang="en-US" b="1" i="1"/>
              <a:t>Lecture tip:</a:t>
            </a:r>
          </a:p>
          <a:p>
            <a:r>
              <a:rPr lang="en-US"/>
              <a:t>The next few slides walk through each of these shortcomings.</a:t>
            </a:r>
          </a:p>
          <a:p>
            <a:endParaRPr lang="en-US"/>
          </a:p>
          <a:p>
            <a:r>
              <a:rPr lang="en-US" i="1"/>
              <a:t>Regarding the image on the slide: </a:t>
            </a:r>
            <a:r>
              <a:rPr lang="en-US"/>
              <a:t>The Federal Open Market Committee is the group that determines monetary policy.</a:t>
            </a:r>
          </a:p>
        </p:txBody>
      </p:sp>
    </p:spTree>
    <p:extLst>
      <p:ext uri="{BB962C8B-B14F-4D97-AF65-F5344CB8AC3E}">
        <p14:creationId xmlns:p14="http://schemas.microsoft.com/office/powerpoint/2010/main" val="27732567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a:lstStyle/>
          <a:p>
            <a:r>
              <a:rPr lang="en-US" b="1" i="1" dirty="0"/>
              <a:t>Lecture notes:</a:t>
            </a:r>
          </a:p>
          <a:p>
            <a:pPr>
              <a:buFontTx/>
              <a:buChar char="•"/>
            </a:pPr>
            <a:endParaRPr lang="en-US" dirty="0"/>
          </a:p>
          <a:p>
            <a:r>
              <a:rPr lang="en-US" dirty="0"/>
              <a:t>Put shortly, two possible outcomes are that businesses succeed because of a demand increase (and can cover their expenses), or businesses fail because they can</a:t>
            </a:r>
            <a:r>
              <a:rPr lang="ja-JP" altLang="en-US" dirty="0"/>
              <a:t>’</a:t>
            </a:r>
            <a:r>
              <a:rPr lang="en-US" altLang="ja-JP" dirty="0"/>
              <a:t>t afford rising costs of inputs.</a:t>
            </a:r>
          </a:p>
          <a:p>
            <a:pPr marL="171450" indent="-171450">
              <a:buFont typeface="Arial" charset="0"/>
              <a:buChar char="•"/>
            </a:pPr>
            <a:r>
              <a:rPr lang="en-US" altLang="ja-JP" dirty="0"/>
              <a:t>If a business starts to become unprofitable, it may have to reduce output, lay off workers, or perhaps even close a retail location.</a:t>
            </a:r>
          </a:p>
          <a:p>
            <a:pPr marL="171450" indent="-171450">
              <a:buFont typeface="Arial" charset="0"/>
              <a:buChar char="•"/>
            </a:pPr>
            <a:r>
              <a:rPr lang="en-US" altLang="ja-JP" dirty="0"/>
              <a:t>In the long run, as prices adjust throughout the </a:t>
            </a:r>
            <a:r>
              <a:rPr lang="en-US" altLang="ja-JP" dirty="0" err="1"/>
              <a:t>macroeconomy</a:t>
            </a:r>
            <a:r>
              <a:rPr lang="en-US" altLang="ja-JP" dirty="0"/>
              <a:t>, the stimulating effects of expansionary monetary policy wear off.</a:t>
            </a:r>
            <a:endParaRPr lang="en-US" dirty="0"/>
          </a:p>
        </p:txBody>
      </p:sp>
    </p:spTree>
    <p:extLst>
      <p:ext uri="{BB962C8B-B14F-4D97-AF65-F5344CB8AC3E}">
        <p14:creationId xmlns:p14="http://schemas.microsoft.com/office/powerpoint/2010/main" val="2981877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a:lstStyle/>
          <a:p>
            <a:endParaRPr lang="en-US"/>
          </a:p>
        </p:txBody>
      </p:sp>
    </p:spTree>
    <p:extLst>
      <p:ext uri="{BB962C8B-B14F-4D97-AF65-F5344CB8AC3E}">
        <p14:creationId xmlns:p14="http://schemas.microsoft.com/office/powerpoint/2010/main" val="1341741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a:lstStyle/>
          <a:p>
            <a:r>
              <a:rPr lang="en-US" b="1" i="1" dirty="0"/>
              <a:t>Image:</a:t>
            </a:r>
            <a:r>
              <a:rPr lang="en-US" i="1" dirty="0"/>
              <a:t> </a:t>
            </a:r>
            <a:r>
              <a:rPr lang="en-US" dirty="0"/>
              <a:t>Animated Figure </a:t>
            </a:r>
            <a:r>
              <a:rPr lang="en-US" dirty="0" smtClean="0"/>
              <a:t>31.6</a:t>
            </a:r>
            <a:endParaRPr lang="en-US" dirty="0"/>
          </a:p>
          <a:p>
            <a:endParaRPr lang="en-US" b="1" dirty="0"/>
          </a:p>
          <a:p>
            <a:r>
              <a:rPr lang="en-US" b="1" i="1" dirty="0"/>
              <a:t>Lecture tip:</a:t>
            </a:r>
          </a:p>
          <a:p>
            <a:r>
              <a:rPr lang="en-US" i="1" dirty="0"/>
              <a:t>Click through the slide to reveal each part of the figure.</a:t>
            </a:r>
          </a:p>
          <a:p>
            <a:endParaRPr lang="en-US" i="1" dirty="0"/>
          </a:p>
          <a:p>
            <a:r>
              <a:rPr lang="en-US" b="1" i="1" dirty="0"/>
              <a:t>Lecture notes:</a:t>
            </a:r>
          </a:p>
          <a:p>
            <a:pPr marL="171450" indent="-171450">
              <a:buFont typeface="Arial" charset="0"/>
              <a:buChar char="•"/>
            </a:pPr>
            <a:r>
              <a:rPr lang="en-US" dirty="0"/>
              <a:t>Beginning in equilibrium at point A, an increase in the money supply shifts aggregate demand from AD</a:t>
            </a:r>
            <a:r>
              <a:rPr lang="en-US" baseline="-25000" dirty="0"/>
              <a:t>0</a:t>
            </a:r>
            <a:r>
              <a:rPr lang="en-US" dirty="0"/>
              <a:t> to AD</a:t>
            </a:r>
            <a:r>
              <a:rPr lang="en-US" baseline="-25000" dirty="0"/>
              <a:t>1</a:t>
            </a:r>
            <a:r>
              <a:rPr lang="en-US" dirty="0"/>
              <a:t>, and this moves the economy to a new short-run equilibrium at point b.</a:t>
            </a:r>
          </a:p>
          <a:p>
            <a:pPr marL="171450" indent="-171450">
              <a:buFont typeface="Arial" charset="0"/>
              <a:buChar char="•"/>
            </a:pPr>
            <a:r>
              <a:rPr lang="en-US" dirty="0"/>
              <a:t>This equilibrium (b) is only relevant in the short run, as all prices have not yet adjusted.</a:t>
            </a:r>
          </a:p>
          <a:p>
            <a:pPr marL="171450" indent="-171450">
              <a:buFont typeface="Arial" charset="0"/>
              <a:buChar char="•"/>
            </a:pPr>
            <a:r>
              <a:rPr lang="en-US" dirty="0"/>
              <a:t>In the long run, resource prices adjust, which shifts SRAS from SRAS</a:t>
            </a:r>
            <a:r>
              <a:rPr lang="en-US" baseline="-25000" dirty="0"/>
              <a:t>0</a:t>
            </a:r>
            <a:r>
              <a:rPr lang="en-US" dirty="0"/>
              <a:t> to SRAS</a:t>
            </a:r>
            <a:r>
              <a:rPr lang="en-US" baseline="-25000" dirty="0"/>
              <a:t>1</a:t>
            </a:r>
            <a:r>
              <a:rPr lang="en-US" dirty="0"/>
              <a:t>.</a:t>
            </a:r>
          </a:p>
          <a:p>
            <a:pPr marL="171450" indent="-171450">
              <a:buFont typeface="Arial" charset="0"/>
              <a:buChar char="•"/>
            </a:pPr>
            <a:r>
              <a:rPr lang="en-US" dirty="0"/>
              <a:t>This moves the economy to new long-run equilibrium at point C.</a:t>
            </a:r>
          </a:p>
          <a:p>
            <a:endParaRPr lang="en-US" dirty="0"/>
          </a:p>
        </p:txBody>
      </p:sp>
    </p:spTree>
    <p:extLst>
      <p:ext uri="{BB962C8B-B14F-4D97-AF65-F5344CB8AC3E}">
        <p14:creationId xmlns:p14="http://schemas.microsoft.com/office/powerpoint/2010/main" val="19743621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a:lstStyle/>
          <a:p>
            <a:r>
              <a:rPr lang="en-US" b="1" i="1" dirty="0"/>
              <a:t>Lecture notes:</a:t>
            </a:r>
          </a:p>
          <a:p>
            <a:pPr>
              <a:buFontTx/>
              <a:buChar char="•"/>
            </a:pPr>
            <a:endParaRPr lang="en-US" dirty="0">
              <a:latin typeface="Arial" pitchFamily="-107" charset="0"/>
            </a:endParaRPr>
          </a:p>
          <a:p>
            <a:r>
              <a:rPr lang="en-US" dirty="0">
                <a:latin typeface="Arial" pitchFamily="-107" charset="0"/>
              </a:rPr>
              <a:t>It seems odd that Central Banks can</a:t>
            </a:r>
            <a:r>
              <a:rPr lang="ja-JP" altLang="en-US" dirty="0">
                <a:latin typeface="Arial" pitchFamily="-107" charset="0"/>
              </a:rPr>
              <a:t>’</a:t>
            </a:r>
            <a:r>
              <a:rPr lang="en-US" altLang="ja-JP" dirty="0">
                <a:latin typeface="Arial" pitchFamily="-107" charset="0"/>
              </a:rPr>
              <a:t>t do much in the long run to affect real economy.</a:t>
            </a:r>
            <a:endParaRPr lang="en-US" dirty="0">
              <a:latin typeface="Arial" pitchFamily="-107" charset="0"/>
            </a:endParaRPr>
          </a:p>
          <a:p>
            <a:pPr marL="171450" indent="-171450">
              <a:buFont typeface="Arial" charset="0"/>
              <a:buChar char="•"/>
            </a:pPr>
            <a:r>
              <a:rPr lang="en-US" dirty="0">
                <a:latin typeface="Arial" pitchFamily="-107" charset="0"/>
              </a:rPr>
              <a:t>It makes more sense by realizing that we can increase the money supply by just printing more paper.</a:t>
            </a:r>
            <a:endParaRPr lang="en-US" b="1" i="1" dirty="0"/>
          </a:p>
          <a:p>
            <a:pPr marL="171450" indent="-171450">
              <a:buFont typeface="Arial" charset="0"/>
              <a:buChar char="•"/>
            </a:pPr>
            <a:r>
              <a:rPr lang="en-US" dirty="0"/>
              <a:t>Printing money has no effect on long-run productivity.</a:t>
            </a:r>
          </a:p>
          <a:p>
            <a:endParaRPr lang="en-US" dirty="0"/>
          </a:p>
          <a:p>
            <a:r>
              <a:rPr lang="en-US" dirty="0"/>
              <a:t>After all, during recessions people often lose their jobs, which can be a very painful experience. </a:t>
            </a:r>
          </a:p>
          <a:p>
            <a:endParaRPr lang="en-US" dirty="0"/>
          </a:p>
          <a:p>
            <a:r>
              <a:rPr lang="en-US" dirty="0"/>
              <a:t>When the money supply is expanded, firms can get loans more cheaply and then hire more workers. </a:t>
            </a:r>
          </a:p>
          <a:p>
            <a:pPr marL="171450" indent="-171450">
              <a:buFont typeface="Arial" charset="0"/>
              <a:buChar char="•"/>
            </a:pPr>
            <a:r>
              <a:rPr lang="en-US" dirty="0"/>
              <a:t>From this perspective, central banks ought to take a very active role in the </a:t>
            </a:r>
            <a:r>
              <a:rPr lang="en-US" dirty="0" err="1"/>
              <a:t>macroeconomy</a:t>
            </a:r>
            <a:r>
              <a:rPr lang="en-US" dirty="0"/>
              <a:t>: increase the money supply during economic downturns, and contract the money supply during economic expansions. </a:t>
            </a:r>
          </a:p>
          <a:p>
            <a:pPr marL="171450" indent="-171450">
              <a:buFont typeface="Arial" charset="0"/>
              <a:buChar char="•"/>
            </a:pPr>
            <a:r>
              <a:rPr lang="en-US" dirty="0"/>
              <a:t>This activist policy can then potentially smooth out the business cycle. </a:t>
            </a:r>
          </a:p>
          <a:p>
            <a:pPr marL="171450" indent="-171450">
              <a:buFont typeface="Arial" charset="0"/>
              <a:buChar char="•"/>
            </a:pPr>
            <a:r>
              <a:rPr lang="en-US" dirty="0"/>
              <a:t>Other economists discount the short-run expansionary effects of monetary policy and instead focus on the problems of inflation. </a:t>
            </a:r>
          </a:p>
          <a:p>
            <a:endParaRPr lang="en-US" dirty="0"/>
          </a:p>
          <a:p>
            <a:r>
              <a:rPr lang="en-US" dirty="0">
                <a:latin typeface="Arial" pitchFamily="-107" charset="0"/>
              </a:rPr>
              <a:t>Many economists think we should focus on the short run.</a:t>
            </a:r>
          </a:p>
          <a:p>
            <a:pPr marL="171450" indent="-171450">
              <a:buFont typeface="Arial" charset="0"/>
              <a:buChar char="•"/>
            </a:pPr>
            <a:r>
              <a:rPr lang="en-US" dirty="0">
                <a:latin typeface="Arial" pitchFamily="-107" charset="0"/>
              </a:rPr>
              <a:t>Others think that since the long-run effects dominate we should not be concerned with the short run.</a:t>
            </a:r>
          </a:p>
          <a:p>
            <a:pPr marL="171450" indent="-171450">
              <a:buFont typeface="Arial" charset="0"/>
              <a:buChar char="•"/>
            </a:pPr>
            <a:r>
              <a:rPr lang="en-US" dirty="0">
                <a:latin typeface="Arial" pitchFamily="-107" charset="0"/>
              </a:rPr>
              <a:t>Particularly, we should not be concerned with short-run monetary policy because of monetary neutrality.</a:t>
            </a:r>
          </a:p>
          <a:p>
            <a:pPr marL="171450" indent="-171450">
              <a:buFont typeface="Arial" charset="0"/>
              <a:buChar char="•"/>
            </a:pPr>
            <a:r>
              <a:rPr lang="en-US" altLang="ja-JP" dirty="0">
                <a:latin typeface="Arial" pitchFamily="-107" charset="0"/>
              </a:rPr>
              <a:t>However, recessions can cause significant distress.</a:t>
            </a:r>
            <a:endParaRPr lang="en-US" dirty="0"/>
          </a:p>
          <a:p>
            <a:pPr marL="171450" indent="-171450">
              <a:buFont typeface="Arial" charset="0"/>
              <a:buChar char="•"/>
            </a:pPr>
            <a:r>
              <a:rPr lang="en-US" dirty="0"/>
              <a:t>By expanding the money supply, firms can get loans more cheaply and then hire more workers.</a:t>
            </a:r>
          </a:p>
          <a:p>
            <a:pPr marL="171450" indent="-171450">
              <a:buFont typeface="Arial" charset="0"/>
              <a:buChar char="•"/>
            </a:pPr>
            <a:r>
              <a:rPr lang="en-US" dirty="0"/>
              <a:t>From this view, central banks ought to take a very active role in the </a:t>
            </a:r>
            <a:r>
              <a:rPr lang="en-US" dirty="0" err="1"/>
              <a:t>macroeconomy</a:t>
            </a:r>
            <a:r>
              <a:rPr lang="en-US" dirty="0"/>
              <a:t>: increase the money supply in economic downturns and contract the money supply during economic expansions.</a:t>
            </a:r>
          </a:p>
          <a:p>
            <a:pPr marL="171450" indent="-171450">
              <a:buFont typeface="Arial" charset="0"/>
              <a:buChar char="•"/>
            </a:pPr>
            <a:r>
              <a:rPr lang="en-US" dirty="0"/>
              <a:t>This activist policy can then potentially </a:t>
            </a:r>
            <a:r>
              <a:rPr lang="en-US" b="1" dirty="0"/>
              <a:t>smooth out</a:t>
            </a:r>
            <a:r>
              <a:rPr lang="en-US" dirty="0"/>
              <a:t> the business cycle.</a:t>
            </a:r>
          </a:p>
          <a:p>
            <a:pPr marL="171450" indent="-171450">
              <a:buFont typeface="Arial" charset="0"/>
              <a:buChar char="•"/>
            </a:pPr>
            <a:r>
              <a:rPr lang="en-US" dirty="0"/>
              <a:t>This means that expansions and contractions won</a:t>
            </a:r>
            <a:r>
              <a:rPr lang="ja-JP" altLang="en-US" dirty="0"/>
              <a:t>’</a:t>
            </a:r>
            <a:r>
              <a:rPr lang="en-US" altLang="ja-JP" dirty="0"/>
              <a:t>t be so large in size.</a:t>
            </a:r>
          </a:p>
        </p:txBody>
      </p:sp>
    </p:spTree>
    <p:extLst>
      <p:ext uri="{BB962C8B-B14F-4D97-AF65-F5344CB8AC3E}">
        <p14:creationId xmlns:p14="http://schemas.microsoft.com/office/powerpoint/2010/main" val="33210963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a:lstStyle/>
          <a:p>
            <a:r>
              <a:rPr lang="en-US" b="1" i="1" dirty="0"/>
              <a:t>Lecture notes:</a:t>
            </a:r>
          </a:p>
          <a:p>
            <a:pPr>
              <a:buFontTx/>
              <a:buChar char="•"/>
            </a:pPr>
            <a:endParaRPr lang="en-US" dirty="0"/>
          </a:p>
          <a:p>
            <a:r>
              <a:rPr lang="en-US" dirty="0"/>
              <a:t>Previously, we have seen how unexpected inflation can be harmful.</a:t>
            </a:r>
          </a:p>
          <a:p>
            <a:pPr marL="171450" indent="-171450">
              <a:buFont typeface="Arial" charset="0"/>
              <a:buChar char="•"/>
            </a:pPr>
            <a:r>
              <a:rPr lang="en-US" dirty="0"/>
              <a:t>Workers usually predict a certain level of inflation and expect adjustments in wage. </a:t>
            </a:r>
          </a:p>
          <a:p>
            <a:pPr marL="171450" indent="-171450">
              <a:buFont typeface="Arial" charset="0"/>
              <a:buChar char="•"/>
            </a:pPr>
            <a:r>
              <a:rPr lang="en-US" dirty="0"/>
              <a:t>The Fed being transparent regarding monetary policy helps workers and firms predict inflation.</a:t>
            </a:r>
          </a:p>
          <a:p>
            <a:endParaRPr lang="en-US" b="1" i="1" dirty="0"/>
          </a:p>
          <a:p>
            <a:r>
              <a:rPr lang="en-US" dirty="0"/>
              <a:t>The key incentive: People are harmed if they do not correctly predict inflation.</a:t>
            </a:r>
          </a:p>
          <a:p>
            <a:pPr>
              <a:buFontTx/>
              <a:buChar char="•"/>
            </a:pPr>
            <a:endParaRPr lang="en-US" dirty="0"/>
          </a:p>
          <a:p>
            <a:r>
              <a:rPr lang="en-US" b="1" i="1" dirty="0"/>
              <a:t>Real-world example: </a:t>
            </a:r>
            <a:r>
              <a:rPr lang="en-US" dirty="0"/>
              <a:t>Cost-of-Living Adjustment Clauses and the MLB</a:t>
            </a:r>
            <a:endParaRPr lang="en-US" b="1" i="1" dirty="0"/>
          </a:p>
          <a:p>
            <a:r>
              <a:rPr lang="en-US" dirty="0"/>
              <a:t>This could be a good time to discuss the example presented in Tip #635 in the Interactive Instructor’s Guide.</a:t>
            </a:r>
          </a:p>
          <a:p>
            <a:pPr marL="171450" indent="-171450">
              <a:buFont typeface="Arial" charset="0"/>
              <a:buChar char="•"/>
            </a:pPr>
            <a:r>
              <a:rPr lang="en-US" dirty="0"/>
              <a:t>George Steinbrenner, owner of the New York Yankees, made Winfield the highest-paid player in professional baseball by signing him to a ten-year deal worth approximately $15 million. </a:t>
            </a:r>
          </a:p>
          <a:p>
            <a:pPr marL="171450" indent="-171450">
              <a:buFont typeface="Arial" charset="0"/>
              <a:buChar char="•"/>
            </a:pPr>
            <a:r>
              <a:rPr lang="en-US" dirty="0"/>
              <a:t>However, as unlikely as it sounds, Mr. Steinbrenner misunderstood a cost-of-living clause that had been added to the contract before it was finalized, making the deal actually valued around $23 million. </a:t>
            </a:r>
          </a:p>
          <a:p>
            <a:pPr marL="171450" indent="-171450">
              <a:buFont typeface="Arial" charset="0"/>
              <a:buChar char="•"/>
            </a:pPr>
            <a:r>
              <a:rPr lang="en-US" dirty="0"/>
              <a:t>Ask students how Winfield’s adjustment in expectations, which led him to include this clause in the contract, might have affected the real effects of monetary policy actions on the economy.</a:t>
            </a:r>
          </a:p>
          <a:p>
            <a:endParaRPr lang="en-US" dirty="0"/>
          </a:p>
          <a:p>
            <a:r>
              <a:rPr lang="en-US" i="1" dirty="0"/>
              <a:t>Source: </a:t>
            </a:r>
            <a:r>
              <a:rPr lang="en-US" dirty="0"/>
              <a:t>Jim McLennan, “Baseball’s Greatest Scandals, #10: Steinbrenner vs. Winfield,” AZ Snake Pit, SB Nation, April 18, 2011, </a:t>
            </a:r>
            <a:r>
              <a:rPr lang="en-US" dirty="0" err="1"/>
              <a:t>azsnakepit.com</a:t>
            </a:r>
            <a:r>
              <a:rPr lang="en-US" dirty="0"/>
              <a:t>.</a:t>
            </a:r>
          </a:p>
          <a:p>
            <a:endParaRPr lang="en-US" dirty="0"/>
          </a:p>
        </p:txBody>
      </p:sp>
    </p:spTree>
    <p:extLst>
      <p:ext uri="{BB962C8B-B14F-4D97-AF65-F5344CB8AC3E}">
        <p14:creationId xmlns:p14="http://schemas.microsoft.com/office/powerpoint/2010/main" val="33335913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a:lstStyle/>
          <a:p>
            <a:r>
              <a:rPr lang="en-US" b="1" i="1" dirty="0"/>
              <a:t>Image:</a:t>
            </a:r>
            <a:r>
              <a:rPr lang="en-US" i="1" dirty="0"/>
              <a:t> </a:t>
            </a:r>
            <a:r>
              <a:rPr lang="en-US" dirty="0"/>
              <a:t>Animated Figure </a:t>
            </a:r>
            <a:r>
              <a:rPr lang="en-US" dirty="0" smtClean="0"/>
              <a:t>31.7</a:t>
            </a:r>
            <a:endParaRPr lang="en-US" b="1" dirty="0"/>
          </a:p>
          <a:p>
            <a:endParaRPr lang="en-US" b="1" i="1" dirty="0"/>
          </a:p>
          <a:p>
            <a:r>
              <a:rPr lang="en-US" b="1" i="1" dirty="0"/>
              <a:t>Lecture tip:</a:t>
            </a:r>
          </a:p>
          <a:p>
            <a:r>
              <a:rPr lang="en-US" i="1" dirty="0"/>
              <a:t>Click through the slide to reveal each part of the figure.</a:t>
            </a:r>
          </a:p>
          <a:p>
            <a:endParaRPr lang="en-US" i="1" dirty="0"/>
          </a:p>
          <a:p>
            <a:r>
              <a:rPr lang="en-US" b="1" i="1" dirty="0"/>
              <a:t>Lecture notes:</a:t>
            </a:r>
          </a:p>
          <a:p>
            <a:pPr>
              <a:buFontTx/>
              <a:buChar char="•"/>
            </a:pPr>
            <a:endParaRPr lang="en-US" dirty="0"/>
          </a:p>
          <a:p>
            <a:r>
              <a:rPr lang="en-US" dirty="0"/>
              <a:t>If expansionary monetary policy is expected, aggregate demand increases.</a:t>
            </a:r>
          </a:p>
          <a:p>
            <a:pPr marL="171450" indent="-171450">
              <a:buFont typeface="Arial" charset="0"/>
              <a:buChar char="•"/>
            </a:pPr>
            <a:r>
              <a:rPr lang="en-US" dirty="0"/>
              <a:t>But, with </a:t>
            </a:r>
            <a:r>
              <a:rPr lang="en-US" i="1" dirty="0"/>
              <a:t>expected </a:t>
            </a:r>
            <a:r>
              <a:rPr lang="en-US" dirty="0"/>
              <a:t>policy, short-run aggregate supply also shifts. </a:t>
            </a:r>
          </a:p>
          <a:p>
            <a:pPr marL="171450" indent="-171450">
              <a:buFont typeface="Arial" charset="0"/>
              <a:buChar char="•"/>
            </a:pPr>
            <a:r>
              <a:rPr lang="en-US" dirty="0"/>
              <a:t>Workers are demanding higher wages to keep up with inflation, and firms have to cut back production.</a:t>
            </a:r>
          </a:p>
          <a:p>
            <a:pPr marL="171450" indent="-171450">
              <a:buFont typeface="Arial" charset="0"/>
              <a:buChar char="•"/>
            </a:pPr>
            <a:r>
              <a:rPr lang="en-US" dirty="0"/>
              <a:t>The economy moves directly from equilibrium at point A to point C.</a:t>
            </a:r>
          </a:p>
          <a:p>
            <a:pPr marL="171450" indent="-171450">
              <a:buFont typeface="Arial" charset="0"/>
              <a:buChar char="•"/>
            </a:pPr>
            <a:r>
              <a:rPr lang="en-US" dirty="0"/>
              <a:t>In this case, there are no real effects from the monetary policy, even in the short run.</a:t>
            </a:r>
          </a:p>
          <a:p>
            <a:pPr marL="171450" indent="-171450">
              <a:buFont typeface="Arial" charset="0"/>
              <a:buChar char="•"/>
            </a:pPr>
            <a:r>
              <a:rPr lang="en-US" dirty="0"/>
              <a:t>The only lasting change is nominal because the price level rises from 100 to 110.</a:t>
            </a:r>
          </a:p>
        </p:txBody>
      </p:sp>
    </p:spTree>
    <p:extLst>
      <p:ext uri="{BB962C8B-B14F-4D97-AF65-F5344CB8AC3E}">
        <p14:creationId xmlns:p14="http://schemas.microsoft.com/office/powerpoint/2010/main" val="18040682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a:lstStyle/>
          <a:p>
            <a:r>
              <a:rPr lang="en-US" b="1" i="1" dirty="0"/>
              <a:t>Lecture notes:</a:t>
            </a:r>
          </a:p>
          <a:p>
            <a:pPr>
              <a:buFontTx/>
              <a:buChar char="•"/>
            </a:pPr>
            <a:endParaRPr lang="en-US" dirty="0"/>
          </a:p>
          <a:p>
            <a:r>
              <a:rPr lang="en-US" dirty="0"/>
              <a:t>In the 2008 recession, LRAS also decreased.</a:t>
            </a:r>
          </a:p>
          <a:p>
            <a:pPr marL="171450" indent="-171450">
              <a:buFont typeface="Arial" charset="0"/>
              <a:buChar char="•"/>
            </a:pPr>
            <a:r>
              <a:rPr lang="en-US" dirty="0"/>
              <a:t>Pervasive problems in the financial system negatively affected key institutions, which decreased LRAS.</a:t>
            </a:r>
          </a:p>
          <a:p>
            <a:pPr marL="171450" indent="-171450">
              <a:buFont typeface="Arial" charset="0"/>
              <a:buChar char="•"/>
            </a:pPr>
            <a:r>
              <a:rPr lang="en-US" dirty="0"/>
              <a:t>In addition, financial regulations restricted lending.</a:t>
            </a:r>
          </a:p>
          <a:p>
            <a:pPr marL="171450" indent="-171450">
              <a:buFont typeface="Arial" charset="0"/>
              <a:buChar char="•"/>
            </a:pPr>
            <a:r>
              <a:rPr lang="en-US" dirty="0"/>
              <a:t>At the same time, people’s wealth and expected future incomes declined, decreasing consumption and AD.</a:t>
            </a:r>
          </a:p>
          <a:p>
            <a:pPr marL="171450" indent="-171450">
              <a:buFont typeface="Arial" charset="0"/>
              <a:buChar char="•"/>
            </a:pPr>
            <a:r>
              <a:rPr lang="en-US" dirty="0"/>
              <a:t>Due to the long-run monetary neutrality and inability of monetary policy to shift LRAS, </a:t>
            </a:r>
            <a:r>
              <a:rPr lang="en-US" dirty="0">
                <a:latin typeface="Arial" pitchFamily="-107" charset="0"/>
              </a:rPr>
              <a:t>the economy continued to struggle with slow growth.</a:t>
            </a:r>
          </a:p>
          <a:p>
            <a:endParaRPr lang="en-US" b="1" i="1" dirty="0"/>
          </a:p>
          <a:p>
            <a:r>
              <a:rPr lang="en-US" dirty="0"/>
              <a:t>Recall that the LRAS shifted due to widespread institutional problems with financial markets.</a:t>
            </a:r>
          </a:p>
          <a:p>
            <a:endParaRPr lang="en-US" dirty="0"/>
          </a:p>
          <a:p>
            <a:endParaRPr lang="en-US" dirty="0"/>
          </a:p>
        </p:txBody>
      </p:sp>
    </p:spTree>
    <p:extLst>
      <p:ext uri="{BB962C8B-B14F-4D97-AF65-F5344CB8AC3E}">
        <p14:creationId xmlns:p14="http://schemas.microsoft.com/office/powerpoint/2010/main" val="42431882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a:lstStyle/>
          <a:p>
            <a:r>
              <a:rPr lang="en-US" b="1" i="1" dirty="0"/>
              <a:t>Image:</a:t>
            </a:r>
            <a:r>
              <a:rPr lang="en-US" i="1" dirty="0"/>
              <a:t> </a:t>
            </a:r>
            <a:r>
              <a:rPr lang="en-US" dirty="0"/>
              <a:t>Animated Figure </a:t>
            </a:r>
            <a:r>
              <a:rPr lang="en-US" dirty="0" smtClean="0"/>
              <a:t>31.8</a:t>
            </a:r>
            <a:endParaRPr lang="en-US" b="1" dirty="0"/>
          </a:p>
          <a:p>
            <a:endParaRPr lang="en-US" b="1" i="1" dirty="0"/>
          </a:p>
          <a:p>
            <a:r>
              <a:rPr lang="en-US" b="1" i="1" dirty="0"/>
              <a:t>Lecture tip:</a:t>
            </a:r>
          </a:p>
          <a:p>
            <a:r>
              <a:rPr lang="en-US" i="1" dirty="0"/>
              <a:t>Click through the slide to reveal each part of the figure.</a:t>
            </a:r>
          </a:p>
          <a:p>
            <a:endParaRPr lang="en-US" i="1" dirty="0"/>
          </a:p>
          <a:p>
            <a:r>
              <a:rPr lang="en-US" b="1" i="1" dirty="0"/>
              <a:t>Lecture notes:</a:t>
            </a:r>
          </a:p>
          <a:p>
            <a:pPr marL="171450" indent="-171450">
              <a:buFont typeface="Arial" charset="0"/>
              <a:buChar char="•"/>
            </a:pPr>
            <a:r>
              <a:rPr lang="en-US" dirty="0"/>
              <a:t>Initially, in 2007, the economy is in equilibrium at point A. </a:t>
            </a:r>
          </a:p>
          <a:p>
            <a:pPr marL="171450" indent="-171450">
              <a:buFont typeface="Arial" charset="0"/>
              <a:buChar char="•"/>
            </a:pPr>
            <a:r>
              <a:rPr lang="en-US" dirty="0"/>
              <a:t>Then, the long-run and short-run aggregate supply curves shift to the left, to LRAS</a:t>
            </a:r>
            <a:r>
              <a:rPr lang="en-US" baseline="-25000" dirty="0"/>
              <a:t>2008</a:t>
            </a:r>
            <a:r>
              <a:rPr lang="en-US" dirty="0"/>
              <a:t> and SRAS</a:t>
            </a:r>
            <a:r>
              <a:rPr lang="en-US" baseline="-25000" dirty="0"/>
              <a:t>2008</a:t>
            </a:r>
            <a:r>
              <a:rPr lang="en-US" dirty="0"/>
              <a:t>.</a:t>
            </a:r>
          </a:p>
          <a:p>
            <a:pPr marL="171450" indent="-171450">
              <a:buFont typeface="Arial" charset="0"/>
              <a:buChar char="•"/>
            </a:pPr>
            <a:r>
              <a:rPr lang="en-US" dirty="0"/>
              <a:t>In addition, aggregate demand shifts to the left to AD</a:t>
            </a:r>
            <a:r>
              <a:rPr lang="en-US" baseline="-25000" dirty="0"/>
              <a:t>2008</a:t>
            </a:r>
            <a:r>
              <a:rPr lang="en-US" dirty="0"/>
              <a:t>.</a:t>
            </a:r>
          </a:p>
          <a:p>
            <a:pPr marL="171450" indent="-171450">
              <a:buFont typeface="Arial" charset="0"/>
              <a:buChar char="•"/>
            </a:pPr>
            <a:r>
              <a:rPr lang="en-US" dirty="0"/>
              <a:t>This combination of shifts takes the economy to a new equilibrium at point B.</a:t>
            </a:r>
          </a:p>
          <a:p>
            <a:pPr marL="171450" indent="-171450">
              <a:buFont typeface="Arial" charset="0"/>
              <a:buChar char="•"/>
            </a:pPr>
            <a:r>
              <a:rPr lang="en-US" dirty="0"/>
              <a:t>At point B, monetary policy is limited in its ability to move the economy back to its original level of real GDP because monetary policy affects the economy through aggregate demand.</a:t>
            </a:r>
          </a:p>
          <a:p>
            <a:endParaRPr lang="en-US" dirty="0"/>
          </a:p>
        </p:txBody>
      </p:sp>
    </p:spTree>
    <p:extLst>
      <p:ext uri="{BB962C8B-B14F-4D97-AF65-F5344CB8AC3E}">
        <p14:creationId xmlns:p14="http://schemas.microsoft.com/office/powerpoint/2010/main" val="33933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a:lstStyle/>
          <a:p>
            <a:r>
              <a:rPr lang="en-US" b="1" i="1">
                <a:latin typeface="Helvetica Neue" pitchFamily="-107" charset="0"/>
              </a:rPr>
              <a:t>Clicker question:</a:t>
            </a:r>
            <a:endParaRPr lang="en-US" b="1" i="1"/>
          </a:p>
          <a:p>
            <a:r>
              <a:rPr lang="en-US"/>
              <a:t>Correct answer: B, more effective in the short run.</a:t>
            </a:r>
          </a:p>
          <a:p>
            <a:endParaRPr lang="en-US"/>
          </a:p>
          <a:p>
            <a:r>
              <a:rPr lang="en-US"/>
              <a:t>In the long run (after prices adjust), monetary policy has no real effects; only the price level (a nominal variable) is affected.</a:t>
            </a:r>
          </a:p>
        </p:txBody>
      </p:sp>
    </p:spTree>
    <p:extLst>
      <p:ext uri="{BB962C8B-B14F-4D97-AF65-F5344CB8AC3E}">
        <p14:creationId xmlns:p14="http://schemas.microsoft.com/office/powerpoint/2010/main" val="15866378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a:lstStyle/>
          <a:p>
            <a:r>
              <a:rPr lang="en-US" b="1" i="1" dirty="0"/>
              <a:t>Lecture notes:</a:t>
            </a:r>
          </a:p>
          <a:p>
            <a:pPr>
              <a:buFontTx/>
              <a:buChar char="•"/>
            </a:pPr>
            <a:endParaRPr lang="en-US" dirty="0"/>
          </a:p>
          <a:p>
            <a:r>
              <a:rPr lang="en-US" dirty="0"/>
              <a:t>Phillips curve:</a:t>
            </a:r>
          </a:p>
          <a:p>
            <a:pPr marL="171450" indent="-171450">
              <a:buFont typeface="Arial" charset="0"/>
              <a:buChar char="•"/>
            </a:pPr>
            <a:r>
              <a:rPr lang="en-US" dirty="0"/>
              <a:t>The graphic representation of the inverse relationship between unemployment and inflation is known as the Phillips curve, named after economist A. W. Phillips.</a:t>
            </a:r>
          </a:p>
          <a:p>
            <a:pPr marL="171450" indent="-171450">
              <a:buFont typeface="Arial" charset="0"/>
              <a:buChar char="•"/>
            </a:pPr>
            <a:r>
              <a:rPr lang="en-US" dirty="0"/>
              <a:t>Plotting wage inflation data versus unemployment rates over a long period of time revealed this relationship.</a:t>
            </a:r>
          </a:p>
          <a:p>
            <a:pPr marL="171450" indent="-171450">
              <a:buFont typeface="Arial" charset="0"/>
              <a:buChar char="•"/>
            </a:pPr>
            <a:r>
              <a:rPr lang="en-US" dirty="0"/>
              <a:t>The policy implication here implies a trade-off.</a:t>
            </a:r>
          </a:p>
          <a:p>
            <a:pPr marL="171450" indent="-171450">
              <a:buFont typeface="Arial" charset="0"/>
              <a:buChar char="•"/>
            </a:pPr>
            <a:r>
              <a:rPr lang="en-US" dirty="0"/>
              <a:t>In order to pursue lower unemployment, the cost is higher inflation.</a:t>
            </a:r>
          </a:p>
          <a:p>
            <a:pPr marL="171450" indent="-171450">
              <a:buFont typeface="Arial" charset="0"/>
              <a:buChar char="•"/>
            </a:pPr>
            <a:r>
              <a:rPr lang="en-US" dirty="0"/>
              <a:t>Pursuing a policy prescription for lower inflation is at the cost of higher unemployment.</a:t>
            </a:r>
          </a:p>
          <a:p>
            <a:pPr marL="457200" indent="-457200">
              <a:buFont typeface="Arial" charset="0"/>
              <a:buChar char="•"/>
            </a:pPr>
            <a:r>
              <a:rPr lang="en-US" sz="2800" dirty="0">
                <a:latin typeface="Arial" pitchFamily="-107" charset="0"/>
              </a:rPr>
              <a:t>The logic behind the relationship is clear:</a:t>
            </a:r>
          </a:p>
          <a:p>
            <a:pPr marL="800100" lvl="1" indent="-342900">
              <a:buFont typeface="Arial" charset="0"/>
              <a:buChar char="•"/>
            </a:pPr>
            <a:r>
              <a:rPr lang="en-US" sz="2400" dirty="0">
                <a:latin typeface="Arial" pitchFamily="-107" charset="0"/>
                <a:cs typeface="MS PGothic" pitchFamily="34" charset="-128"/>
              </a:rPr>
              <a:t>Banks increase money supply (increasing inflation).</a:t>
            </a:r>
          </a:p>
          <a:p>
            <a:pPr marL="800100" lvl="1" indent="-342900">
              <a:buFont typeface="Arial" charset="0"/>
              <a:buChar char="•"/>
            </a:pPr>
            <a:r>
              <a:rPr lang="en-US" sz="2400" dirty="0">
                <a:latin typeface="Arial" pitchFamily="-107" charset="0"/>
                <a:cs typeface="MS PGothic" pitchFamily="34" charset="-128"/>
              </a:rPr>
              <a:t>More funds are loaned out.</a:t>
            </a:r>
          </a:p>
          <a:p>
            <a:pPr marL="800100" lvl="1" indent="-342900">
              <a:buFont typeface="Arial" charset="0"/>
              <a:buChar char="•"/>
            </a:pPr>
            <a:r>
              <a:rPr lang="en-US" sz="2400" dirty="0">
                <a:latin typeface="Arial" pitchFamily="-107" charset="0"/>
                <a:cs typeface="MS PGothic" pitchFamily="34" charset="-128"/>
              </a:rPr>
              <a:t>Employers expand production and hire more workers (decreasing unemployment).</a:t>
            </a:r>
          </a:p>
          <a:p>
            <a:pPr marL="342900" indent="-342900">
              <a:buFont typeface="Arial" charset="0"/>
              <a:buChar char="•"/>
            </a:pPr>
            <a:r>
              <a:rPr lang="en-US" altLang="ja-JP" sz="2400" dirty="0"/>
              <a:t>The Phillips curve implies the central bank can always steer an economy out of recession, simply through inflation.</a:t>
            </a:r>
          </a:p>
          <a:p>
            <a:pPr marL="342900" indent="-342900">
              <a:buFont typeface="Arial" charset="0"/>
              <a:buChar char="•"/>
            </a:pPr>
            <a:r>
              <a:rPr lang="en-US" sz="2400" dirty="0"/>
              <a:t>This ascribes a great deal of power to central banks.</a:t>
            </a:r>
          </a:p>
          <a:p>
            <a:pPr marL="628650" lvl="1" indent="-171450"/>
            <a:endParaRPr lang="en-US" sz="2400" dirty="0">
              <a:latin typeface="Arial" pitchFamily="-107" charset="0"/>
              <a:cs typeface="MS PGothic" pitchFamily="34" charset="-128"/>
            </a:endParaRPr>
          </a:p>
          <a:p>
            <a:pPr>
              <a:buFontTx/>
              <a:buChar char="•"/>
            </a:pPr>
            <a:endParaRPr lang="en-US" dirty="0"/>
          </a:p>
        </p:txBody>
      </p:sp>
    </p:spTree>
    <p:extLst>
      <p:ext uri="{BB962C8B-B14F-4D97-AF65-F5344CB8AC3E}">
        <p14:creationId xmlns:p14="http://schemas.microsoft.com/office/powerpoint/2010/main" val="35931205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a:lstStyle/>
          <a:p>
            <a:r>
              <a:rPr lang="en-US" b="1" i="1" dirty="0"/>
              <a:t>Image: </a:t>
            </a:r>
            <a:r>
              <a:rPr lang="en-US" dirty="0"/>
              <a:t>Animated Figure </a:t>
            </a:r>
            <a:r>
              <a:rPr lang="en-US" dirty="0" smtClean="0"/>
              <a:t>31.9</a:t>
            </a:r>
            <a:endParaRPr lang="en-US" dirty="0"/>
          </a:p>
          <a:p>
            <a:endParaRPr lang="en-US" dirty="0"/>
          </a:p>
          <a:p>
            <a:r>
              <a:rPr lang="en-US" b="1" i="1" dirty="0"/>
              <a:t>Lecture tip:</a:t>
            </a:r>
          </a:p>
          <a:p>
            <a:r>
              <a:rPr lang="en-US" i="1" dirty="0"/>
              <a:t>Click through the slide to reveal each part of the figure.</a:t>
            </a:r>
          </a:p>
          <a:p>
            <a:endParaRPr lang="en-US" i="1" dirty="0"/>
          </a:p>
          <a:p>
            <a:r>
              <a:rPr lang="en-US" b="1" i="1" dirty="0"/>
              <a:t>Lecture notes:</a:t>
            </a:r>
          </a:p>
          <a:p>
            <a:endParaRPr lang="en-US" i="1" dirty="0"/>
          </a:p>
          <a:p>
            <a:r>
              <a:rPr lang="en-US" dirty="0"/>
              <a:t>Panel (a):</a:t>
            </a:r>
          </a:p>
          <a:p>
            <a:pPr marL="171450" indent="-171450">
              <a:buFont typeface="Arial" charset="0"/>
              <a:buChar char="•"/>
            </a:pPr>
            <a:r>
              <a:rPr lang="en-US" dirty="0"/>
              <a:t>This graph shows the effect of unexpected monetary expansion in the short run.</a:t>
            </a:r>
          </a:p>
          <a:p>
            <a:pPr marL="171450" indent="-171450">
              <a:buFont typeface="Arial" charset="0"/>
              <a:buChar char="•"/>
            </a:pPr>
            <a:r>
              <a:rPr lang="en-US" dirty="0"/>
              <a:t>Initially, the economy is in equilibrium at point A, with a price level of 100, real GDP of $16 trillion, and an unemployment rate of 5 percent.</a:t>
            </a:r>
          </a:p>
          <a:p>
            <a:pPr marL="171450" indent="-171450">
              <a:buFont typeface="Arial" charset="0"/>
              <a:buChar char="•"/>
            </a:pPr>
            <a:r>
              <a:rPr lang="en-US" dirty="0"/>
              <a:t>Aggregate demand shifts from AD to AD</a:t>
            </a:r>
            <a:r>
              <a:rPr lang="en-US" baseline="-25000" dirty="0"/>
              <a:t>1</a:t>
            </a:r>
            <a:r>
              <a:rPr lang="en-US" dirty="0"/>
              <a:t>, which moves the economy to short-run equilibrium at point b.</a:t>
            </a:r>
          </a:p>
          <a:p>
            <a:pPr marL="171450" indent="-171450">
              <a:buFont typeface="Arial" charset="0"/>
              <a:buChar char="•"/>
            </a:pPr>
            <a:r>
              <a:rPr lang="en-US" dirty="0"/>
              <a:t>The move to point b is brought about by inflation of 5 percent (the price level rises from 100 to 105) but yields a lower unemployment rate of just 3 percent.</a:t>
            </a:r>
          </a:p>
          <a:p>
            <a:pPr>
              <a:buFontTx/>
              <a:buChar char="•"/>
            </a:pPr>
            <a:endParaRPr lang="en-US" dirty="0"/>
          </a:p>
          <a:p>
            <a:r>
              <a:rPr lang="en-US" dirty="0"/>
              <a:t>Panel (b):</a:t>
            </a:r>
          </a:p>
          <a:p>
            <a:pPr marL="171450" indent="-171450">
              <a:buFont typeface="Arial" charset="0"/>
              <a:buChar char="•"/>
            </a:pPr>
            <a:r>
              <a:rPr lang="en-US" dirty="0"/>
              <a:t>Here we see the two equilibrium points in a new graph that plots the inverse relationship between inflation and unemployment rates.</a:t>
            </a:r>
          </a:p>
          <a:p>
            <a:pPr marL="171450" indent="-171450">
              <a:buFont typeface="Arial" charset="0"/>
              <a:buChar char="•"/>
            </a:pPr>
            <a:r>
              <a:rPr lang="en-US" dirty="0"/>
              <a:t>This graph, known as a Phillips curve, clarifies that higher inflation can lead to lower levels of unemployment in the short run.</a:t>
            </a:r>
          </a:p>
          <a:p>
            <a:endParaRPr lang="en-US" dirty="0"/>
          </a:p>
          <a:p>
            <a:r>
              <a:rPr lang="en-US" dirty="0"/>
              <a:t>The basic Phillips curve embodies the idea that higher inflation leads to lower unemployment and lower inflation leads to higher unemployment.</a:t>
            </a:r>
          </a:p>
        </p:txBody>
      </p:sp>
    </p:spTree>
    <p:extLst>
      <p:ext uri="{BB962C8B-B14F-4D97-AF65-F5344CB8AC3E}">
        <p14:creationId xmlns:p14="http://schemas.microsoft.com/office/powerpoint/2010/main" val="5345586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a:lstStyle/>
          <a:p>
            <a:r>
              <a:rPr lang="en-US" b="1" i="1" dirty="0"/>
              <a:t>Image: </a:t>
            </a:r>
            <a:r>
              <a:rPr lang="en-US" dirty="0"/>
              <a:t>Figure </a:t>
            </a:r>
            <a:r>
              <a:rPr lang="en-US" dirty="0" smtClean="0"/>
              <a:t>31.10</a:t>
            </a:r>
            <a:endParaRPr lang="en-US" b="1" i="1" dirty="0"/>
          </a:p>
          <a:p>
            <a:endParaRPr lang="en-US" b="1" i="1" dirty="0"/>
          </a:p>
          <a:p>
            <a:r>
              <a:rPr lang="en-US" b="1" i="1" dirty="0"/>
              <a:t>Lecture notes:</a:t>
            </a:r>
          </a:p>
          <a:p>
            <a:pPr marL="171450" indent="-171450">
              <a:buFont typeface="Arial" charset="0"/>
              <a:buChar char="•"/>
            </a:pPr>
            <a:r>
              <a:rPr lang="en-US" dirty="0"/>
              <a:t>In the 1960s, economists noticed that high unemployment rates occurred when inflation was low and lower unemployment occurred when inflation was higher.</a:t>
            </a:r>
          </a:p>
          <a:p>
            <a:pPr marL="171450" indent="-171450">
              <a:buFont typeface="Arial" charset="0"/>
              <a:buChar char="•"/>
            </a:pPr>
            <a:r>
              <a:rPr lang="en-US" dirty="0"/>
              <a:t>These correlations are evident in the graph above, and the inverse trend line is easily observed.</a:t>
            </a:r>
          </a:p>
        </p:txBody>
      </p:sp>
    </p:spTree>
    <p:extLst>
      <p:ext uri="{BB962C8B-B14F-4D97-AF65-F5344CB8AC3E}">
        <p14:creationId xmlns:p14="http://schemas.microsoft.com/office/powerpoint/2010/main" val="4189206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a:lstStyle/>
          <a:p>
            <a:endParaRPr lang="en-US"/>
          </a:p>
        </p:txBody>
      </p:sp>
    </p:spTree>
    <p:extLst>
      <p:ext uri="{BB962C8B-B14F-4D97-AF65-F5344CB8AC3E}">
        <p14:creationId xmlns:p14="http://schemas.microsoft.com/office/powerpoint/2010/main" val="12563285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a:lstStyle/>
          <a:p>
            <a:endParaRPr lang="en-US"/>
          </a:p>
        </p:txBody>
      </p:sp>
    </p:spTree>
    <p:extLst>
      <p:ext uri="{BB962C8B-B14F-4D97-AF65-F5344CB8AC3E}">
        <p14:creationId xmlns:p14="http://schemas.microsoft.com/office/powerpoint/2010/main" val="7312693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a:lstStyle/>
          <a:p>
            <a:r>
              <a:rPr lang="en-US" b="1" i="1" dirty="0"/>
              <a:t>Image:</a:t>
            </a:r>
            <a:r>
              <a:rPr lang="en-US" i="1" dirty="0"/>
              <a:t> </a:t>
            </a:r>
            <a:r>
              <a:rPr lang="en-US" dirty="0"/>
              <a:t>Animated Figure </a:t>
            </a:r>
            <a:r>
              <a:rPr lang="en-US" dirty="0" smtClean="0"/>
              <a:t>31.11</a:t>
            </a:r>
            <a:endParaRPr lang="en-US" dirty="0"/>
          </a:p>
          <a:p>
            <a:endParaRPr lang="en-US" dirty="0"/>
          </a:p>
          <a:p>
            <a:r>
              <a:rPr lang="en-US" b="1" i="1" dirty="0"/>
              <a:t>Lecture tip:</a:t>
            </a:r>
          </a:p>
          <a:p>
            <a:r>
              <a:rPr lang="en-US" i="1" dirty="0"/>
              <a:t>Click through the slide to reveal each part of the figure.</a:t>
            </a:r>
          </a:p>
          <a:p>
            <a:endParaRPr lang="en-US" i="1" dirty="0"/>
          </a:p>
          <a:p>
            <a:r>
              <a:rPr lang="en-US" b="1" i="1" dirty="0"/>
              <a:t>Lecture notes:</a:t>
            </a:r>
          </a:p>
          <a:p>
            <a:pPr>
              <a:buFontTx/>
              <a:buChar char="•"/>
            </a:pPr>
            <a:endParaRPr lang="en-US" dirty="0"/>
          </a:p>
          <a:p>
            <a:r>
              <a:rPr lang="en-US" dirty="0"/>
              <a:t>In the short run, inflation can lead to lower unemployment, moving the economy from equilibrium at point A to point b. </a:t>
            </a:r>
          </a:p>
          <a:p>
            <a:pPr marL="171450" indent="-171450">
              <a:buFont typeface="Arial" charset="0"/>
              <a:buChar char="•"/>
            </a:pPr>
            <a:r>
              <a:rPr lang="en-US" dirty="0"/>
              <a:t>But in the long run, the effects of monetary policy wear off and the unemployment rate returns to 5 percent at equilibrium point C. </a:t>
            </a:r>
          </a:p>
          <a:p>
            <a:pPr marL="171450" indent="-171450">
              <a:buFont typeface="Arial" charset="0"/>
              <a:buChar char="•"/>
            </a:pPr>
            <a:r>
              <a:rPr lang="en-US" dirty="0"/>
              <a:t>Under normal economic conditions, without inflationary surprises, the economy gravitates back to the natural rate of unemployment. </a:t>
            </a:r>
          </a:p>
          <a:p>
            <a:pPr marL="171450" indent="-171450">
              <a:buFont typeface="Arial" charset="0"/>
              <a:buChar char="•"/>
            </a:pPr>
            <a:r>
              <a:rPr lang="en-US" dirty="0"/>
              <a:t>Here the natural rate is 5 percent. </a:t>
            </a:r>
          </a:p>
          <a:p>
            <a:pPr marL="171450" indent="-171450">
              <a:buFont typeface="Arial" charset="0"/>
              <a:buChar char="•"/>
            </a:pPr>
            <a:r>
              <a:rPr lang="en-US" dirty="0"/>
              <a:t>Therefore, in the long run, the economy comes back to 5 percent unemployment, no matter what the inflation rate is. </a:t>
            </a:r>
          </a:p>
          <a:p>
            <a:pPr marL="171450" indent="-171450">
              <a:buFont typeface="Arial" charset="0"/>
              <a:buChar char="•"/>
            </a:pPr>
            <a:r>
              <a:rPr lang="en-US" dirty="0"/>
              <a:t>This outcome implies a vertical Phillips curve in the long run.</a:t>
            </a:r>
          </a:p>
          <a:p>
            <a:endParaRPr lang="en-US" dirty="0"/>
          </a:p>
          <a:p>
            <a:r>
              <a:rPr lang="en-US" dirty="0"/>
              <a:t>Notice that lowercase b indicates a short-run equilibrium.</a:t>
            </a:r>
          </a:p>
          <a:p>
            <a:endParaRPr lang="en-US" dirty="0"/>
          </a:p>
        </p:txBody>
      </p:sp>
    </p:spTree>
    <p:extLst>
      <p:ext uri="{BB962C8B-B14F-4D97-AF65-F5344CB8AC3E}">
        <p14:creationId xmlns:p14="http://schemas.microsoft.com/office/powerpoint/2010/main" val="34804111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a:lstStyle/>
          <a:p>
            <a:r>
              <a:rPr lang="en-US" b="1" i="1" dirty="0"/>
              <a:t>Lecture notes:</a:t>
            </a:r>
          </a:p>
          <a:p>
            <a:pPr>
              <a:buFontTx/>
              <a:buChar char="•"/>
            </a:pPr>
            <a:endParaRPr lang="en-US" dirty="0"/>
          </a:p>
          <a:p>
            <a:r>
              <a:rPr lang="en-US" dirty="0"/>
              <a:t>In the late 1960s, Nobel Prize-winning economists Edmund Phelps and Milton Friedman started considering macroeconomic expectations. </a:t>
            </a:r>
          </a:p>
          <a:p>
            <a:pPr>
              <a:buFontTx/>
              <a:buChar char="•"/>
            </a:pPr>
            <a:r>
              <a:rPr lang="en-US" dirty="0"/>
              <a:t>They saw these as important since unexpected inflation is harmful, and this provides incentives to correctly anticipate inflation.</a:t>
            </a:r>
          </a:p>
          <a:p>
            <a:pPr>
              <a:buFontTx/>
              <a:buChar char="•"/>
            </a:pPr>
            <a:r>
              <a:rPr lang="en-US" dirty="0"/>
              <a:t>They hypothesized that people would adapt their inflation expectations to something consistent with prior experience.</a:t>
            </a:r>
          </a:p>
          <a:p>
            <a:pPr>
              <a:buFontTx/>
              <a:buChar char="•"/>
            </a:pPr>
            <a:endParaRPr lang="en-US" dirty="0">
              <a:latin typeface="Arial" pitchFamily="-107" charset="0"/>
            </a:endParaRPr>
          </a:p>
          <a:p>
            <a:r>
              <a:rPr lang="en-US" dirty="0">
                <a:latin typeface="Arial" pitchFamily="-107" charset="0"/>
              </a:rPr>
              <a:t>People expect next year’s</a:t>
            </a:r>
            <a:r>
              <a:rPr lang="en-US" altLang="ja-JP" dirty="0">
                <a:latin typeface="Arial" pitchFamily="-107" charset="0"/>
              </a:rPr>
              <a:t> inflation to be the same as this year’s inflation.</a:t>
            </a:r>
            <a:endParaRPr lang="en-US" dirty="0"/>
          </a:p>
          <a:p>
            <a:pPr marL="171450" indent="-171450">
              <a:buFont typeface="Arial" charset="0"/>
              <a:buChar char="•"/>
            </a:pPr>
            <a:r>
              <a:rPr lang="en-US" dirty="0"/>
              <a:t>For example, if actual inflation is consistently 2 percent year after year, people don</a:t>
            </a:r>
            <a:r>
              <a:rPr lang="ja-JP" altLang="en-US" dirty="0"/>
              <a:t>’</a:t>
            </a:r>
            <a:r>
              <a:rPr lang="en-US" altLang="ja-JP" dirty="0"/>
              <a:t>t expect zero inflation, they probably expect 2 percent.</a:t>
            </a:r>
          </a:p>
          <a:p>
            <a:pPr marL="171450" indent="-171450">
              <a:buFont typeface="Arial" charset="0"/>
              <a:buChar char="•"/>
            </a:pPr>
            <a:r>
              <a:rPr lang="en-US" dirty="0"/>
              <a:t>If inflation is 5 percent in 2013, adaptive expectations theory implies that people expect 5 percent in 2014.</a:t>
            </a:r>
          </a:p>
          <a:p>
            <a:pPr marL="171450" indent="-171450">
              <a:buFont typeface="Arial" charset="0"/>
              <a:buChar char="•"/>
            </a:pPr>
            <a:r>
              <a:rPr lang="en-US" dirty="0"/>
              <a:t>Weaknesses: if the rate is accelerating, it means that inflation gets bigger each year.</a:t>
            </a:r>
          </a:p>
          <a:p>
            <a:pPr marL="171450" indent="-171450">
              <a:buFont typeface="Arial" charset="0"/>
              <a:buChar char="•"/>
            </a:pPr>
            <a:r>
              <a:rPr lang="en-US" dirty="0"/>
              <a:t>Adaptive expectations will cause people to underestimate inflation each year.</a:t>
            </a:r>
          </a:p>
          <a:p>
            <a:pPr>
              <a:buFontTx/>
              <a:buChar char="•"/>
            </a:pPr>
            <a:endParaRPr lang="en-US" dirty="0"/>
          </a:p>
          <a:p>
            <a:r>
              <a:rPr lang="en-US" dirty="0"/>
              <a:t>The basic reasoning of Friedman and Phelps was that people are not quite as simpleminded as the basic Phillips curve implies.</a:t>
            </a:r>
          </a:p>
          <a:p>
            <a:pPr marL="171450" indent="-171450">
              <a:buFont typeface="Arial" charset="0"/>
              <a:buChar char="•"/>
            </a:pPr>
            <a:r>
              <a:rPr lang="en-US" dirty="0"/>
              <a:t>Given that surprise inflation harms people, they have an incentive to anticipate inflation and, at the very least, learn from past experience. </a:t>
            </a:r>
          </a:p>
          <a:p>
            <a:pPr marL="171450" indent="-171450">
              <a:buFont typeface="Arial" charset="0"/>
              <a:buChar char="•"/>
            </a:pPr>
            <a:r>
              <a:rPr lang="en-US" dirty="0"/>
              <a:t>And yet, the data from the 1960s was certainly consistent with the traditional Phillips curve interpretation.</a:t>
            </a:r>
          </a:p>
          <a:p>
            <a:pPr marL="171450" indent="-171450">
              <a:buFont typeface="Arial" charset="0"/>
              <a:buChar char="•"/>
            </a:pPr>
            <a:r>
              <a:rPr lang="en-US" dirty="0"/>
              <a:t>But Friedman and Phelps challenged the accepted wisdom in 1968 and predicted that the Phillips curve relationship would not last. </a:t>
            </a:r>
          </a:p>
          <a:p>
            <a:pPr marL="171450" indent="-171450">
              <a:buFont typeface="Arial" charset="0"/>
              <a:buChar char="•"/>
            </a:pPr>
            <a:r>
              <a:rPr lang="en-US" dirty="0"/>
              <a:t>In particular, they predicted that high inflation could not always deliver low unemployment.</a:t>
            </a:r>
          </a:p>
          <a:p>
            <a:pPr marL="171450" indent="-171450">
              <a:buFont typeface="Arial" charset="0"/>
              <a:buChar char="•"/>
            </a:pPr>
            <a:r>
              <a:rPr lang="en-US" dirty="0"/>
              <a:t>They were correct; their ideas held true in the 1970s.</a:t>
            </a:r>
          </a:p>
        </p:txBody>
      </p:sp>
    </p:spTree>
    <p:extLst>
      <p:ext uri="{BB962C8B-B14F-4D97-AF65-F5344CB8AC3E}">
        <p14:creationId xmlns:p14="http://schemas.microsoft.com/office/powerpoint/2010/main" val="40777065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a:lstStyle/>
          <a:p>
            <a:r>
              <a:rPr lang="en-US" b="1" i="1" dirty="0"/>
              <a:t>Lecture notes:</a:t>
            </a:r>
          </a:p>
          <a:p>
            <a:pPr marL="171450" indent="-171450">
              <a:buFont typeface="Arial" charset="0"/>
              <a:buChar char="•"/>
            </a:pPr>
            <a:r>
              <a:rPr lang="en-US" dirty="0"/>
              <a:t>Inflation starts at zero, but then goes up to 2 percent for two years, then increases again to 4 percent for two years, and then falls to 2 percent in the last year.</a:t>
            </a:r>
          </a:p>
          <a:p>
            <a:pPr marL="171450" indent="-171450">
              <a:buFont typeface="Arial" charset="0"/>
              <a:buChar char="•"/>
            </a:pPr>
            <a:r>
              <a:rPr lang="en-US" dirty="0"/>
              <a:t>With zero inflation expectations (the third and fourth columns), all inflation is unexpected inflation.</a:t>
            </a:r>
          </a:p>
          <a:p>
            <a:pPr marL="171450" indent="-171450">
              <a:buFont typeface="Arial" charset="0"/>
              <a:buChar char="•"/>
            </a:pPr>
            <a:r>
              <a:rPr lang="en-US" dirty="0"/>
              <a:t>The higher the inflation rate, the greater the error in expectations.</a:t>
            </a:r>
          </a:p>
          <a:p>
            <a:pPr marL="171450" indent="-171450">
              <a:buFont typeface="Arial" charset="0"/>
              <a:buChar char="•"/>
            </a:pPr>
            <a:r>
              <a:rPr lang="en-US" dirty="0"/>
              <a:t>With adaptive expectations, actual inflation in the current period becomes expected inflation for the future. </a:t>
            </a:r>
          </a:p>
          <a:p>
            <a:pPr marL="171450" indent="-171450">
              <a:buFont typeface="Arial" charset="0"/>
              <a:buChar char="•"/>
            </a:pPr>
            <a:r>
              <a:rPr lang="en-US" dirty="0"/>
              <a:t>For example, 2 percent actual inflation in 2014 means people will expect 2 percent inflation in the future. </a:t>
            </a:r>
          </a:p>
          <a:p>
            <a:pPr marL="171450" indent="-171450">
              <a:buFont typeface="Arial" charset="0"/>
              <a:buChar char="•"/>
            </a:pPr>
            <a:r>
              <a:rPr lang="en-US" dirty="0"/>
              <a:t>So when actual inflation is 2 percent in 2015, this is not a surprise. </a:t>
            </a:r>
          </a:p>
          <a:p>
            <a:pPr marL="171450" indent="-171450">
              <a:buFont typeface="Arial" charset="0"/>
              <a:buChar char="•"/>
            </a:pPr>
            <a:r>
              <a:rPr lang="en-US" dirty="0"/>
              <a:t>The important point is that, with adaptive expectations, </a:t>
            </a:r>
            <a:r>
              <a:rPr lang="en-US" i="1" dirty="0"/>
              <a:t>people do not </a:t>
            </a:r>
            <a:r>
              <a:rPr lang="en-US" b="1" i="1" dirty="0"/>
              <a:t>always</a:t>
            </a:r>
            <a:r>
              <a:rPr lang="en-US" i="1" dirty="0"/>
              <a:t> under- or overestimate inflation</a:t>
            </a:r>
            <a:r>
              <a:rPr lang="en-US" dirty="0"/>
              <a:t>.</a:t>
            </a:r>
          </a:p>
          <a:p>
            <a:pPr marL="171450" indent="-171450">
              <a:buFont typeface="Arial" charset="0"/>
              <a:buChar char="•"/>
            </a:pPr>
            <a:r>
              <a:rPr lang="en-US" dirty="0"/>
              <a:t>Note that if next year</a:t>
            </a:r>
            <a:r>
              <a:rPr lang="ja-JP" altLang="en-US" dirty="0"/>
              <a:t>’</a:t>
            </a:r>
            <a:r>
              <a:rPr lang="en-US" altLang="ja-JP" dirty="0"/>
              <a:t>s inflation is less than this year</a:t>
            </a:r>
            <a:r>
              <a:rPr lang="ja-JP" altLang="en-US" dirty="0"/>
              <a:t>’</a:t>
            </a:r>
            <a:r>
              <a:rPr lang="en-US" altLang="ja-JP" dirty="0"/>
              <a:t>s, adaptive expectations will cause us to actually overestimate inflation.</a:t>
            </a:r>
            <a:endParaRPr lang="en-US" dirty="0"/>
          </a:p>
        </p:txBody>
      </p:sp>
    </p:spTree>
    <p:extLst>
      <p:ext uri="{BB962C8B-B14F-4D97-AF65-F5344CB8AC3E}">
        <p14:creationId xmlns:p14="http://schemas.microsoft.com/office/powerpoint/2010/main" val="33785415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a:lstStyle/>
          <a:p>
            <a:r>
              <a:rPr lang="en-US" b="1" i="1" dirty="0"/>
              <a:t>Image: </a:t>
            </a:r>
            <a:r>
              <a:rPr lang="en-US" dirty="0"/>
              <a:t>Figure </a:t>
            </a:r>
            <a:r>
              <a:rPr lang="en-US" dirty="0" smtClean="0"/>
              <a:t>31.12</a:t>
            </a:r>
            <a:endParaRPr lang="en-US" dirty="0"/>
          </a:p>
          <a:p>
            <a:endParaRPr lang="en-US" b="1" i="1" dirty="0"/>
          </a:p>
          <a:p>
            <a:r>
              <a:rPr lang="en-US" b="1" i="1" dirty="0"/>
              <a:t>Lecture notes:</a:t>
            </a:r>
          </a:p>
          <a:p>
            <a:pPr marL="171450" indent="-171450">
              <a:buFont typeface="Arial" charset="0"/>
              <a:buChar char="•"/>
            </a:pPr>
            <a:r>
              <a:rPr lang="en-US" dirty="0"/>
              <a:t>Data over the long run present a picture of inflation and unemployment rates that look random.</a:t>
            </a:r>
          </a:p>
          <a:p>
            <a:pPr marL="171450" indent="-171450">
              <a:buFont typeface="Arial" charset="0"/>
              <a:buChar char="•"/>
            </a:pPr>
            <a:r>
              <a:rPr lang="en-US" dirty="0"/>
              <a:t>Clearly, the unemployment rate is influenced by factors other than the rate of inflation.</a:t>
            </a:r>
          </a:p>
        </p:txBody>
      </p:sp>
    </p:spTree>
    <p:extLst>
      <p:ext uri="{BB962C8B-B14F-4D97-AF65-F5344CB8AC3E}">
        <p14:creationId xmlns:p14="http://schemas.microsoft.com/office/powerpoint/2010/main" val="35816009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a:lstStyle/>
          <a:p>
            <a:r>
              <a:rPr lang="en-US" b="1" i="1" dirty="0"/>
              <a:t>Lecture notes:</a:t>
            </a:r>
          </a:p>
          <a:p>
            <a:pPr>
              <a:buFontTx/>
              <a:buChar char="•"/>
            </a:pPr>
            <a:endParaRPr lang="en-US" dirty="0"/>
          </a:p>
          <a:p>
            <a:r>
              <a:rPr lang="en-US" dirty="0"/>
              <a:t>Rational expectations:</a:t>
            </a:r>
          </a:p>
          <a:p>
            <a:pPr marL="171450" indent="-171450">
              <a:buFont typeface="Arial" charset="0"/>
              <a:buChar char="•"/>
            </a:pPr>
            <a:r>
              <a:rPr lang="en-US" dirty="0"/>
              <a:t>If people form expectations rationally, they use more than just today</a:t>
            </a:r>
            <a:r>
              <a:rPr lang="ja-JP" altLang="en-US" dirty="0"/>
              <a:t>’</a:t>
            </a:r>
            <a:r>
              <a:rPr lang="en-US" altLang="ja-JP" dirty="0"/>
              <a:t>s current level of inflation to predict next year</a:t>
            </a:r>
            <a:r>
              <a:rPr lang="ja-JP" altLang="en-US" dirty="0"/>
              <a:t>’</a:t>
            </a:r>
            <a:r>
              <a:rPr lang="en-US" altLang="ja-JP" dirty="0"/>
              <a:t>s.</a:t>
            </a:r>
          </a:p>
          <a:p>
            <a:pPr marL="171450" indent="-171450">
              <a:buFont typeface="Arial" charset="0"/>
              <a:buChar char="•"/>
            </a:pPr>
            <a:r>
              <a:rPr lang="en-US" altLang="ja-JP" dirty="0"/>
              <a:t>Rational expectations are forward-looking.</a:t>
            </a:r>
          </a:p>
          <a:p>
            <a:pPr marL="171450" indent="-171450">
              <a:buFont typeface="Arial" charset="0"/>
              <a:buChar char="•"/>
            </a:pPr>
            <a:r>
              <a:rPr lang="en-US" altLang="ja-JP" dirty="0"/>
              <a:t>If a central bank is intentionally trying to increase the inflation rate in an economy, they are doing it for a reason.</a:t>
            </a:r>
          </a:p>
          <a:p>
            <a:pPr marL="171450" indent="-171450">
              <a:buFont typeface="Arial" charset="0"/>
              <a:buChar char="•"/>
            </a:pPr>
            <a:r>
              <a:rPr lang="en-US" altLang="ja-JP" dirty="0"/>
              <a:t>This reason is generally not a secret and people use this information to form expectations.</a:t>
            </a:r>
          </a:p>
          <a:p>
            <a:endParaRPr lang="en-US" dirty="0"/>
          </a:p>
          <a:p>
            <a:r>
              <a:rPr lang="en-US" dirty="0"/>
              <a:t>Market participants can use any information when forming inflation expectations.</a:t>
            </a:r>
          </a:p>
          <a:p>
            <a:pPr marL="171450" indent="-171450">
              <a:buFont typeface="Arial" charset="0"/>
              <a:buChar char="•"/>
            </a:pPr>
            <a:r>
              <a:rPr lang="en-US" dirty="0" err="1"/>
              <a:t>Expectational</a:t>
            </a:r>
            <a:r>
              <a:rPr lang="en-US" dirty="0"/>
              <a:t> errors are harmful, so people have incentives to understand why inflation is going up or down. </a:t>
            </a:r>
          </a:p>
          <a:p>
            <a:pPr marL="171450" indent="-171450">
              <a:buFont typeface="Arial" charset="0"/>
              <a:buChar char="•"/>
            </a:pPr>
            <a:r>
              <a:rPr lang="en-US" dirty="0"/>
              <a:t>Since expectation errors harm somebody in the </a:t>
            </a:r>
            <a:r>
              <a:rPr lang="en-US" dirty="0" err="1"/>
              <a:t>macroeconomy</a:t>
            </a:r>
            <a:r>
              <a:rPr lang="en-US" dirty="0"/>
              <a:t>, people have incentives to try to predict them correctly. </a:t>
            </a:r>
          </a:p>
          <a:p>
            <a:pPr marL="171450" indent="-171450">
              <a:buFont typeface="Arial" charset="0"/>
              <a:buChar char="•"/>
            </a:pPr>
            <a:r>
              <a:rPr lang="en-US" dirty="0"/>
              <a:t>This is the idea behind rational expectations theory.</a:t>
            </a:r>
          </a:p>
          <a:p>
            <a:pPr marL="171450" indent="-171450">
              <a:buFont typeface="Arial" charset="0"/>
              <a:buChar char="•"/>
            </a:pPr>
            <a:r>
              <a:rPr lang="en-US" dirty="0"/>
              <a:t>Errors are sometimes positive and sometimes negative, as opposed to consistently being </a:t>
            </a:r>
            <a:r>
              <a:rPr lang="en-US" dirty="0" err="1"/>
              <a:t>underpredicted</a:t>
            </a:r>
            <a:r>
              <a:rPr lang="en-US" dirty="0"/>
              <a:t>.</a:t>
            </a:r>
          </a:p>
        </p:txBody>
      </p:sp>
    </p:spTree>
    <p:extLst>
      <p:ext uri="{BB962C8B-B14F-4D97-AF65-F5344CB8AC3E}">
        <p14:creationId xmlns:p14="http://schemas.microsoft.com/office/powerpoint/2010/main" val="13432718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a:lstStyle/>
          <a:p>
            <a:r>
              <a:rPr lang="en-US" b="1" i="1">
                <a:latin typeface="Helvetica Neue" pitchFamily="-107" charset="0"/>
              </a:rPr>
              <a:t>Clicker question:</a:t>
            </a:r>
            <a:endParaRPr lang="en-US" b="1" i="1"/>
          </a:p>
          <a:p>
            <a:r>
              <a:rPr lang="en-US"/>
              <a:t>Correct answer: A, all available information.</a:t>
            </a:r>
          </a:p>
          <a:p>
            <a:endParaRPr lang="en-US"/>
          </a:p>
          <a:p>
            <a:r>
              <a:rPr lang="en-US"/>
              <a:t>People will use yesterday</a:t>
            </a:r>
            <a:r>
              <a:rPr lang="ja-JP" altLang="en-US"/>
              <a:t>’</a:t>
            </a:r>
            <a:r>
              <a:rPr lang="en-US" altLang="ja-JP"/>
              <a:t>s inflation level as well as other information available (central bank intentions) to predict tomorrow</a:t>
            </a:r>
            <a:r>
              <a:rPr lang="ja-JP" altLang="en-US"/>
              <a:t>’</a:t>
            </a:r>
            <a:r>
              <a:rPr lang="en-US" altLang="ja-JP"/>
              <a:t>s inflation.</a:t>
            </a:r>
            <a:endParaRPr lang="en-US"/>
          </a:p>
        </p:txBody>
      </p:sp>
    </p:spTree>
    <p:extLst>
      <p:ext uri="{BB962C8B-B14F-4D97-AF65-F5344CB8AC3E}">
        <p14:creationId xmlns:p14="http://schemas.microsoft.com/office/powerpoint/2010/main" val="42425739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a:lstStyle/>
          <a:p>
            <a:r>
              <a:rPr lang="en-US" b="1" i="1" dirty="0"/>
              <a:t>Lecture tip:</a:t>
            </a:r>
            <a:endParaRPr lang="en-US" b="1" dirty="0"/>
          </a:p>
          <a:p>
            <a:pPr>
              <a:buFontTx/>
              <a:buChar char="•"/>
            </a:pPr>
            <a:endParaRPr lang="en-US" b="1" dirty="0"/>
          </a:p>
          <a:p>
            <a:r>
              <a:rPr lang="en-US" dirty="0"/>
              <a:t>This is important for students to understand:</a:t>
            </a:r>
          </a:p>
          <a:p>
            <a:pPr marL="171450" indent="-171450">
              <a:buFont typeface="Arial" charset="0"/>
              <a:buChar char="•"/>
            </a:pPr>
            <a:r>
              <a:rPr lang="en-US" dirty="0"/>
              <a:t>It basically says you cannot </a:t>
            </a:r>
            <a:r>
              <a:rPr lang="ja-JP" altLang="en-US" dirty="0"/>
              <a:t>“</a:t>
            </a:r>
            <a:r>
              <a:rPr lang="en-US" altLang="ja-JP" dirty="0"/>
              <a:t>exploit</a:t>
            </a:r>
            <a:r>
              <a:rPr lang="ja-JP" altLang="en-US" dirty="0"/>
              <a:t>”</a:t>
            </a:r>
            <a:r>
              <a:rPr lang="en-US" altLang="ja-JP" dirty="0"/>
              <a:t> the relationship of the Phillips curve by trying to change the inflation rate to change unemployment. </a:t>
            </a:r>
          </a:p>
          <a:p>
            <a:pPr marL="171450" indent="-171450">
              <a:buFont typeface="Arial" charset="0"/>
              <a:buChar char="•"/>
            </a:pPr>
            <a:r>
              <a:rPr lang="en-US" altLang="ja-JP" dirty="0"/>
              <a:t>People will use rational expectations (they</a:t>
            </a:r>
            <a:r>
              <a:rPr lang="ja-JP" altLang="en-US" dirty="0"/>
              <a:t>’</a:t>
            </a:r>
            <a:r>
              <a:rPr lang="en-US" altLang="ja-JP" dirty="0" err="1"/>
              <a:t>ll</a:t>
            </a:r>
            <a:r>
              <a:rPr lang="en-US" altLang="ja-JP" dirty="0"/>
              <a:t> see what the Fed is doing), and they will change expectations. </a:t>
            </a:r>
          </a:p>
          <a:p>
            <a:pPr marL="171450" indent="-171450">
              <a:buFont typeface="Arial" charset="0"/>
              <a:buChar char="•"/>
            </a:pPr>
            <a:r>
              <a:rPr lang="en-US" altLang="ja-JP" dirty="0"/>
              <a:t>A </a:t>
            </a:r>
            <a:r>
              <a:rPr lang="ja-JP" altLang="en-US" dirty="0"/>
              <a:t>“</a:t>
            </a:r>
            <a:r>
              <a:rPr lang="en-US" altLang="ja-JP" dirty="0"/>
              <a:t>new</a:t>
            </a:r>
            <a:r>
              <a:rPr lang="ja-JP" altLang="en-US" dirty="0"/>
              <a:t>”</a:t>
            </a:r>
            <a:r>
              <a:rPr lang="en-US" altLang="ja-JP" dirty="0"/>
              <a:t> Phillips curve will be formed based on these new expectations, and the monetary policy won</a:t>
            </a:r>
            <a:r>
              <a:rPr lang="ja-JP" altLang="en-US" dirty="0"/>
              <a:t>’</a:t>
            </a:r>
            <a:r>
              <a:rPr lang="en-US" altLang="ja-JP" dirty="0"/>
              <a:t>t be effective!</a:t>
            </a:r>
          </a:p>
          <a:p>
            <a:pPr marL="171450" indent="-171450">
              <a:buFont typeface="Arial" charset="0"/>
              <a:buChar char="•"/>
            </a:pPr>
            <a:r>
              <a:rPr lang="en-US" dirty="0"/>
              <a:t>Inflation reduces unemployment, but only if it is a surprise.</a:t>
            </a:r>
          </a:p>
          <a:p>
            <a:pPr marL="171450" indent="-171450">
              <a:buFont typeface="Arial" charset="0"/>
              <a:buChar char="•"/>
            </a:pPr>
            <a:r>
              <a:rPr lang="en-US" dirty="0"/>
              <a:t>We can graph a Phillips curve with inflation expectations built into it (see the next couple of slides).</a:t>
            </a:r>
          </a:p>
        </p:txBody>
      </p:sp>
    </p:spTree>
    <p:extLst>
      <p:ext uri="{BB962C8B-B14F-4D97-AF65-F5344CB8AC3E}">
        <p14:creationId xmlns:p14="http://schemas.microsoft.com/office/powerpoint/2010/main" val="17987311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a:lstStyle/>
          <a:p>
            <a:r>
              <a:rPr lang="en-US" b="1" i="1" dirty="0"/>
              <a:t>Image:</a:t>
            </a:r>
            <a:r>
              <a:rPr lang="en-US" i="1" dirty="0"/>
              <a:t> </a:t>
            </a:r>
            <a:r>
              <a:rPr lang="en-US" dirty="0"/>
              <a:t>Animated Figure </a:t>
            </a:r>
            <a:r>
              <a:rPr lang="en-US" dirty="0" smtClean="0"/>
              <a:t>31.13</a:t>
            </a:r>
            <a:endParaRPr lang="en-US" dirty="0"/>
          </a:p>
          <a:p>
            <a:endParaRPr lang="en-US" dirty="0"/>
          </a:p>
          <a:p>
            <a:r>
              <a:rPr lang="en-US" b="1" i="1" dirty="0"/>
              <a:t>Lecture tip:</a:t>
            </a:r>
          </a:p>
          <a:p>
            <a:r>
              <a:rPr lang="en-US" i="1" dirty="0"/>
              <a:t>Click through the slide to reveal each part of the figure.</a:t>
            </a:r>
          </a:p>
          <a:p>
            <a:endParaRPr lang="en-US" i="1" dirty="0"/>
          </a:p>
          <a:p>
            <a:r>
              <a:rPr lang="en-US" b="1" i="1" dirty="0"/>
              <a:t>Lecture notes:</a:t>
            </a:r>
          </a:p>
          <a:p>
            <a:pPr>
              <a:buFontTx/>
              <a:buChar char="•"/>
            </a:pPr>
            <a:endParaRPr lang="en-US" dirty="0"/>
          </a:p>
          <a:p>
            <a:r>
              <a:rPr lang="en-US" dirty="0"/>
              <a:t>Initially, at point A, inflation is 0 percent and people expect 0 percent inflation going forward.</a:t>
            </a:r>
          </a:p>
          <a:p>
            <a:pPr marL="171450" indent="-171450">
              <a:buFont typeface="Arial" charset="0"/>
              <a:buChar char="•"/>
            </a:pPr>
            <a:r>
              <a:rPr lang="en-US" dirty="0"/>
              <a:t>This means that any positive inflation will reduce the unemployment rate. </a:t>
            </a:r>
          </a:p>
          <a:p>
            <a:pPr>
              <a:buFontTx/>
              <a:buChar char="•"/>
            </a:pPr>
            <a:endParaRPr lang="en-US" dirty="0"/>
          </a:p>
          <a:p>
            <a:r>
              <a:rPr lang="en-US" dirty="0"/>
              <a:t>If inflation is 5 percent, the unemployment rate falls to 3 percent, as indicated by movement to equilibrium at point b. </a:t>
            </a:r>
          </a:p>
          <a:p>
            <a:pPr marL="171450" indent="-171450">
              <a:buFont typeface="Arial" charset="0"/>
              <a:buChar char="•"/>
            </a:pPr>
            <a:r>
              <a:rPr lang="en-US" dirty="0"/>
              <a:t>But if actual inflation is 5 percent and expected inflation is also 5 percent, the unemployment rate moves to the natural rate at point C. </a:t>
            </a:r>
          </a:p>
          <a:p>
            <a:pPr>
              <a:buFontTx/>
              <a:buChar char="•"/>
            </a:pPr>
            <a:endParaRPr lang="en-US" dirty="0"/>
          </a:p>
          <a:p>
            <a:r>
              <a:rPr lang="en-US" dirty="0"/>
              <a:t>There is a different short-run Phillips curve (SRPC) for each level of expectations about inflation. </a:t>
            </a:r>
          </a:p>
          <a:p>
            <a:endParaRPr lang="en-US" dirty="0"/>
          </a:p>
        </p:txBody>
      </p:sp>
    </p:spTree>
    <p:extLst>
      <p:ext uri="{BB962C8B-B14F-4D97-AF65-F5344CB8AC3E}">
        <p14:creationId xmlns:p14="http://schemas.microsoft.com/office/powerpoint/2010/main" val="34109063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bwMode="auto">
          <a:noFill/>
          <a:ln>
            <a:solidFill>
              <a:srgbClr val="000000"/>
            </a:solidFill>
            <a:miter lim="800000"/>
            <a:headEnd/>
            <a:tailEnd/>
          </a:ln>
        </p:spPr>
      </p:sp>
      <p:sp>
        <p:nvSpPr>
          <p:cNvPr id="91138" name="Notes Placeholder 2"/>
          <p:cNvSpPr>
            <a:spLocks noGrp="1"/>
          </p:cNvSpPr>
          <p:nvPr>
            <p:ph type="body" idx="1"/>
          </p:nvPr>
        </p:nvSpPr>
        <p:spPr bwMode="auto">
          <a:noFill/>
        </p:spPr>
        <p:txBody>
          <a:bodyPr/>
          <a:lstStyle/>
          <a:p>
            <a:r>
              <a:rPr lang="en-US" b="1" i="1" dirty="0"/>
              <a:t>Lecture notes:</a:t>
            </a:r>
          </a:p>
          <a:p>
            <a:pPr>
              <a:buFontTx/>
              <a:buChar char="•"/>
            </a:pPr>
            <a:endParaRPr lang="en-US" dirty="0"/>
          </a:p>
          <a:p>
            <a:r>
              <a:rPr lang="en-US" dirty="0"/>
              <a:t>If expectations are </a:t>
            </a:r>
            <a:r>
              <a:rPr lang="en-US" i="1" dirty="0"/>
              <a:t>adaptive</a:t>
            </a:r>
            <a:r>
              <a:rPr lang="en-US" dirty="0"/>
              <a:t>:</a:t>
            </a:r>
          </a:p>
          <a:p>
            <a:pPr marL="171450" indent="-171450">
              <a:buFont typeface="Arial" charset="0"/>
              <a:buChar char="•"/>
            </a:pPr>
            <a:r>
              <a:rPr lang="en-US" dirty="0"/>
              <a:t>This policy reduces the unemployment rate in the short run. </a:t>
            </a:r>
          </a:p>
          <a:p>
            <a:pPr marL="171450" indent="-171450">
              <a:buFont typeface="Arial" charset="0"/>
              <a:buChar char="•"/>
            </a:pPr>
            <a:r>
              <a:rPr lang="en-US" dirty="0"/>
              <a:t>Eventually, expectations adjust and then the central bank has to increase inflation again just to stay ahead of the adjusting expectations. </a:t>
            </a:r>
          </a:p>
          <a:p>
            <a:pPr marL="171450" indent="-171450">
              <a:buFont typeface="Arial" charset="0"/>
              <a:buChar char="•"/>
            </a:pPr>
            <a:r>
              <a:rPr lang="en-US" dirty="0"/>
              <a:t>If monetary policy is to keep the unemployment rate low, inflation has to accelerate, to stay a step ahead of expectations. </a:t>
            </a:r>
          </a:p>
          <a:p>
            <a:pPr marL="171450" indent="-171450">
              <a:buFont typeface="Arial" charset="0"/>
              <a:buChar char="•"/>
            </a:pPr>
            <a:r>
              <a:rPr lang="en-US" dirty="0"/>
              <a:t>Essentially, this leads to more and more inflation. </a:t>
            </a:r>
          </a:p>
          <a:p>
            <a:pPr marL="171450" indent="-171450">
              <a:buFont typeface="Arial" charset="0"/>
              <a:buChar char="•"/>
            </a:pPr>
            <a:r>
              <a:rPr lang="en-US" dirty="0"/>
              <a:t>Worse yet, if the central bank tries to reduce inflation levels, it leads to increases in unemployment rates in the short run, as expected inflation exceeds actual inflation. </a:t>
            </a:r>
          </a:p>
          <a:p>
            <a:pPr marL="171450" indent="-171450">
              <a:buFont typeface="Arial" charset="0"/>
              <a:buChar char="•"/>
            </a:pPr>
            <a:r>
              <a:rPr lang="en-US" dirty="0"/>
              <a:t>Activist monetary policy leads only to temporary short-run gains in employment. </a:t>
            </a:r>
          </a:p>
          <a:p>
            <a:pPr marL="171450" indent="-171450">
              <a:buFont typeface="Arial" charset="0"/>
              <a:buChar char="•"/>
            </a:pPr>
            <a:r>
              <a:rPr lang="en-US" dirty="0"/>
              <a:t>In the long run, it leads to high inflation or unemployment or both (see the 1970s).</a:t>
            </a:r>
          </a:p>
          <a:p>
            <a:pPr>
              <a:buFontTx/>
              <a:buChar char="•"/>
            </a:pPr>
            <a:endParaRPr lang="en-US" dirty="0"/>
          </a:p>
          <a:p>
            <a:r>
              <a:rPr lang="en-US" dirty="0"/>
              <a:t>If expectations are </a:t>
            </a:r>
            <a:r>
              <a:rPr lang="en-US" i="1" dirty="0"/>
              <a:t>rational</a:t>
            </a:r>
            <a:r>
              <a:rPr lang="en-US" dirty="0"/>
              <a:t>:</a:t>
            </a:r>
          </a:p>
          <a:p>
            <a:pPr marL="171450" indent="-171450">
              <a:buFont typeface="Arial" charset="0"/>
              <a:buChar char="•"/>
            </a:pPr>
            <a:r>
              <a:rPr lang="en-US" dirty="0"/>
              <a:t>Activist monetary policy may yield no gains whatsoever. </a:t>
            </a:r>
          </a:p>
          <a:p>
            <a:pPr marL="171450" indent="-171450">
              <a:buFont typeface="Arial" charset="0"/>
              <a:buChar char="•"/>
            </a:pPr>
            <a:r>
              <a:rPr lang="en-US" dirty="0"/>
              <a:t>Since market participants use all available information when forming inflation expectations, the central bank is unlikely to get any positive results from activist monetary policy, even in the short run!</a:t>
            </a:r>
          </a:p>
        </p:txBody>
      </p:sp>
    </p:spTree>
    <p:extLst>
      <p:ext uri="{BB962C8B-B14F-4D97-AF65-F5344CB8AC3E}">
        <p14:creationId xmlns:p14="http://schemas.microsoft.com/office/powerpoint/2010/main" val="2223263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a:lstStyle/>
          <a:p>
            <a:r>
              <a:rPr lang="en-US" b="1" i="1" dirty="0"/>
              <a:t>Lecture tip: </a:t>
            </a:r>
            <a:r>
              <a:rPr lang="en-US" dirty="0"/>
              <a:t>This is a quick review of what we</a:t>
            </a:r>
            <a:r>
              <a:rPr lang="ja-JP" altLang="en-US" dirty="0"/>
              <a:t> </a:t>
            </a:r>
            <a:r>
              <a:rPr lang="en-US" altLang="ja-JP" dirty="0"/>
              <a:t>have already discussed. </a:t>
            </a:r>
          </a:p>
          <a:p>
            <a:pPr marL="171450" indent="-171450">
              <a:buFont typeface="Arial" charset="0"/>
              <a:buChar char="•"/>
            </a:pPr>
            <a:r>
              <a:rPr lang="en-US" altLang="ja-JP" dirty="0"/>
              <a:t>The short run (SR) and long run (LR) results of monetary policy are very different.</a:t>
            </a:r>
            <a:endParaRPr lang="en-US" dirty="0"/>
          </a:p>
        </p:txBody>
      </p:sp>
    </p:spTree>
    <p:extLst>
      <p:ext uri="{BB962C8B-B14F-4D97-AF65-F5344CB8AC3E}">
        <p14:creationId xmlns:p14="http://schemas.microsoft.com/office/powerpoint/2010/main" val="19984153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bwMode="auto">
          <a:noFill/>
          <a:ln>
            <a:solidFill>
              <a:srgbClr val="000000"/>
            </a:solidFill>
            <a:miter lim="800000"/>
            <a:headEnd/>
            <a:tailEnd/>
          </a:ln>
        </p:spPr>
      </p:sp>
      <p:sp>
        <p:nvSpPr>
          <p:cNvPr id="93186" name="Notes Placeholder 2"/>
          <p:cNvSpPr>
            <a:spLocks noGrp="1"/>
          </p:cNvSpPr>
          <p:nvPr>
            <p:ph type="body" idx="1"/>
          </p:nvPr>
        </p:nvSpPr>
        <p:spPr bwMode="auto">
          <a:noFill/>
        </p:spPr>
        <p:txBody>
          <a:bodyPr/>
          <a:lstStyle/>
          <a:p>
            <a:r>
              <a:rPr lang="en-US" b="1" i="1" dirty="0"/>
              <a:t>Lecture notes:</a:t>
            </a:r>
          </a:p>
          <a:p>
            <a:pPr>
              <a:buFontTx/>
              <a:buChar char="•"/>
            </a:pPr>
            <a:endParaRPr lang="en-US" dirty="0"/>
          </a:p>
          <a:p>
            <a:r>
              <a:rPr lang="en-US" dirty="0"/>
              <a:t>In the United States, the Federal Reserve has moved markedly in this direction since the early 1980s.</a:t>
            </a:r>
          </a:p>
          <a:p>
            <a:pPr marL="171450" indent="-171450">
              <a:buFont typeface="Arial" charset="0"/>
              <a:buChar char="•"/>
            </a:pPr>
            <a:r>
              <a:rPr lang="en-US" dirty="0"/>
              <a:t>Ben Bernanke, Janet Yellen, and other Federal Reserve chairs have consistently taken actions that lead to </a:t>
            </a:r>
            <a:r>
              <a:rPr lang="en-US" b="1" dirty="0"/>
              <a:t>fewer surprises</a:t>
            </a:r>
            <a:r>
              <a:rPr lang="en-US" dirty="0"/>
              <a:t> in monetary policy.</a:t>
            </a:r>
          </a:p>
        </p:txBody>
      </p:sp>
    </p:spTree>
    <p:extLst>
      <p:ext uri="{BB962C8B-B14F-4D97-AF65-F5344CB8AC3E}">
        <p14:creationId xmlns:p14="http://schemas.microsoft.com/office/powerpoint/2010/main" val="34454628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bwMode="auto">
          <a:noFill/>
          <a:ln>
            <a:solidFill>
              <a:srgbClr val="000000"/>
            </a:solidFill>
            <a:miter lim="800000"/>
            <a:headEnd/>
            <a:tailEnd/>
          </a:ln>
        </p:spPr>
      </p:sp>
      <p:sp>
        <p:nvSpPr>
          <p:cNvPr id="95234" name="Notes Placeholder 2"/>
          <p:cNvSpPr>
            <a:spLocks noGrp="1"/>
          </p:cNvSpPr>
          <p:nvPr>
            <p:ph type="body" idx="1"/>
          </p:nvPr>
        </p:nvSpPr>
        <p:spPr bwMode="auto">
          <a:noFill/>
        </p:spPr>
        <p:txBody>
          <a:bodyPr/>
          <a:lstStyle/>
          <a:p>
            <a:r>
              <a:rPr lang="en-US" b="1" i="1" dirty="0"/>
              <a:t>Image: </a:t>
            </a:r>
            <a:r>
              <a:rPr lang="en-US" dirty="0"/>
              <a:t>Figure </a:t>
            </a:r>
            <a:r>
              <a:rPr lang="en-US" dirty="0" smtClean="0"/>
              <a:t>31.14</a:t>
            </a:r>
            <a:endParaRPr lang="en-US" dirty="0"/>
          </a:p>
          <a:p>
            <a:endParaRPr lang="en-US" b="1" i="1" dirty="0"/>
          </a:p>
          <a:p>
            <a:r>
              <a:rPr lang="en-US" b="1" i="1" dirty="0"/>
              <a:t>Lecture notes:</a:t>
            </a:r>
          </a:p>
          <a:p>
            <a:pPr marL="171450" indent="-171450">
              <a:buFont typeface="Arial" charset="0"/>
              <a:buChar char="•"/>
            </a:pPr>
            <a:r>
              <a:rPr lang="en-US" dirty="0"/>
              <a:t>Data over the long run present a picture of inflation and unemployment rates that look random.</a:t>
            </a:r>
          </a:p>
          <a:p>
            <a:pPr marL="171450" indent="-171450">
              <a:buFont typeface="Arial" charset="0"/>
              <a:buChar char="•"/>
            </a:pPr>
            <a:r>
              <a:rPr lang="en-US" dirty="0"/>
              <a:t>Clearly, the unemployment rate is influenced by factors other than the rate of inflation.</a:t>
            </a:r>
          </a:p>
          <a:p>
            <a:pPr>
              <a:buFontTx/>
              <a:buChar char="•"/>
            </a:pPr>
            <a:endParaRPr lang="en-US" dirty="0"/>
          </a:p>
          <a:p>
            <a:r>
              <a:rPr lang="en-US" b="1" i="1" dirty="0"/>
              <a:t>Think-Pair-Share: </a:t>
            </a:r>
            <a:r>
              <a:rPr lang="en-US" dirty="0"/>
              <a:t>Federal Reserve Games</a:t>
            </a:r>
            <a:endParaRPr lang="en-US" b="1" i="1" dirty="0"/>
          </a:p>
          <a:p>
            <a:r>
              <a:rPr lang="en-US" dirty="0"/>
              <a:t>If you have access to computers in the classroom, this is a good time to utilize the think-pair-share activity from the Interactive Instructor’s Guide (See Tip #628). </a:t>
            </a:r>
          </a:p>
          <a:p>
            <a:pPr marL="171450" indent="-171450">
              <a:buFont typeface="Arial" charset="0"/>
              <a:buChar char="•"/>
            </a:pPr>
            <a:r>
              <a:rPr lang="en-US" dirty="0"/>
              <a:t>The Federal Reserve of Kansas City manages a web site called </a:t>
            </a:r>
            <a:r>
              <a:rPr lang="en-US" dirty="0" err="1"/>
              <a:t>FederalReserve-Education.org</a:t>
            </a:r>
            <a:r>
              <a:rPr lang="en-US" dirty="0"/>
              <a:t>, which strives to promote education on the Federal Reserve, monetary policy, and the U.S. financial system. </a:t>
            </a:r>
          </a:p>
          <a:p>
            <a:pPr marL="171450" indent="-171450">
              <a:buFont typeface="Arial" charset="0"/>
              <a:buChar char="•"/>
            </a:pPr>
            <a:r>
              <a:rPr lang="en-US" dirty="0"/>
              <a:t>Direct your students to the Multimedia tab on the site, where they can access videos, interactive games, and other helpful information to use when covering this chapter of the textbook. </a:t>
            </a:r>
          </a:p>
          <a:p>
            <a:pPr marL="171450" indent="-171450">
              <a:buFont typeface="Arial" charset="0"/>
              <a:buChar char="•"/>
            </a:pPr>
            <a:r>
              <a:rPr lang="en-US" dirty="0"/>
              <a:t>For example, on the Games and Simulations page, have your students pair up and play the Fed Chairman Game. </a:t>
            </a:r>
          </a:p>
          <a:p>
            <a:pPr marL="628650" lvl="1" indent="-171450">
              <a:buFont typeface="Arial" charset="0"/>
              <a:buChar char="•"/>
            </a:pPr>
            <a:r>
              <a:rPr lang="en-US" dirty="0">
                <a:cs typeface="MS PGothic" pitchFamily="34" charset="-128"/>
              </a:rPr>
              <a:t>This game requires the player to alter interest rates to keep inflation and unemployment in check.</a:t>
            </a:r>
          </a:p>
          <a:p>
            <a:pPr marL="628650" lvl="1" indent="-171450">
              <a:buFont typeface="Arial" charset="0"/>
              <a:buChar char="•"/>
            </a:pPr>
            <a:r>
              <a:rPr lang="en-US" dirty="0">
                <a:cs typeface="MS PGothic" pitchFamily="34" charset="-128"/>
              </a:rPr>
              <a:t>After they complete the game, have each pair announce how they did, and if they did not succeed, have them explain what they could have done better to fight inflation and unemployment. </a:t>
            </a:r>
          </a:p>
          <a:p>
            <a:pPr marL="628650" lvl="1" indent="-171450">
              <a:buFont typeface="Arial" charset="0"/>
              <a:buChar char="•"/>
            </a:pPr>
            <a:r>
              <a:rPr lang="en-US" dirty="0">
                <a:cs typeface="MS PGothic" pitchFamily="34" charset="-128"/>
              </a:rPr>
              <a:t>Ask them to consider what other tools it would have been helpful for them to have.</a:t>
            </a:r>
          </a:p>
        </p:txBody>
      </p:sp>
    </p:spTree>
    <p:extLst>
      <p:ext uri="{BB962C8B-B14F-4D97-AF65-F5344CB8AC3E}">
        <p14:creationId xmlns:p14="http://schemas.microsoft.com/office/powerpoint/2010/main" val="40312274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noFill/>
        </p:spPr>
        <p:txBody>
          <a:bodyPr/>
          <a:lstStyle/>
          <a:p>
            <a:r>
              <a:rPr lang="en-US" b="1" i="1">
                <a:latin typeface="Helvetica Neue" pitchFamily="-107" charset="0"/>
              </a:rPr>
              <a:t>Clicker question</a:t>
            </a:r>
            <a:endParaRPr lang="en-US" b="1" i="1"/>
          </a:p>
          <a:p>
            <a:r>
              <a:rPr lang="en-US"/>
              <a:t>Correct answer: B, shows that inflation and unemployment are inversely related.</a:t>
            </a:r>
          </a:p>
          <a:p>
            <a:endParaRPr lang="en-US"/>
          </a:p>
          <a:p>
            <a:r>
              <a:rPr lang="en-US"/>
              <a:t>The curve is downward-sloping. However, the relationship isn</a:t>
            </a:r>
            <a:r>
              <a:rPr lang="ja-JP" altLang="en-US"/>
              <a:t>’</a:t>
            </a:r>
            <a:r>
              <a:rPr lang="en-US" altLang="ja-JP"/>
              <a:t>t necessarily easily </a:t>
            </a:r>
            <a:r>
              <a:rPr lang="ja-JP" altLang="en-US"/>
              <a:t>“</a:t>
            </a:r>
            <a:r>
              <a:rPr lang="en-US" altLang="ja-JP"/>
              <a:t>exploitable,</a:t>
            </a:r>
            <a:r>
              <a:rPr lang="ja-JP" altLang="en-US"/>
              <a:t>”</a:t>
            </a:r>
            <a:r>
              <a:rPr lang="en-US" altLang="ja-JP"/>
              <a:t> especially in the long run.</a:t>
            </a:r>
            <a:endParaRPr lang="en-US"/>
          </a:p>
        </p:txBody>
      </p:sp>
    </p:spTree>
    <p:extLst>
      <p:ext uri="{BB962C8B-B14F-4D97-AF65-F5344CB8AC3E}">
        <p14:creationId xmlns:p14="http://schemas.microsoft.com/office/powerpoint/2010/main" val="38624651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bwMode="auto">
          <a:noFill/>
          <a:ln>
            <a:solidFill>
              <a:srgbClr val="000000"/>
            </a:solidFill>
            <a:miter lim="800000"/>
            <a:headEnd/>
            <a:tailEnd/>
          </a:ln>
        </p:spPr>
      </p:sp>
      <p:sp>
        <p:nvSpPr>
          <p:cNvPr id="99330" name="Notes Placeholder 2"/>
          <p:cNvSpPr>
            <a:spLocks noGrp="1"/>
          </p:cNvSpPr>
          <p:nvPr>
            <p:ph type="body" idx="1"/>
          </p:nvPr>
        </p:nvSpPr>
        <p:spPr bwMode="auto">
          <a:noFill/>
        </p:spPr>
        <p:txBody>
          <a:bodyPr/>
          <a:lstStyle/>
          <a:p>
            <a:r>
              <a:rPr lang="en-US" b="1" i="1" dirty="0">
                <a:latin typeface="Arial" pitchFamily="-107" charset="0"/>
              </a:rPr>
              <a:t>Lecture notes:</a:t>
            </a:r>
          </a:p>
          <a:p>
            <a:endParaRPr lang="en-US" b="1" i="1" dirty="0">
              <a:latin typeface="Arial" pitchFamily="-107" charset="0"/>
            </a:endParaRPr>
          </a:p>
          <a:p>
            <a:r>
              <a:rPr lang="en-US" dirty="0">
                <a:latin typeface="Arial" pitchFamily="-107" charset="0"/>
              </a:rPr>
              <a:t>You can also reiterate the following points:</a:t>
            </a:r>
          </a:p>
          <a:p>
            <a:pPr marL="171450" indent="-171450">
              <a:buFont typeface="Arial" charset="0"/>
              <a:buChar char="•"/>
            </a:pPr>
            <a:r>
              <a:rPr lang="en-US" dirty="0">
                <a:latin typeface="Arial" pitchFamily="-107" charset="0"/>
              </a:rPr>
              <a:t>The Phillips curve illustrates the short-run relationship between unemployment and inflation.</a:t>
            </a:r>
          </a:p>
          <a:p>
            <a:pPr marL="171450" indent="-171450">
              <a:buFont typeface="Arial" charset="0"/>
              <a:buChar char="•"/>
            </a:pPr>
            <a:r>
              <a:rPr lang="en-US" dirty="0">
                <a:latin typeface="Arial" pitchFamily="-107" charset="0"/>
              </a:rPr>
              <a:t>Economists tried to </a:t>
            </a:r>
            <a:r>
              <a:rPr lang="ja-JP" altLang="en-US" dirty="0">
                <a:latin typeface="Arial" pitchFamily="-107" charset="0"/>
              </a:rPr>
              <a:t>“</a:t>
            </a:r>
            <a:r>
              <a:rPr lang="en-US" altLang="ja-JP" dirty="0">
                <a:latin typeface="Arial" pitchFamily="-107" charset="0"/>
              </a:rPr>
              <a:t>use</a:t>
            </a:r>
            <a:r>
              <a:rPr lang="ja-JP" altLang="en-US" dirty="0">
                <a:latin typeface="Arial" pitchFamily="-107" charset="0"/>
              </a:rPr>
              <a:t>”</a:t>
            </a:r>
            <a:r>
              <a:rPr lang="en-US" altLang="ja-JP" dirty="0">
                <a:latin typeface="Arial" pitchFamily="-107" charset="0"/>
              </a:rPr>
              <a:t> this relationship in the 1960s with active monetary policy.</a:t>
            </a:r>
          </a:p>
          <a:p>
            <a:pPr marL="171450" indent="-171450">
              <a:buFont typeface="Arial" charset="0"/>
              <a:buChar char="•"/>
            </a:pPr>
            <a:r>
              <a:rPr lang="en-US" dirty="0">
                <a:latin typeface="Arial" pitchFamily="-107" charset="0"/>
              </a:rPr>
              <a:t>However, if people have rational expectations about inflation, active monetary policy may yield no results, even in the short run.</a:t>
            </a:r>
          </a:p>
        </p:txBody>
      </p:sp>
    </p:spTree>
    <p:extLst>
      <p:ext uri="{BB962C8B-B14F-4D97-AF65-F5344CB8AC3E}">
        <p14:creationId xmlns:p14="http://schemas.microsoft.com/office/powerpoint/2010/main" val="3412184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a:lstStyle/>
          <a:p>
            <a:r>
              <a:rPr lang="en-US" b="1" i="1" dirty="0">
                <a:latin typeface="Arial" pitchFamily="-107" charset="0"/>
              </a:rPr>
              <a:t>Lecture notes:</a:t>
            </a:r>
          </a:p>
          <a:p>
            <a:pPr>
              <a:buFontTx/>
              <a:buChar char="•"/>
            </a:pPr>
            <a:endParaRPr lang="en-US" dirty="0">
              <a:latin typeface="Arial" pitchFamily="-107" charset="0"/>
            </a:endParaRPr>
          </a:p>
          <a:p>
            <a:r>
              <a:rPr lang="en-US" dirty="0">
                <a:latin typeface="Arial" pitchFamily="-107" charset="0"/>
              </a:rPr>
              <a:t>The Fed uses open market operations to implement monetary policy where it purchases or sells bonds, normally short-term Treasury securities.</a:t>
            </a:r>
          </a:p>
          <a:p>
            <a:pPr marL="171450" indent="-171450">
              <a:buFont typeface="Arial" charset="0"/>
              <a:buChar char="•"/>
            </a:pPr>
            <a:r>
              <a:rPr lang="en-US" dirty="0">
                <a:latin typeface="Arial" pitchFamily="-107" charset="0"/>
              </a:rPr>
              <a:t>Treasury securities are one important part of the loanable funds market, where lenders buy securities and borrowers sell securities. </a:t>
            </a:r>
          </a:p>
          <a:p>
            <a:pPr marL="171450" indent="-171450">
              <a:buFont typeface="Arial" charset="0"/>
              <a:buChar char="•"/>
            </a:pPr>
            <a:r>
              <a:rPr lang="en-US" dirty="0">
                <a:latin typeface="Arial" pitchFamily="-107" charset="0"/>
              </a:rPr>
              <a:t>In the loanable funds market, the price of loanable funds is the interest rate.</a:t>
            </a:r>
          </a:p>
          <a:p>
            <a:pPr marL="171450" indent="-171450">
              <a:buFont typeface="Arial" charset="0"/>
              <a:buChar char="•"/>
            </a:pPr>
            <a:r>
              <a:rPr lang="en-US" dirty="0">
                <a:latin typeface="Arial" pitchFamily="-107" charset="0"/>
              </a:rPr>
              <a:t>Investment is one component of aggregate demand (AD), and higher investment leads to increases in aggregate demand.</a:t>
            </a:r>
          </a:p>
          <a:p>
            <a:pPr marL="171450" indent="-171450">
              <a:buFont typeface="Arial" charset="0"/>
              <a:buChar char="•"/>
            </a:pPr>
            <a:r>
              <a:rPr lang="en-US" dirty="0">
                <a:latin typeface="Arial" pitchFamily="-107" charset="0"/>
              </a:rPr>
              <a:t>Aggregate demand increases in the short run increase output, lower the unemployment rate, and increase the price level.</a:t>
            </a:r>
          </a:p>
          <a:p>
            <a:pPr marL="171450" indent="-171450">
              <a:buFont typeface="Arial" charset="0"/>
              <a:buChar char="•"/>
            </a:pPr>
            <a:r>
              <a:rPr lang="en-US" dirty="0">
                <a:latin typeface="Arial" pitchFamily="-107" charset="0"/>
              </a:rPr>
              <a:t>The reverse is also true.</a:t>
            </a:r>
          </a:p>
          <a:p>
            <a:pPr>
              <a:buFontTx/>
              <a:buChar char="•"/>
            </a:pPr>
            <a:endParaRPr lang="en-US" dirty="0"/>
          </a:p>
        </p:txBody>
      </p:sp>
    </p:spTree>
    <p:extLst>
      <p:ext uri="{BB962C8B-B14F-4D97-AF65-F5344CB8AC3E}">
        <p14:creationId xmlns:p14="http://schemas.microsoft.com/office/powerpoint/2010/main" val="3966612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a:lstStyle/>
          <a:p>
            <a:r>
              <a:rPr lang="en-US" b="1" i="1" dirty="0"/>
              <a:t>Lecture notes:</a:t>
            </a:r>
          </a:p>
          <a:p>
            <a:pPr>
              <a:buFontTx/>
              <a:buChar char="•"/>
            </a:pPr>
            <a:endParaRPr lang="en-US" dirty="0"/>
          </a:p>
          <a:p>
            <a:r>
              <a:rPr lang="en-US" dirty="0"/>
              <a:t>When the central bank tries to increase the money supply, it uses open market operations to buy bonds.</a:t>
            </a:r>
          </a:p>
          <a:p>
            <a:pPr marL="171450" indent="-171450">
              <a:buFont typeface="Arial" charset="0"/>
              <a:buChar char="•"/>
            </a:pPr>
            <a:r>
              <a:rPr lang="en-US" dirty="0"/>
              <a:t>This increases the supply of loanable funds, which decreases the interest rate.</a:t>
            </a:r>
          </a:p>
          <a:p>
            <a:pPr marL="171450" indent="-171450">
              <a:buFont typeface="Arial" charset="0"/>
              <a:buChar char="•"/>
            </a:pPr>
            <a:r>
              <a:rPr lang="en-US" dirty="0"/>
              <a:t>The business owner sees that the cost of borrowing is low (interest rates).</a:t>
            </a:r>
          </a:p>
          <a:p>
            <a:pPr marL="171450" indent="-171450">
              <a:buFont typeface="Arial" charset="0"/>
              <a:buChar char="•"/>
            </a:pPr>
            <a:r>
              <a:rPr lang="en-US" dirty="0"/>
              <a:t>As a direct result of monetary policy, firms take out more loans and investment increases.</a:t>
            </a:r>
          </a:p>
          <a:p>
            <a:pPr marL="171450" indent="-171450">
              <a:buFont typeface="Arial" charset="0"/>
              <a:buChar char="•"/>
            </a:pPr>
            <a:r>
              <a:rPr lang="en-US" dirty="0"/>
              <a:t>Aggregate demand increases, real GDP increases, and unemployment falls (the business owner hired some workers). </a:t>
            </a:r>
          </a:p>
          <a:p>
            <a:pPr marL="171450" indent="-171450">
              <a:buFont typeface="Arial" charset="0"/>
              <a:buChar char="•"/>
            </a:pPr>
            <a:r>
              <a:rPr lang="en-US" dirty="0"/>
              <a:t>This is what new money can do in the short run; it expands the amount of credit available and paves the way for economic expansion.</a:t>
            </a:r>
          </a:p>
          <a:p>
            <a:r>
              <a:rPr lang="en-US" dirty="0"/>
              <a:t> </a:t>
            </a:r>
          </a:p>
          <a:p>
            <a:r>
              <a:rPr lang="en-US" dirty="0"/>
              <a:t>The impact of this monetary policy on the entire </a:t>
            </a:r>
            <a:r>
              <a:rPr lang="en-US" dirty="0" err="1"/>
              <a:t>macroeconomy</a:t>
            </a:r>
            <a:r>
              <a:rPr lang="en-US" dirty="0"/>
              <a:t> occurs on a larger scale, since many firms will be affected.</a:t>
            </a:r>
            <a:endParaRPr lang="en-US" sz="2000" dirty="0">
              <a:latin typeface="Arial" pitchFamily="-107" charset="0"/>
            </a:endParaRPr>
          </a:p>
          <a:p>
            <a:pPr>
              <a:buFontTx/>
              <a:buChar char="•"/>
            </a:pPr>
            <a:endParaRPr lang="en-US" dirty="0"/>
          </a:p>
        </p:txBody>
      </p:sp>
    </p:spTree>
    <p:extLst>
      <p:ext uri="{BB962C8B-B14F-4D97-AF65-F5344CB8AC3E}">
        <p14:creationId xmlns:p14="http://schemas.microsoft.com/office/powerpoint/2010/main" val="2159503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a:lstStyle/>
          <a:p>
            <a:r>
              <a:rPr lang="en-US" b="1" i="1" dirty="0"/>
              <a:t>Image: </a:t>
            </a:r>
            <a:r>
              <a:rPr lang="en-US" dirty="0"/>
              <a:t>Animated Figure </a:t>
            </a:r>
            <a:r>
              <a:rPr lang="en-US" dirty="0" smtClean="0"/>
              <a:t>31.1</a:t>
            </a:r>
            <a:endParaRPr lang="en-US" dirty="0"/>
          </a:p>
          <a:p>
            <a:endParaRPr lang="en-US" b="1" dirty="0"/>
          </a:p>
          <a:p>
            <a:r>
              <a:rPr lang="en-US" b="1" i="1" dirty="0"/>
              <a:t>Lecture tip:</a:t>
            </a:r>
          </a:p>
          <a:p>
            <a:r>
              <a:rPr lang="en-US" i="1" dirty="0"/>
              <a:t>Click through the slide to reveal each part of the figure.</a:t>
            </a:r>
          </a:p>
          <a:p>
            <a:endParaRPr lang="en-US" i="1" dirty="0"/>
          </a:p>
          <a:p>
            <a:r>
              <a:rPr lang="en-US" b="1" i="1" dirty="0"/>
              <a:t>Lecture notes:</a:t>
            </a:r>
          </a:p>
          <a:p>
            <a:pPr>
              <a:buFontTx/>
              <a:buChar char="•"/>
            </a:pPr>
            <a:endParaRPr lang="en-US" dirty="0"/>
          </a:p>
          <a:p>
            <a:r>
              <a:rPr lang="en-US" dirty="0"/>
              <a:t>The central bank buys bonds, which injects new funds directly into the loanable funds market.</a:t>
            </a:r>
          </a:p>
          <a:p>
            <a:pPr marL="171450" indent="-171450">
              <a:buFont typeface="Arial" charset="0"/>
              <a:buChar char="•"/>
            </a:pPr>
            <a:r>
              <a:rPr lang="en-US" dirty="0"/>
              <a:t>This increases the supply of loanable funds and decreases the interest rate from 5 percent to 3 percent.</a:t>
            </a:r>
          </a:p>
          <a:p>
            <a:pPr marL="171450" indent="-171450">
              <a:buFont typeface="Arial" charset="0"/>
              <a:buChar char="•"/>
            </a:pPr>
            <a:r>
              <a:rPr lang="en-US" dirty="0"/>
              <a:t>The lower interest rate leads to an increase in the quantity of investment demand (from 200 to 210) and this increases aggregate demand. </a:t>
            </a:r>
          </a:p>
          <a:p>
            <a:pPr marL="171450" indent="-171450">
              <a:buFont typeface="Arial" charset="0"/>
              <a:buChar char="•"/>
            </a:pPr>
            <a:r>
              <a:rPr lang="en-US" dirty="0"/>
              <a:t>The increase in aggregate demand increases real GDP from $16 trillion to $16.5 trillion, and reduces unemployment in the short run. </a:t>
            </a:r>
          </a:p>
          <a:p>
            <a:pPr marL="171450" indent="-171450">
              <a:buFont typeface="Arial" charset="0"/>
              <a:buChar char="•"/>
            </a:pPr>
            <a:r>
              <a:rPr lang="en-US" dirty="0"/>
              <a:t>The general price level also rises to 105 (but does not fully adjust in the short run).</a:t>
            </a:r>
          </a:p>
        </p:txBody>
      </p:sp>
    </p:spTree>
    <p:extLst>
      <p:ext uri="{BB962C8B-B14F-4D97-AF65-F5344CB8AC3E}">
        <p14:creationId xmlns:p14="http://schemas.microsoft.com/office/powerpoint/2010/main" val="2812449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a:lstStyle/>
          <a:p>
            <a:r>
              <a:rPr lang="en-US" b="1" i="1" dirty="0"/>
              <a:t>Lecture notes:</a:t>
            </a:r>
          </a:p>
          <a:p>
            <a:pPr>
              <a:buFontTx/>
              <a:buChar char="•"/>
            </a:pPr>
            <a:endParaRPr lang="en-US" dirty="0"/>
          </a:p>
          <a:p>
            <a:r>
              <a:rPr lang="en-US" dirty="0"/>
              <a:t>The effects of expansionary monetary policy seem </a:t>
            </a:r>
            <a:r>
              <a:rPr lang="en-US" b="1" dirty="0"/>
              <a:t>positive</a:t>
            </a:r>
            <a:r>
              <a:rPr lang="en-US" dirty="0"/>
              <a:t>, right? </a:t>
            </a:r>
          </a:p>
          <a:p>
            <a:pPr marL="171450" indent="-171450">
              <a:buFont typeface="Arial" charset="0"/>
              <a:buChar char="•"/>
            </a:pPr>
            <a:r>
              <a:rPr lang="en-US" dirty="0"/>
              <a:t>After all, unemployment goes down and real GDP goes up. </a:t>
            </a:r>
          </a:p>
          <a:p>
            <a:pPr marL="171450" indent="-171450">
              <a:buFont typeface="Arial" charset="0"/>
              <a:buChar char="•"/>
            </a:pPr>
            <a:r>
              <a:rPr lang="en-US" dirty="0"/>
              <a:t>These are </a:t>
            </a:r>
            <a:r>
              <a:rPr lang="en-US" i="1" dirty="0"/>
              <a:t>real</a:t>
            </a:r>
            <a:r>
              <a:rPr lang="en-US" dirty="0"/>
              <a:t> economic variables, not just nominal. </a:t>
            </a:r>
          </a:p>
          <a:p>
            <a:pPr marL="171450" indent="-171450">
              <a:buFont typeface="Arial" charset="0"/>
              <a:buChar char="•"/>
            </a:pPr>
            <a:r>
              <a:rPr lang="en-US" dirty="0"/>
              <a:t>Real employment and real output expand as a result of simply increasing the quantity of money in the economy.</a:t>
            </a:r>
          </a:p>
          <a:p>
            <a:pPr>
              <a:buFontTx/>
              <a:buChar char="•"/>
            </a:pPr>
            <a:endParaRPr lang="en-US" dirty="0"/>
          </a:p>
          <a:p>
            <a:r>
              <a:rPr lang="en-US" dirty="0"/>
              <a:t>However, later in the chapter we will see that even though the effects seem positive, there are tradeoffs.</a:t>
            </a:r>
          </a:p>
          <a:p>
            <a:endParaRPr lang="en-US" dirty="0"/>
          </a:p>
          <a:p>
            <a:r>
              <a:rPr lang="en-US" i="1" dirty="0"/>
              <a:t>Regarding the image on the slide: </a:t>
            </a:r>
            <a:r>
              <a:rPr lang="en-US" dirty="0"/>
              <a:t>If everyone has more money in their purse, price levels rise.</a:t>
            </a:r>
          </a:p>
        </p:txBody>
      </p:sp>
    </p:spTree>
    <p:extLst>
      <p:ext uri="{BB962C8B-B14F-4D97-AF65-F5344CB8AC3E}">
        <p14:creationId xmlns:p14="http://schemas.microsoft.com/office/powerpoint/2010/main" val="2566274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a:lstStyle/>
          <a:p>
            <a:r>
              <a:rPr lang="en-US" b="1" i="1" dirty="0" smtClean="0"/>
              <a:t>“Economics </a:t>
            </a:r>
            <a:r>
              <a:rPr lang="en-US" b="1" i="1" dirty="0"/>
              <a:t>in the Media” Slide</a:t>
            </a:r>
          </a:p>
          <a:p>
            <a:endParaRPr lang="en-US" b="1" i="1" dirty="0"/>
          </a:p>
          <a:p>
            <a:r>
              <a:rPr lang="en-US" b="1" i="1" dirty="0"/>
              <a:t>Lecture tip: </a:t>
            </a:r>
          </a:p>
          <a:p>
            <a:r>
              <a:rPr lang="en-US" i="1" dirty="0"/>
              <a:t>The clip mentioned on the slide can be found in the Interactive Instructor’s Guide. Access the direct link by clicking the icon in the PowerPoint above.</a:t>
            </a:r>
          </a:p>
          <a:p>
            <a:endParaRPr lang="en-US" dirty="0"/>
          </a:p>
          <a:p>
            <a:r>
              <a:rPr lang="en-US" dirty="0"/>
              <a:t>The other key concepts covered in this clip are: </a:t>
            </a:r>
          </a:p>
          <a:p>
            <a:pPr marL="171450" indent="-171450">
              <a:buFont typeface="Arial" charset="0"/>
              <a:buChar char="•"/>
            </a:pPr>
            <a:r>
              <a:rPr lang="en-US" dirty="0"/>
              <a:t>Economic crisis</a:t>
            </a:r>
          </a:p>
          <a:p>
            <a:pPr marL="171450" indent="-171450">
              <a:buFont typeface="Arial" charset="0"/>
              <a:buChar char="•"/>
            </a:pPr>
            <a:r>
              <a:rPr lang="en-US" dirty="0"/>
              <a:t>Changes in demand</a:t>
            </a:r>
          </a:p>
          <a:p>
            <a:pPr marL="171450" indent="-171450">
              <a:buFont typeface="Arial" charset="0"/>
              <a:buChar char="•"/>
            </a:pPr>
            <a:r>
              <a:rPr lang="en-US" dirty="0"/>
              <a:t>Incentives</a:t>
            </a:r>
          </a:p>
          <a:p>
            <a:pPr marL="171450" indent="-171450">
              <a:buFont typeface="Arial" charset="0"/>
              <a:buChar char="•"/>
            </a:pPr>
            <a:r>
              <a:rPr lang="en-US" dirty="0"/>
              <a:t>Consumption</a:t>
            </a:r>
          </a:p>
          <a:p>
            <a:endParaRPr lang="en-US" dirty="0"/>
          </a:p>
        </p:txBody>
      </p:sp>
    </p:spTree>
    <p:extLst>
      <p:ext uri="{BB962C8B-B14F-4D97-AF65-F5344CB8AC3E}">
        <p14:creationId xmlns:p14="http://schemas.microsoft.com/office/powerpoint/2010/main" val="2902308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323850" y="1350963"/>
            <a:ext cx="2989263" cy="4179887"/>
          </a:xfrm>
          <a:prstGeom prst="rect">
            <a:avLst/>
          </a:prstGeom>
          <a:noFill/>
          <a:ln>
            <a:noFill/>
          </a:ln>
          <a:extLst/>
        </p:spPr>
        <p:txBody>
          <a:bodyPr anchor="ctr">
            <a:prstTxWarp prst="textNoShape">
              <a:avLst/>
            </a:prstTxWarp>
          </a:bodyPr>
          <a:lstStyle/>
          <a:p>
            <a:pPr algn="r" eaLnBrk="1" hangingPunct="1"/>
            <a:endParaRPr lang="en-US" sz="20000" b="1">
              <a:solidFill>
                <a:srgbClr val="FF2807"/>
              </a:solidFill>
              <a:latin typeface="Helvetica Neue" pitchFamily="-107" charset="0"/>
              <a:ea typeface="Helvetica Neue" pitchFamily="-107" charset="0"/>
              <a:cs typeface="Helvetica Neue" pitchFamily="-107" charset="0"/>
            </a:endParaRPr>
          </a:p>
        </p:txBody>
      </p:sp>
      <p:cxnSp>
        <p:nvCxnSpPr>
          <p:cNvPr id="5" name="Straight Connector 4"/>
          <p:cNvCxnSpPr/>
          <p:nvPr userDrawn="1"/>
        </p:nvCxnSpPr>
        <p:spPr>
          <a:xfrm>
            <a:off x="3575050" y="1350963"/>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3728854" y="1350817"/>
            <a:ext cx="5107663" cy="4179455"/>
          </a:xfrm>
        </p:spPr>
        <p:txBody>
          <a:bodyPr>
            <a:normAutofit fontScale="90000"/>
          </a:bodyPr>
          <a:lstStyle>
            <a:lvl1pPr algn="l">
              <a:defRPr cap="all" baseline="0">
                <a:solidFill>
                  <a:srgbClr val="F79646"/>
                </a:solidFill>
              </a:defRPr>
            </a:lvl1pPr>
          </a:lstStyle>
          <a:p>
            <a:r>
              <a:rPr lang="en-US" dirty="0" smtClean="0"/>
              <a:t>Click to edit Master title style</a:t>
            </a:r>
            <a:endParaRPr lang="en-US" dirty="0"/>
          </a:p>
        </p:txBody>
      </p:sp>
      <p:sp>
        <p:nvSpPr>
          <p:cNvPr id="12" name="Text Placeholder 11"/>
          <p:cNvSpPr>
            <a:spLocks noGrp="1"/>
          </p:cNvSpPr>
          <p:nvPr>
            <p:ph type="body" sz="quarter" idx="10"/>
          </p:nvPr>
        </p:nvSpPr>
        <p:spPr>
          <a:xfrm>
            <a:off x="323274" y="1350817"/>
            <a:ext cx="3117273" cy="4179455"/>
          </a:xfrm>
        </p:spPr>
        <p:txBody>
          <a:bodyPr anchor="ctr">
            <a:noAutofit/>
          </a:bodyPr>
          <a:lstStyle>
            <a:lvl1pPr marL="0" indent="0" algn="r">
              <a:buNone/>
              <a:defRPr sz="20000" b="0" i="0">
                <a:solidFill>
                  <a:srgbClr val="F79646"/>
                </a:solidFill>
                <a:latin typeface="Helvetica Neue Medium"/>
                <a:cs typeface="Helvetica Neue Medium"/>
              </a:defRPr>
            </a:lvl1pPr>
          </a:lstStyle>
          <a:p>
            <a:pPr lvl="0"/>
            <a:r>
              <a:rPr lang="en-US" dirty="0"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79563"/>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
            <a:ext cx="8229600" cy="1527337"/>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13168"/>
            <a:ext cx="8229600" cy="4896248"/>
          </a:xfrm>
        </p:spPr>
        <p:txBody>
          <a:body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cxnSp>
        <p:nvCxnSpPr>
          <p:cNvPr id="5" name="Straight Connector 4"/>
          <p:cNvCxnSpPr/>
          <p:nvPr userDrawn="1"/>
        </p:nvCxnSpPr>
        <p:spPr>
          <a:xfrm>
            <a:off x="0" y="1543050"/>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0"/>
            <a:ext cx="8229600" cy="1518756"/>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Rectangle 2"/>
          <p:cNvSpPr/>
          <p:nvPr userDrawn="1"/>
        </p:nvSpPr>
        <p:spPr>
          <a:xfrm>
            <a:off x="177800" y="169863"/>
            <a:ext cx="8796338" cy="6543675"/>
          </a:xfrm>
          <a:prstGeom prst="rect">
            <a:avLst/>
          </a:prstGeom>
          <a:noFill/>
          <a:ln w="57150">
            <a:solidFill>
              <a:srgbClr val="F79646"/>
            </a:solid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eaLnBrk="1" hangingPunct="1"/>
            <a:endParaRPr lang="en-US" sz="1800">
              <a:solidFill>
                <a:srgbClr val="FFFFFF"/>
              </a:solidFill>
              <a:ea typeface="MS PGothic" pitchFamily="34" charset="-128"/>
              <a:cs typeface="MS PGothic" pitchFamily="34" charset="-128"/>
            </a:endParaRPr>
          </a:p>
        </p:txBody>
      </p:sp>
      <p:sp>
        <p:nvSpPr>
          <p:cNvPr id="2" name="Title 1"/>
          <p:cNvSpPr>
            <a:spLocks noGrp="1"/>
          </p:cNvSpPr>
          <p:nvPr>
            <p:ph type="title"/>
          </p:nvPr>
        </p:nvSpPr>
        <p:spPr>
          <a:xfrm>
            <a:off x="457200" y="0"/>
            <a:ext cx="8229600" cy="1518756"/>
          </a:xfrm>
        </p:spPr>
        <p:txBody>
          <a:bodyPr/>
          <a:lstStyle>
            <a:lvl1pPr algn="l">
              <a:defRPr/>
            </a:lvl1pPr>
          </a:lstStyle>
          <a:p>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cxnSp>
        <p:nvCxnSpPr>
          <p:cNvPr id="3" name="Straight Connector 2"/>
          <p:cNvCxnSpPr/>
          <p:nvPr userDrawn="1"/>
        </p:nvCxnSpPr>
        <p:spPr>
          <a:xfrm>
            <a:off x="0" y="777875"/>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91066" y="-16933"/>
            <a:ext cx="8229600" cy="768096"/>
          </a:xfrm>
        </p:spPr>
        <p:txBody>
          <a:bodyPr/>
          <a:lstStyle>
            <a:lvl1pPr algn="l">
              <a:defRPr/>
            </a:lvl1pPr>
          </a:lstStyle>
          <a:p>
            <a:r>
              <a:rPr lang="en-US" dirty="0"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
            <a:ext cx="8229600" cy="1527337"/>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13168"/>
            <a:ext cx="8229600" cy="4896248"/>
          </a:xfrm>
        </p:spPr>
        <p:txBody>
          <a:body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0" y="1571625"/>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0"/>
            <a:ext cx="8229600" cy="1518756"/>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vl1pPr>
          </a:lstStyle>
          <a:p>
            <a:fld id="{CF3D848D-8F64-6B48-8587-BF1F6468F8E3}" type="datetime1">
              <a:rPr lang="en-US"/>
              <a:pPr/>
              <a:t>5/2/2017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vl1pPr>
          </a:lstStyle>
          <a:p>
            <a:fld id="{61640934-5D27-214F-9294-59F62265236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Tree>
  </p:cSld>
  <p:clrMap bg1="lt1" tx1="dk1" bg2="lt2" tx2="dk2" accent1="accent1" accent2="accent2" accent3="accent3" accent4="accent4" accent5="accent5" accent6="accent6" hlink="hlink" folHlink="folHlink"/>
  <p:sldLayoutIdLst>
    <p:sldLayoutId id="2147484351" r:id="rId1"/>
    <p:sldLayoutId id="2147484352" r:id="rId2"/>
    <p:sldLayoutId id="2147484353" r:id="rId3"/>
    <p:sldLayoutId id="2147484354" r:id="rId4"/>
    <p:sldLayoutId id="2147484355" r:id="rId5"/>
    <p:sldLayoutId id="2147484356" r:id="rId6"/>
    <p:sldLayoutId id="2147484357" r:id="rId7"/>
    <p:sldLayoutId id="2147484358" r:id="rId8"/>
  </p:sldLayoutIdLst>
  <p:timing>
    <p:tnLst>
      <p:par>
        <p:cTn id="1" dur="indefinite" restart="never" nodeType="tmRoot"/>
      </p:par>
    </p:tnLst>
  </p:timing>
  <p:txStyles>
    <p:titleStyle>
      <a:lvl1pPr algn="l" defTabSz="457200" rtl="0" eaLnBrk="0" fontAlgn="base" hangingPunct="0">
        <a:spcBef>
          <a:spcPct val="0"/>
        </a:spcBef>
        <a:spcAft>
          <a:spcPct val="0"/>
        </a:spcAft>
        <a:defRPr sz="4400" b="1" kern="1200">
          <a:solidFill>
            <a:schemeClr val="tx1"/>
          </a:solidFill>
          <a:latin typeface="Arial"/>
          <a:ea typeface="MS PGothic" pitchFamily="34" charset="-128"/>
          <a:cs typeface="Arial"/>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p:titleStyle>
    <p:bodyStyle>
      <a:lvl1pPr marL="342900" indent="-342900" algn="l" defTabSz="457200" rtl="0" eaLnBrk="0" fontAlgn="base" hangingPunct="0">
        <a:spcBef>
          <a:spcPct val="20000"/>
        </a:spcBef>
        <a:spcAft>
          <a:spcPct val="0"/>
        </a:spcAft>
        <a:buFont typeface="Arial" pitchFamily="-107" charset="0"/>
        <a:buChar char="•"/>
        <a:defRPr sz="3600" kern="1200">
          <a:solidFill>
            <a:schemeClr val="tx1"/>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pitchFamily="-107" charset="0"/>
        <a:buChar char="–"/>
        <a:defRPr sz="3200" kern="1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pitchFamily="-107"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itchFamily="-107"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itchFamily="-107"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11.emf"/><Relationship Id="rId7" Type="http://schemas.openxmlformats.org/officeDocument/2006/relationships/image" Target="../media/image15.emf"/><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16.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18" Type="http://schemas.openxmlformats.org/officeDocument/2006/relationships/image" Target="../media/image33.jpeg"/><Relationship Id="rId3" Type="http://schemas.openxmlformats.org/officeDocument/2006/relationships/image" Target="../media/image18.jpeg"/><Relationship Id="rId21" Type="http://schemas.openxmlformats.org/officeDocument/2006/relationships/image" Target="../media/image36.jpeg"/><Relationship Id="rId7" Type="http://schemas.openxmlformats.org/officeDocument/2006/relationships/image" Target="../media/image22.jpeg"/><Relationship Id="rId12" Type="http://schemas.openxmlformats.org/officeDocument/2006/relationships/image" Target="../media/image27.jpeg"/><Relationship Id="rId17" Type="http://schemas.openxmlformats.org/officeDocument/2006/relationships/image" Target="../media/image32.jpeg"/><Relationship Id="rId2" Type="http://schemas.openxmlformats.org/officeDocument/2006/relationships/notesSlide" Target="../notesSlides/notesSlide20.xml"/><Relationship Id="rId16" Type="http://schemas.openxmlformats.org/officeDocument/2006/relationships/image" Target="../media/image31.jpeg"/><Relationship Id="rId20"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5" Type="http://schemas.openxmlformats.org/officeDocument/2006/relationships/image" Target="../media/image30.jpeg"/><Relationship Id="rId10" Type="http://schemas.openxmlformats.org/officeDocument/2006/relationships/image" Target="../media/image25.jpeg"/><Relationship Id="rId19" Type="http://schemas.openxmlformats.org/officeDocument/2006/relationships/image" Target="../media/image34.jpeg"/><Relationship Id="rId4" Type="http://schemas.openxmlformats.org/officeDocument/2006/relationships/image" Target="../media/image19.jpeg"/><Relationship Id="rId9" Type="http://schemas.openxmlformats.org/officeDocument/2006/relationships/image" Target="../media/image24.jpeg"/><Relationship Id="rId14" Type="http://schemas.openxmlformats.org/officeDocument/2006/relationships/image" Target="../media/image29.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image" Target="../media/image47.jpeg"/><Relationship Id="rId18" Type="http://schemas.openxmlformats.org/officeDocument/2006/relationships/image" Target="../media/image52.jpeg"/><Relationship Id="rId3" Type="http://schemas.openxmlformats.org/officeDocument/2006/relationships/image" Target="../media/image37.jpeg"/><Relationship Id="rId7" Type="http://schemas.openxmlformats.org/officeDocument/2006/relationships/image" Target="../media/image41.jpeg"/><Relationship Id="rId12" Type="http://schemas.openxmlformats.org/officeDocument/2006/relationships/image" Target="../media/image46.jpeg"/><Relationship Id="rId17" Type="http://schemas.openxmlformats.org/officeDocument/2006/relationships/image" Target="../media/image51.jpeg"/><Relationship Id="rId2" Type="http://schemas.openxmlformats.org/officeDocument/2006/relationships/notesSlide" Target="../notesSlides/notesSlide23.xml"/><Relationship Id="rId16"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image" Target="../media/image40.jpeg"/><Relationship Id="rId11" Type="http://schemas.openxmlformats.org/officeDocument/2006/relationships/image" Target="../media/image45.jpeg"/><Relationship Id="rId5" Type="http://schemas.openxmlformats.org/officeDocument/2006/relationships/image" Target="../media/image39.jpeg"/><Relationship Id="rId15" Type="http://schemas.openxmlformats.org/officeDocument/2006/relationships/image" Target="../media/image49.jpeg"/><Relationship Id="rId10" Type="http://schemas.openxmlformats.org/officeDocument/2006/relationships/image" Target="../media/image44.jpeg"/><Relationship Id="rId4" Type="http://schemas.openxmlformats.org/officeDocument/2006/relationships/image" Target="../media/image38.jpeg"/><Relationship Id="rId9" Type="http://schemas.openxmlformats.org/officeDocument/2006/relationships/image" Target="../media/image43.jpeg"/><Relationship Id="rId14" Type="http://schemas.openxmlformats.org/officeDocument/2006/relationships/image" Target="../media/image48.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58.jpeg"/><Relationship Id="rId13" Type="http://schemas.openxmlformats.org/officeDocument/2006/relationships/image" Target="../media/image63.jpeg"/><Relationship Id="rId3" Type="http://schemas.openxmlformats.org/officeDocument/2006/relationships/image" Target="../media/image53.jpeg"/><Relationship Id="rId7" Type="http://schemas.openxmlformats.org/officeDocument/2006/relationships/image" Target="../media/image57.jpeg"/><Relationship Id="rId12" Type="http://schemas.openxmlformats.org/officeDocument/2006/relationships/image" Target="../media/image62.jpeg"/><Relationship Id="rId2" Type="http://schemas.openxmlformats.org/officeDocument/2006/relationships/notesSlide" Target="../notesSlides/notesSlide25.xml"/><Relationship Id="rId16" Type="http://schemas.openxmlformats.org/officeDocument/2006/relationships/image" Target="../media/image66.jpeg"/><Relationship Id="rId1" Type="http://schemas.openxmlformats.org/officeDocument/2006/relationships/slideLayout" Target="../slideLayouts/slideLayout5.xml"/><Relationship Id="rId6" Type="http://schemas.openxmlformats.org/officeDocument/2006/relationships/image" Target="../media/image56.jpeg"/><Relationship Id="rId11" Type="http://schemas.openxmlformats.org/officeDocument/2006/relationships/image" Target="../media/image61.jpeg"/><Relationship Id="rId5" Type="http://schemas.openxmlformats.org/officeDocument/2006/relationships/image" Target="../media/image55.jpeg"/><Relationship Id="rId15" Type="http://schemas.openxmlformats.org/officeDocument/2006/relationships/image" Target="../media/image65.jpeg"/><Relationship Id="rId10" Type="http://schemas.openxmlformats.org/officeDocument/2006/relationships/image" Target="../media/image60.jpeg"/><Relationship Id="rId4" Type="http://schemas.openxmlformats.org/officeDocument/2006/relationships/image" Target="../media/image54.jpeg"/><Relationship Id="rId9" Type="http://schemas.openxmlformats.org/officeDocument/2006/relationships/image" Target="../media/image59.jpeg"/><Relationship Id="rId14" Type="http://schemas.openxmlformats.org/officeDocument/2006/relationships/image" Target="../media/image64.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72.jpeg"/><Relationship Id="rId13" Type="http://schemas.openxmlformats.org/officeDocument/2006/relationships/image" Target="../media/image77.jpeg"/><Relationship Id="rId18" Type="http://schemas.openxmlformats.org/officeDocument/2006/relationships/image" Target="../media/image82.jpeg"/><Relationship Id="rId3" Type="http://schemas.openxmlformats.org/officeDocument/2006/relationships/image" Target="../media/image67.jpeg"/><Relationship Id="rId21" Type="http://schemas.openxmlformats.org/officeDocument/2006/relationships/image" Target="../media/image85.jpeg"/><Relationship Id="rId7" Type="http://schemas.openxmlformats.org/officeDocument/2006/relationships/image" Target="../media/image71.jpeg"/><Relationship Id="rId12" Type="http://schemas.openxmlformats.org/officeDocument/2006/relationships/image" Target="../media/image76.jpeg"/><Relationship Id="rId17" Type="http://schemas.openxmlformats.org/officeDocument/2006/relationships/image" Target="../media/image81.jpeg"/><Relationship Id="rId2" Type="http://schemas.openxmlformats.org/officeDocument/2006/relationships/notesSlide" Target="../notesSlides/notesSlide28.xml"/><Relationship Id="rId16" Type="http://schemas.openxmlformats.org/officeDocument/2006/relationships/image" Target="../media/image80.jpeg"/><Relationship Id="rId20" Type="http://schemas.openxmlformats.org/officeDocument/2006/relationships/image" Target="../media/image84.jpeg"/><Relationship Id="rId1" Type="http://schemas.openxmlformats.org/officeDocument/2006/relationships/slideLayout" Target="../slideLayouts/slideLayout5.xml"/><Relationship Id="rId6" Type="http://schemas.openxmlformats.org/officeDocument/2006/relationships/image" Target="../media/image70.jpeg"/><Relationship Id="rId11" Type="http://schemas.openxmlformats.org/officeDocument/2006/relationships/image" Target="../media/image75.jpeg"/><Relationship Id="rId5" Type="http://schemas.openxmlformats.org/officeDocument/2006/relationships/image" Target="../media/image69.jpeg"/><Relationship Id="rId15" Type="http://schemas.openxmlformats.org/officeDocument/2006/relationships/image" Target="../media/image79.jpeg"/><Relationship Id="rId23" Type="http://schemas.openxmlformats.org/officeDocument/2006/relationships/image" Target="../media/image87.jpeg"/><Relationship Id="rId10" Type="http://schemas.openxmlformats.org/officeDocument/2006/relationships/image" Target="../media/image74.jpeg"/><Relationship Id="rId19" Type="http://schemas.openxmlformats.org/officeDocument/2006/relationships/image" Target="../media/image83.jpeg"/><Relationship Id="rId4" Type="http://schemas.openxmlformats.org/officeDocument/2006/relationships/image" Target="../media/image68.jpeg"/><Relationship Id="rId9" Type="http://schemas.openxmlformats.org/officeDocument/2006/relationships/image" Target="../media/image73.jpeg"/><Relationship Id="rId14" Type="http://schemas.openxmlformats.org/officeDocument/2006/relationships/image" Target="../media/image78.jpeg"/><Relationship Id="rId22" Type="http://schemas.openxmlformats.org/officeDocument/2006/relationships/image" Target="../media/image86.jpeg"/></Relationships>
</file>

<file path=ppt/slides/_rels/slide29.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94.emf"/><Relationship Id="rId3" Type="http://schemas.openxmlformats.org/officeDocument/2006/relationships/image" Target="../media/image89.emf"/><Relationship Id="rId7" Type="http://schemas.openxmlformats.org/officeDocument/2006/relationships/image" Target="../media/image93.emf"/><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92.emf"/><Relationship Id="rId5" Type="http://schemas.openxmlformats.org/officeDocument/2006/relationships/image" Target="../media/image91.emf"/><Relationship Id="rId4" Type="http://schemas.openxmlformats.org/officeDocument/2006/relationships/image" Target="../media/image90.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7.emf"/><Relationship Id="rId7" Type="http://schemas.openxmlformats.org/officeDocument/2006/relationships/image" Target="../media/image101.emf"/><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image" Target="../media/image100.emf"/><Relationship Id="rId5" Type="http://schemas.openxmlformats.org/officeDocument/2006/relationships/image" Target="../media/image99.emf"/><Relationship Id="rId4" Type="http://schemas.openxmlformats.org/officeDocument/2006/relationships/image" Target="../media/image98.e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 Id="rId9"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iig.wwnorton.com/prinecoma2/full/page/624_expansionary_monetary_policy_in_its_always_sunny"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ctrTitle"/>
          </p:nvPr>
        </p:nvSpPr>
        <p:spPr>
          <a:xfrm>
            <a:off x="3729038" y="1350963"/>
            <a:ext cx="5106987" cy="4179887"/>
          </a:xfrm>
        </p:spPr>
        <p:txBody>
          <a:bodyPr>
            <a:normAutofit/>
          </a:bodyPr>
          <a:lstStyle/>
          <a:p>
            <a:pPr eaLnBrk="1" hangingPunct="1"/>
            <a:r>
              <a:rPr lang="en-US" cap="none" dirty="0" smtClean="0">
                <a:latin typeface="Arial" pitchFamily="-107" charset="0"/>
                <a:cs typeface="Arial" pitchFamily="-107" charset="0"/>
              </a:rPr>
              <a:t>Monetary Policy</a:t>
            </a:r>
            <a:endParaRPr lang="en-US" cap="none" dirty="0">
              <a:latin typeface="Arial" pitchFamily="-107" charset="0"/>
              <a:cs typeface="Arial" pitchFamily="-107" charset="0"/>
            </a:endParaRPr>
          </a:p>
        </p:txBody>
      </p:sp>
      <p:sp>
        <p:nvSpPr>
          <p:cNvPr id="12290" name="Text Placeholder 2"/>
          <p:cNvSpPr>
            <a:spLocks noGrp="1"/>
          </p:cNvSpPr>
          <p:nvPr>
            <p:ph type="body" sz="quarter" idx="10"/>
          </p:nvPr>
        </p:nvSpPr>
        <p:spPr>
          <a:xfrm>
            <a:off x="323850" y="1350963"/>
            <a:ext cx="3116263" cy="4179887"/>
          </a:xfrm>
        </p:spPr>
        <p:txBody>
          <a:bodyPr/>
          <a:lstStyle/>
          <a:p>
            <a:r>
              <a:rPr lang="en-US" dirty="0" smtClean="0">
                <a:solidFill>
                  <a:srgbClr val="1492C7"/>
                </a:solidFill>
                <a:latin typeface="Helvetica Neue Medium" pitchFamily="-107" charset="0"/>
                <a:cs typeface="Arial" pitchFamily="-107" charset="0"/>
              </a:rPr>
              <a:t>31</a:t>
            </a:r>
            <a:endParaRPr lang="en-US" dirty="0">
              <a:solidFill>
                <a:srgbClr val="1492C7"/>
              </a:solidFill>
              <a:latin typeface="Helvetica Neue Medium" pitchFamily="-107" charset="0"/>
              <a:cs typeface="Arial" pitchFamily="-107"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Real vs. Nominal Effects</a:t>
            </a:r>
          </a:p>
        </p:txBody>
      </p:sp>
      <p:sp>
        <p:nvSpPr>
          <p:cNvPr id="14339" name="Content Placeholder 2"/>
          <p:cNvSpPr>
            <a:spLocks noGrp="1"/>
          </p:cNvSpPr>
          <p:nvPr>
            <p:ph idx="1"/>
          </p:nvPr>
        </p:nvSpPr>
        <p:spPr>
          <a:xfrm>
            <a:off x="457200" y="1712913"/>
            <a:ext cx="8229600" cy="4895850"/>
          </a:xfrm>
        </p:spPr>
        <p:txBody>
          <a:bodyPr/>
          <a:lstStyle/>
          <a:p>
            <a:pPr>
              <a:lnSpc>
                <a:spcPct val="90000"/>
              </a:lnSpc>
            </a:pPr>
            <a:r>
              <a:rPr lang="en-US" sz="2800">
                <a:latin typeface="Arial" pitchFamily="-107" charset="0"/>
                <a:cs typeface="Arial" pitchFamily="-107" charset="0"/>
              </a:rPr>
              <a:t>If the Fed can increase </a:t>
            </a:r>
            <a:r>
              <a:rPr lang="en-US" sz="2800" i="1">
                <a:latin typeface="Arial" pitchFamily="-107" charset="0"/>
                <a:cs typeface="Arial" pitchFamily="-107" charset="0"/>
              </a:rPr>
              <a:t>real</a:t>
            </a:r>
            <a:r>
              <a:rPr lang="en-US" sz="2800">
                <a:latin typeface="Arial" pitchFamily="-107" charset="0"/>
                <a:cs typeface="Arial" pitchFamily="-107" charset="0"/>
              </a:rPr>
              <a:t> employment and output by increasing the money supply, why don’t we just keep printing money?</a:t>
            </a:r>
          </a:p>
          <a:p>
            <a:pPr lvl="1">
              <a:lnSpc>
                <a:spcPct val="90000"/>
              </a:lnSpc>
            </a:pPr>
            <a:endParaRPr lang="en-US" sz="2400">
              <a:latin typeface="Arial" pitchFamily="-107" charset="0"/>
              <a:cs typeface="Arial" pitchFamily="-107" charset="0"/>
            </a:endParaRPr>
          </a:p>
          <a:p>
            <a:pPr lvl="1">
              <a:lnSpc>
                <a:spcPct val="90000"/>
              </a:lnSpc>
            </a:pPr>
            <a:r>
              <a:rPr lang="en-US" sz="2400">
                <a:latin typeface="Arial" pitchFamily="-107" charset="0"/>
                <a:cs typeface="Arial" pitchFamily="-107" charset="0"/>
              </a:rPr>
              <a:t>Not all prices adjust in the short run</a:t>
            </a:r>
          </a:p>
          <a:p>
            <a:pPr lvl="1">
              <a:lnSpc>
                <a:spcPct val="90000"/>
              </a:lnSpc>
            </a:pPr>
            <a:r>
              <a:rPr lang="en-US" sz="2400">
                <a:latin typeface="Arial" pitchFamily="-107" charset="0"/>
                <a:cs typeface="Arial" pitchFamily="-107" charset="0"/>
              </a:rPr>
              <a:t>Eventually, the real value of money will be lower</a:t>
            </a:r>
          </a:p>
          <a:p>
            <a:pPr lvl="1">
              <a:lnSpc>
                <a:spcPct val="90000"/>
              </a:lnSpc>
            </a:pPr>
            <a:r>
              <a:rPr lang="en-US" sz="2400">
                <a:latin typeface="Arial" pitchFamily="-107" charset="0"/>
                <a:cs typeface="Arial" pitchFamily="-107" charset="0"/>
              </a:rPr>
              <a:t>In the long run:</a:t>
            </a:r>
          </a:p>
          <a:p>
            <a:pPr lvl="2">
              <a:lnSpc>
                <a:spcPct val="90000"/>
              </a:lnSpc>
            </a:pPr>
            <a:r>
              <a:rPr lang="en-US" sz="2000">
                <a:latin typeface="Arial" pitchFamily="-107" charset="0"/>
                <a:ea typeface="Helvetica Neue" pitchFamily="-107" charset="0"/>
                <a:cs typeface="Helvetica Neue" pitchFamily="-107" charset="0"/>
              </a:rPr>
              <a:t>Real impacts of the monetary policy disappear</a:t>
            </a:r>
          </a:p>
          <a:p>
            <a:pPr lvl="2">
              <a:lnSpc>
                <a:spcPct val="90000"/>
              </a:lnSpc>
            </a:pPr>
            <a:r>
              <a:rPr lang="en-US" sz="2000">
                <a:latin typeface="Arial" pitchFamily="-107" charset="0"/>
                <a:ea typeface="Helvetica Neue" pitchFamily="-107" charset="0"/>
                <a:cs typeface="Helvetica Neue" pitchFamily="-107" charset="0"/>
              </a:rPr>
              <a:t>Monetary policy does </a:t>
            </a:r>
            <a:r>
              <a:rPr lang="en-US" sz="2000" u="sng">
                <a:latin typeface="Arial" pitchFamily="-107" charset="0"/>
                <a:ea typeface="Helvetica Neue" pitchFamily="-107" charset="0"/>
                <a:cs typeface="Helvetica Neue" pitchFamily="-107" charset="0"/>
              </a:rPr>
              <a:t>not</a:t>
            </a:r>
            <a:r>
              <a:rPr lang="en-US" sz="2000">
                <a:latin typeface="Arial" pitchFamily="-107" charset="0"/>
                <a:ea typeface="Helvetica Neue" pitchFamily="-107" charset="0"/>
                <a:cs typeface="Helvetica Neue" pitchFamily="-107" charset="0"/>
              </a:rPr>
              <a:t> affect </a:t>
            </a:r>
            <a:r>
              <a:rPr lang="en-US" sz="2000" i="1">
                <a:latin typeface="Arial" pitchFamily="-107" charset="0"/>
                <a:ea typeface="Helvetica Neue" pitchFamily="-107" charset="0"/>
                <a:cs typeface="Helvetica Neue" pitchFamily="-107" charset="0"/>
              </a:rPr>
              <a:t>real</a:t>
            </a:r>
            <a:r>
              <a:rPr lang="en-US" sz="2000">
                <a:latin typeface="Arial" pitchFamily="-107" charset="0"/>
                <a:ea typeface="Helvetica Neue" pitchFamily="-107" charset="0"/>
                <a:cs typeface="Helvetica Neue" pitchFamily="-107" charset="0"/>
              </a:rPr>
              <a:t> GDP or unemployment</a:t>
            </a:r>
          </a:p>
          <a:p>
            <a:pPr lvl="2">
              <a:lnSpc>
                <a:spcPct val="90000"/>
              </a:lnSpc>
            </a:pPr>
            <a:r>
              <a:rPr lang="en-US" sz="2000">
                <a:latin typeface="Arial" pitchFamily="-107" charset="0"/>
                <a:ea typeface="Helvetica Neue" pitchFamily="-107" charset="0"/>
                <a:cs typeface="Helvetica Neue" pitchFamily="-107" charset="0"/>
              </a:rPr>
              <a:t>The only effect will be on the price level, a nominal variable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3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The Real Value of Money as Prices Adjust</a:t>
            </a:r>
          </a:p>
        </p:txBody>
      </p:sp>
      <p:pic>
        <p:nvPicPr>
          <p:cNvPr id="32770" name="Picture 2" descr="FIG18"/>
          <p:cNvPicPr>
            <a:picLocks noChangeAspect="1" noChangeArrowheads="1"/>
          </p:cNvPicPr>
          <p:nvPr/>
        </p:nvPicPr>
        <p:blipFill>
          <a:blip r:embed="rId3"/>
          <a:srcRect t="4219"/>
          <a:stretch>
            <a:fillRect/>
          </a:stretch>
        </p:blipFill>
        <p:spPr bwMode="auto">
          <a:xfrm>
            <a:off x="1371600" y="1700213"/>
            <a:ext cx="5494338" cy="4946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Practice What You </a:t>
            </a:r>
            <a:r>
              <a:rPr lang="en-US" dirty="0" smtClean="0">
                <a:latin typeface="Arial" pitchFamily="-107" charset="0"/>
                <a:cs typeface="Arial" pitchFamily="-107" charset="0"/>
              </a:rPr>
              <a:t>Know</a:t>
            </a:r>
            <a:r>
              <a:rPr lang="en-US" dirty="0">
                <a:latin typeface="Arial" pitchFamily="-103" charset="0"/>
                <a:cs typeface="MS PGothic" pitchFamily="34" charset="-128"/>
              </a:rPr>
              <a:t>—</a:t>
            </a:r>
            <a:r>
              <a:rPr lang="en-US" dirty="0" smtClean="0">
                <a:latin typeface="Arial" pitchFamily="-107" charset="0"/>
                <a:cs typeface="Arial" pitchFamily="-107" charset="0"/>
              </a:rPr>
              <a:t>1 </a:t>
            </a:r>
            <a:endParaRPr lang="en-US" dirty="0">
              <a:latin typeface="Arial" pitchFamily="-107" charset="0"/>
              <a:cs typeface="Arial" pitchFamily="-107" charset="0"/>
            </a:endParaRPr>
          </a:p>
        </p:txBody>
      </p:sp>
      <p:sp>
        <p:nvSpPr>
          <p:cNvPr id="34818" name="Content Placeholder 2"/>
          <p:cNvSpPr>
            <a:spLocks noGrp="1"/>
          </p:cNvSpPr>
          <p:nvPr>
            <p:ph idx="1"/>
          </p:nvPr>
        </p:nvSpPr>
        <p:spPr>
          <a:xfrm>
            <a:off x="457200" y="1712913"/>
            <a:ext cx="8229600" cy="4895850"/>
          </a:xfrm>
        </p:spPr>
        <p:txBody>
          <a:bodyPr/>
          <a:lstStyle/>
          <a:p>
            <a:r>
              <a:rPr lang="en-US" sz="3200" dirty="0">
                <a:latin typeface="Arial" pitchFamily="-107" charset="0"/>
                <a:cs typeface="Arial" pitchFamily="-107" charset="0"/>
              </a:rPr>
              <a:t>How does the Fed engage in expansionary monetary policy?</a:t>
            </a:r>
          </a:p>
          <a:p>
            <a:pPr marL="971550" lvl="1" indent="-514350">
              <a:buFont typeface="Calibri" pitchFamily="-107" charset="0"/>
              <a:buAutoNum type="alphaUcPeriod"/>
            </a:pPr>
            <a:r>
              <a:rPr lang="en-US" sz="2800" dirty="0">
                <a:latin typeface="Arial" pitchFamily="-107" charset="0"/>
                <a:cs typeface="Arial" pitchFamily="-107" charset="0"/>
              </a:rPr>
              <a:t>It buys bonds from financial institutions.</a:t>
            </a:r>
          </a:p>
          <a:p>
            <a:pPr marL="971550" lvl="1" indent="-514350">
              <a:buFont typeface="+mj-lt"/>
              <a:buAutoNum type="alphaUcPeriod"/>
            </a:pPr>
            <a:r>
              <a:rPr lang="en-US" sz="2800" dirty="0">
                <a:latin typeface="Arial" pitchFamily="-107" charset="0"/>
                <a:cs typeface="Arial" pitchFamily="-107" charset="0"/>
              </a:rPr>
              <a:t>It sells bonds to financial institutions.</a:t>
            </a:r>
          </a:p>
          <a:p>
            <a:pPr marL="971550" lvl="1" indent="-514350">
              <a:buFont typeface="Calibri" pitchFamily="-107" charset="0"/>
              <a:buAutoNum type="alphaUcPeriod"/>
            </a:pPr>
            <a:r>
              <a:rPr lang="en-US" sz="2800" dirty="0">
                <a:latin typeface="Arial" pitchFamily="-107" charset="0"/>
                <a:cs typeface="Arial" pitchFamily="-107" charset="0"/>
              </a:rPr>
              <a:t>It lowers the prices of goods.</a:t>
            </a:r>
          </a:p>
          <a:p>
            <a:pPr marL="971550" lvl="1" indent="-514350">
              <a:buFont typeface="Calibri" pitchFamily="-107" charset="0"/>
              <a:buAutoNum type="alphaUcPeriod"/>
            </a:pPr>
            <a:r>
              <a:rPr lang="en-US" sz="2800" dirty="0">
                <a:latin typeface="Arial" pitchFamily="-107" charset="0"/>
                <a:cs typeface="Arial" pitchFamily="-107" charset="0"/>
              </a:rPr>
              <a:t>It raises the interest rate.</a:t>
            </a:r>
          </a:p>
        </p:txBody>
      </p:sp>
      <p:sp>
        <p:nvSpPr>
          <p:cNvPr id="4" name="Rectangle 3" descr="Correct answer: A, It buys bonds from financial institutions."/>
          <p:cNvSpPr/>
          <p:nvPr/>
        </p:nvSpPr>
        <p:spPr>
          <a:xfrm>
            <a:off x="930275" y="2800350"/>
            <a:ext cx="6940550" cy="522288"/>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a typeface="MS PGothic" pitchFamily="34" charset="-128"/>
              <a:cs typeface="MS PGothic"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457200" y="0"/>
            <a:ext cx="8229600" cy="1519238"/>
          </a:xfrm>
        </p:spPr>
        <p:txBody>
          <a:bodyPr/>
          <a:lstStyle/>
          <a:p>
            <a:r>
              <a:rPr lang="en-US" sz="3800" dirty="0">
                <a:latin typeface="Arial" pitchFamily="-107" charset="0"/>
                <a:cs typeface="Arial" pitchFamily="-107" charset="0"/>
              </a:rPr>
              <a:t>Unexpected Inflation Can </a:t>
            </a:r>
            <a:r>
              <a:rPr lang="en-US" sz="3800" dirty="0" smtClean="0">
                <a:latin typeface="Arial" pitchFamily="-107" charset="0"/>
                <a:cs typeface="Arial" pitchFamily="-107" charset="0"/>
              </a:rPr>
              <a:t>Hurt</a:t>
            </a:r>
            <a:r>
              <a:rPr lang="en-US" sz="4000" dirty="0">
                <a:latin typeface="Arial" pitchFamily="-103" charset="0"/>
                <a:cs typeface="MS PGothic" pitchFamily="34" charset="-128"/>
              </a:rPr>
              <a:t>—</a:t>
            </a:r>
            <a:r>
              <a:rPr lang="en-US" sz="3800" dirty="0" smtClean="0">
                <a:latin typeface="Arial" pitchFamily="-107" charset="0"/>
                <a:cs typeface="Arial" pitchFamily="-107" charset="0"/>
              </a:rPr>
              <a:t>1 </a:t>
            </a:r>
            <a:endParaRPr lang="en-US" sz="3800" dirty="0">
              <a:latin typeface="Arial" pitchFamily="-107" charset="0"/>
              <a:cs typeface="Arial" pitchFamily="-107" charset="0"/>
            </a:endParaRPr>
          </a:p>
        </p:txBody>
      </p:sp>
      <p:sp>
        <p:nvSpPr>
          <p:cNvPr id="16387" name="Content Placeholder 2"/>
          <p:cNvSpPr>
            <a:spLocks noGrp="1"/>
          </p:cNvSpPr>
          <p:nvPr>
            <p:ph idx="4294967295"/>
          </p:nvPr>
        </p:nvSpPr>
        <p:spPr>
          <a:xfrm>
            <a:off x="255588" y="1624013"/>
            <a:ext cx="8229600" cy="4895850"/>
          </a:xfrm>
        </p:spPr>
        <p:txBody>
          <a:bodyPr/>
          <a:lstStyle/>
          <a:p>
            <a:r>
              <a:rPr lang="en-US" sz="2800" dirty="0">
                <a:latin typeface="Arial" pitchFamily="-107" charset="0"/>
                <a:cs typeface="Arial" pitchFamily="-107" charset="0"/>
              </a:rPr>
              <a:t>If inflation is </a:t>
            </a:r>
            <a:r>
              <a:rPr lang="en-US" sz="2800" u="sng" dirty="0">
                <a:solidFill>
                  <a:schemeClr val="accent6"/>
                </a:solidFill>
                <a:latin typeface="Arial" pitchFamily="-107" charset="0"/>
                <a:cs typeface="Arial" pitchFamily="-107" charset="0"/>
              </a:rPr>
              <a:t>higher</a:t>
            </a:r>
            <a:r>
              <a:rPr lang="en-US" sz="2800" dirty="0">
                <a:solidFill>
                  <a:srgbClr val="FF2807"/>
                </a:solidFill>
                <a:latin typeface="Arial" pitchFamily="-107" charset="0"/>
                <a:cs typeface="Arial" pitchFamily="-107" charset="0"/>
              </a:rPr>
              <a:t> </a:t>
            </a:r>
            <a:r>
              <a:rPr lang="en-US" sz="2800" dirty="0">
                <a:latin typeface="Arial" pitchFamily="-107" charset="0"/>
                <a:cs typeface="Arial" pitchFamily="-107" charset="0"/>
              </a:rPr>
              <a:t>than expected:</a:t>
            </a:r>
          </a:p>
          <a:p>
            <a:pPr lvl="1"/>
            <a:r>
              <a:rPr lang="en-US" sz="2400" b="1" dirty="0">
                <a:solidFill>
                  <a:schemeClr val="accent6"/>
                </a:solidFill>
                <a:latin typeface="Arial" pitchFamily="-107" charset="0"/>
                <a:cs typeface="Arial" pitchFamily="-107" charset="0"/>
              </a:rPr>
              <a:t>Suppliers</a:t>
            </a:r>
            <a:r>
              <a:rPr lang="en-US" sz="2400" dirty="0">
                <a:latin typeface="Arial" pitchFamily="-107" charset="0"/>
                <a:cs typeface="Arial" pitchFamily="-107" charset="0"/>
              </a:rPr>
              <a:t> with a fixed-price contract </a:t>
            </a:r>
          </a:p>
          <a:p>
            <a:pPr lvl="1"/>
            <a:r>
              <a:rPr lang="en-US" sz="2400" dirty="0">
                <a:latin typeface="Arial" pitchFamily="-107" charset="0"/>
                <a:cs typeface="Arial" pitchFamily="-107" charset="0"/>
              </a:rPr>
              <a:t>Workers who signed wage contracts</a:t>
            </a:r>
          </a:p>
          <a:p>
            <a:pPr lvl="1"/>
            <a:r>
              <a:rPr lang="en-US" sz="2400" dirty="0">
                <a:latin typeface="Arial" pitchFamily="-107" charset="0"/>
                <a:cs typeface="Arial" pitchFamily="-107" charset="0"/>
              </a:rPr>
              <a:t>Resource suppliers who are contracted to sell goods at a given price</a:t>
            </a:r>
          </a:p>
          <a:p>
            <a:pPr lvl="1">
              <a:buFont typeface="Arial" pitchFamily="-107" charset="0"/>
              <a:buNone/>
            </a:pPr>
            <a:r>
              <a:rPr lang="en-US" sz="2400" dirty="0">
                <a:latin typeface="Arial" pitchFamily="-107" charset="0"/>
                <a:cs typeface="Arial" pitchFamily="-107" charset="0"/>
              </a:rPr>
              <a:t>are </a:t>
            </a:r>
            <a:r>
              <a:rPr lang="en-US" sz="2400" u="sng" dirty="0">
                <a:solidFill>
                  <a:schemeClr val="accent6"/>
                </a:solidFill>
                <a:latin typeface="Arial" pitchFamily="-107" charset="0"/>
                <a:cs typeface="Arial" pitchFamily="-107" charset="0"/>
              </a:rPr>
              <a:t>hurt</a:t>
            </a:r>
            <a:r>
              <a:rPr lang="en-US" sz="2400" dirty="0">
                <a:latin typeface="Arial" pitchFamily="-107" charset="0"/>
                <a:cs typeface="Arial" pitchFamily="-107" charset="0"/>
              </a:rPr>
              <a:t> by tomorrow</a:t>
            </a:r>
            <a:r>
              <a:rPr lang="ja-JP" altLang="en-US" sz="2400" dirty="0">
                <a:latin typeface="Arial" pitchFamily="-107" charset="0"/>
                <a:cs typeface="Arial" pitchFamily="-107" charset="0"/>
              </a:rPr>
              <a:t>’</a:t>
            </a:r>
            <a:r>
              <a:rPr lang="en-US" altLang="ja-JP" sz="2400" dirty="0">
                <a:latin typeface="Arial" pitchFamily="-107" charset="0"/>
                <a:cs typeface="Arial" pitchFamily="-107" charset="0"/>
              </a:rPr>
              <a:t>s unexpected inflation</a:t>
            </a:r>
            <a:endParaRPr lang="en-US" sz="2400" dirty="0">
              <a:latin typeface="Arial" pitchFamily="-107" charset="0"/>
              <a:cs typeface="Arial" pitchFamily="-107" charset="0"/>
            </a:endParaRPr>
          </a:p>
          <a:p>
            <a:endParaRPr lang="en-US" sz="2800" dirty="0">
              <a:latin typeface="Arial" pitchFamily="-107" charset="0"/>
              <a:cs typeface="Arial" pitchFamily="-107" charset="0"/>
            </a:endParaRPr>
          </a:p>
          <a:p>
            <a:r>
              <a:rPr lang="en-US" sz="2800" dirty="0">
                <a:latin typeface="Arial" pitchFamily="-107" charset="0"/>
                <a:cs typeface="Arial" pitchFamily="-107" charset="0"/>
              </a:rPr>
              <a:t>Examples:</a:t>
            </a:r>
          </a:p>
          <a:p>
            <a:pPr lvl="1"/>
            <a:r>
              <a:rPr lang="en-US" altLang="ja-JP" sz="2400" dirty="0">
                <a:latin typeface="Arial" pitchFamily="-107" charset="0"/>
                <a:cs typeface="Arial" pitchFamily="-107" charset="0"/>
              </a:rPr>
              <a:t>A worker’s paycheck does not buy as many goods</a:t>
            </a:r>
          </a:p>
          <a:p>
            <a:pPr lvl="1"/>
            <a:r>
              <a:rPr lang="en-US" sz="2400" dirty="0">
                <a:latin typeface="Arial" pitchFamily="-107" charset="0"/>
                <a:cs typeface="Arial" pitchFamily="-107" charset="0"/>
              </a:rPr>
              <a:t>House builder put a bid price too low on a house, and materials are now too expensive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8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387">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3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4294967295"/>
          </p:nvPr>
        </p:nvSpPr>
        <p:spPr>
          <a:xfrm>
            <a:off x="239713" y="1574800"/>
            <a:ext cx="8229600" cy="5018088"/>
          </a:xfrm>
        </p:spPr>
        <p:txBody>
          <a:bodyPr/>
          <a:lstStyle/>
          <a:p>
            <a:r>
              <a:rPr lang="en-US" sz="2800" dirty="0">
                <a:latin typeface="Arial" pitchFamily="-107" charset="0"/>
                <a:cs typeface="Arial" pitchFamily="-107" charset="0"/>
              </a:rPr>
              <a:t>If inflation is </a:t>
            </a:r>
            <a:r>
              <a:rPr lang="en-US" sz="2800" u="sng" dirty="0">
                <a:solidFill>
                  <a:schemeClr val="accent6"/>
                </a:solidFill>
                <a:latin typeface="Arial" pitchFamily="-107" charset="0"/>
                <a:cs typeface="Arial" pitchFamily="-107" charset="0"/>
              </a:rPr>
              <a:t>lower</a:t>
            </a:r>
            <a:r>
              <a:rPr lang="en-US" sz="2800" dirty="0">
                <a:solidFill>
                  <a:srgbClr val="FF2807"/>
                </a:solidFill>
                <a:latin typeface="Arial" pitchFamily="-107" charset="0"/>
                <a:cs typeface="Arial" pitchFamily="-107" charset="0"/>
              </a:rPr>
              <a:t> </a:t>
            </a:r>
            <a:r>
              <a:rPr lang="en-US" sz="2800" dirty="0">
                <a:latin typeface="Arial" pitchFamily="-107" charset="0"/>
                <a:cs typeface="Arial" pitchFamily="-107" charset="0"/>
              </a:rPr>
              <a:t>than expected, </a:t>
            </a:r>
          </a:p>
          <a:p>
            <a:pPr lvl="1"/>
            <a:r>
              <a:rPr lang="en-US" sz="2400" b="1" dirty="0">
                <a:solidFill>
                  <a:schemeClr val="accent6"/>
                </a:solidFill>
                <a:latin typeface="Arial" pitchFamily="-107" charset="0"/>
                <a:cs typeface="Arial" pitchFamily="-107" charset="0"/>
              </a:rPr>
              <a:t>Demanders</a:t>
            </a:r>
            <a:r>
              <a:rPr lang="en-US" sz="2400" dirty="0">
                <a:latin typeface="Arial" pitchFamily="-107" charset="0"/>
                <a:cs typeface="Arial" pitchFamily="-107" charset="0"/>
              </a:rPr>
              <a:t> who signed a fixed-price contract</a:t>
            </a:r>
            <a:endParaRPr lang="en-US" altLang="ja-JP" sz="2400" dirty="0">
              <a:latin typeface="Arial" pitchFamily="-107" charset="0"/>
              <a:cs typeface="Arial" pitchFamily="-107" charset="0"/>
            </a:endParaRPr>
          </a:p>
          <a:p>
            <a:pPr lvl="1"/>
            <a:r>
              <a:rPr lang="en-US" sz="2400" dirty="0">
                <a:latin typeface="Arial" pitchFamily="-107" charset="0"/>
                <a:cs typeface="Arial" pitchFamily="-107" charset="0"/>
              </a:rPr>
              <a:t>Employers who create wage contracts </a:t>
            </a:r>
          </a:p>
          <a:p>
            <a:pPr lvl="1"/>
            <a:r>
              <a:rPr lang="en-US" sz="2400" dirty="0">
                <a:latin typeface="Arial" pitchFamily="-107" charset="0"/>
                <a:cs typeface="Arial" pitchFamily="-107" charset="0"/>
              </a:rPr>
              <a:t>Resource purchasers who signed contracts to buy goods at a certain price</a:t>
            </a:r>
          </a:p>
          <a:p>
            <a:pPr lvl="1">
              <a:buFont typeface="Arial" pitchFamily="-107" charset="0"/>
              <a:buNone/>
            </a:pPr>
            <a:r>
              <a:rPr lang="en-US" sz="2400" dirty="0">
                <a:latin typeface="Arial" pitchFamily="-107" charset="0"/>
                <a:cs typeface="Arial" pitchFamily="-107" charset="0"/>
              </a:rPr>
              <a:t>are </a:t>
            </a:r>
            <a:r>
              <a:rPr lang="en-US" sz="2400" b="1" dirty="0">
                <a:solidFill>
                  <a:schemeClr val="accent6"/>
                </a:solidFill>
                <a:latin typeface="Arial" pitchFamily="-107" charset="0"/>
                <a:cs typeface="Arial" pitchFamily="-107" charset="0"/>
              </a:rPr>
              <a:t>hurt</a:t>
            </a:r>
            <a:r>
              <a:rPr lang="en-US" sz="2400" dirty="0">
                <a:solidFill>
                  <a:schemeClr val="accent6"/>
                </a:solidFill>
                <a:latin typeface="Arial" pitchFamily="-107" charset="0"/>
                <a:cs typeface="Arial" pitchFamily="-107" charset="0"/>
              </a:rPr>
              <a:t> </a:t>
            </a:r>
            <a:r>
              <a:rPr lang="en-US" sz="2400" dirty="0">
                <a:latin typeface="Arial" pitchFamily="-107" charset="0"/>
                <a:cs typeface="Arial" pitchFamily="-107" charset="0"/>
              </a:rPr>
              <a:t>by tomorrow’</a:t>
            </a:r>
            <a:r>
              <a:rPr lang="en-US" altLang="ja-JP" sz="2400" dirty="0">
                <a:latin typeface="Arial" pitchFamily="-107" charset="0"/>
                <a:cs typeface="Arial" pitchFamily="-107" charset="0"/>
              </a:rPr>
              <a:t>s unexpectedly low inflation</a:t>
            </a:r>
          </a:p>
          <a:p>
            <a:pPr lvl="1">
              <a:buFont typeface="Arial" pitchFamily="-107" charset="0"/>
              <a:buNone/>
            </a:pPr>
            <a:endParaRPr lang="en-US" sz="2400" dirty="0">
              <a:latin typeface="Arial" pitchFamily="-107" charset="0"/>
              <a:cs typeface="Arial" pitchFamily="-107" charset="0"/>
            </a:endParaRPr>
          </a:p>
          <a:p>
            <a:r>
              <a:rPr lang="en-US" sz="2800" dirty="0">
                <a:latin typeface="Arial" pitchFamily="-107" charset="0"/>
                <a:cs typeface="Arial" pitchFamily="-107" charset="0"/>
              </a:rPr>
              <a:t>Examples:</a:t>
            </a:r>
          </a:p>
          <a:p>
            <a:pPr lvl="1"/>
            <a:r>
              <a:rPr lang="en-US" sz="2400" dirty="0">
                <a:latin typeface="Arial" pitchFamily="-107" charset="0"/>
                <a:cs typeface="Arial" pitchFamily="-107" charset="0"/>
              </a:rPr>
              <a:t>A firm gives a 3% COLA, but inflation was only 1.4%</a:t>
            </a:r>
          </a:p>
          <a:p>
            <a:pPr lvl="1"/>
            <a:r>
              <a:rPr lang="en-US" sz="2400" dirty="0">
                <a:latin typeface="Arial" pitchFamily="-107" charset="0"/>
                <a:cs typeface="Arial" pitchFamily="-107" charset="0"/>
              </a:rPr>
              <a:t>A restaurant pays too much for food and cleaning supplies due to a contract it signed</a:t>
            </a:r>
          </a:p>
        </p:txBody>
      </p:sp>
      <p:sp>
        <p:nvSpPr>
          <p:cNvPr id="38914" name="Title 1"/>
          <p:cNvSpPr>
            <a:spLocks noGrp="1"/>
          </p:cNvSpPr>
          <p:nvPr>
            <p:ph type="title"/>
          </p:nvPr>
        </p:nvSpPr>
        <p:spPr>
          <a:xfrm>
            <a:off x="457200" y="0"/>
            <a:ext cx="8229600" cy="1519238"/>
          </a:xfrm>
        </p:spPr>
        <p:txBody>
          <a:bodyPr/>
          <a:lstStyle/>
          <a:p>
            <a:r>
              <a:rPr lang="en-US" sz="3800" dirty="0">
                <a:latin typeface="Arial" pitchFamily="-107" charset="0"/>
                <a:cs typeface="Arial" pitchFamily="-107" charset="0"/>
              </a:rPr>
              <a:t>Unexpected Inflation Can </a:t>
            </a:r>
            <a:r>
              <a:rPr lang="en-US" sz="3800" dirty="0" smtClean="0">
                <a:latin typeface="Arial" pitchFamily="-107" charset="0"/>
                <a:cs typeface="Arial" pitchFamily="-107" charset="0"/>
              </a:rPr>
              <a:t>Hurt</a:t>
            </a:r>
            <a:r>
              <a:rPr lang="en-US" sz="4000" dirty="0">
                <a:latin typeface="Arial" pitchFamily="-103" charset="0"/>
                <a:cs typeface="MS PGothic" pitchFamily="34" charset="-128"/>
              </a:rPr>
              <a:t>—</a:t>
            </a:r>
            <a:r>
              <a:rPr lang="en-US" sz="3800" dirty="0" smtClean="0">
                <a:latin typeface="Arial" pitchFamily="-107" charset="0"/>
                <a:cs typeface="Arial" pitchFamily="-107" charset="0"/>
              </a:rPr>
              <a:t>2 </a:t>
            </a:r>
            <a:endParaRPr lang="en-US" sz="3800" dirty="0">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41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411">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4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Contractionary Monetary Policy</a:t>
            </a:r>
          </a:p>
        </p:txBody>
      </p:sp>
      <p:sp>
        <p:nvSpPr>
          <p:cNvPr id="19459" name="Content Placeholder 2"/>
          <p:cNvSpPr>
            <a:spLocks noGrp="1"/>
          </p:cNvSpPr>
          <p:nvPr>
            <p:ph idx="1"/>
          </p:nvPr>
        </p:nvSpPr>
        <p:spPr>
          <a:xfrm>
            <a:off x="457200" y="1712913"/>
            <a:ext cx="8229600" cy="4895850"/>
          </a:xfrm>
        </p:spPr>
        <p:txBody>
          <a:bodyPr/>
          <a:lstStyle/>
          <a:p>
            <a:r>
              <a:rPr lang="en-US" sz="2800">
                <a:latin typeface="Arial" pitchFamily="-107" charset="0"/>
                <a:cs typeface="Arial" pitchFamily="-107" charset="0"/>
              </a:rPr>
              <a:t>Contractionary monetary policy</a:t>
            </a:r>
          </a:p>
          <a:p>
            <a:pPr lvl="1"/>
            <a:r>
              <a:rPr lang="en-US" sz="2400">
                <a:latin typeface="Arial" pitchFamily="-107" charset="0"/>
                <a:cs typeface="Arial" pitchFamily="-107" charset="0"/>
              </a:rPr>
              <a:t>Central bank takes action to reduce the money supply</a:t>
            </a:r>
          </a:p>
          <a:p>
            <a:pPr lvl="1"/>
            <a:r>
              <a:rPr lang="en-US" sz="2400">
                <a:latin typeface="Arial" pitchFamily="-107" charset="0"/>
                <a:cs typeface="Arial" pitchFamily="-107" charset="0"/>
              </a:rPr>
              <a:t>Often done during times of rapid expansion in order to curb potential inflation</a:t>
            </a:r>
          </a:p>
          <a:p>
            <a:pPr lvl="1">
              <a:buFont typeface="Arial" pitchFamily="-107" charset="0"/>
              <a:buNone/>
            </a:pPr>
            <a:r>
              <a:rPr lang="en-US" sz="2400">
                <a:solidFill>
                  <a:srgbClr val="000000"/>
                </a:solidFill>
                <a:latin typeface="Arial" pitchFamily="-107" charset="0"/>
                <a:cs typeface="Arial" pitchFamily="-107" charset="0"/>
              </a:rPr>
              <a:t>Central bank sells securities </a:t>
            </a:r>
          </a:p>
          <a:p>
            <a:pPr lvl="1">
              <a:buFont typeface="Arial" pitchFamily="-107" charset="0"/>
              <a:buNone/>
            </a:pPr>
            <a:r>
              <a:rPr lang="en-US" sz="2400">
                <a:solidFill>
                  <a:srgbClr val="000000"/>
                </a:solidFill>
                <a:latin typeface="Arial" pitchFamily="-107" charset="0"/>
                <a:cs typeface="Arial" pitchFamily="-107" charset="0"/>
              </a:rPr>
              <a:t>→ reserves decrease</a:t>
            </a:r>
          </a:p>
          <a:p>
            <a:pPr lvl="1">
              <a:buFont typeface="Arial" pitchFamily="-107" charset="0"/>
              <a:buNone/>
            </a:pPr>
            <a:r>
              <a:rPr lang="en-US" sz="2400">
                <a:solidFill>
                  <a:srgbClr val="000000"/>
                </a:solidFill>
                <a:latin typeface="Arial" pitchFamily="-107" charset="0"/>
                <a:cs typeface="Arial" pitchFamily="-107" charset="0"/>
              </a:rPr>
              <a:t>→ interest rates rise</a:t>
            </a:r>
          </a:p>
          <a:p>
            <a:pPr lvl="1">
              <a:buFont typeface="Arial" pitchFamily="-107" charset="0"/>
              <a:buNone/>
            </a:pPr>
            <a:r>
              <a:rPr lang="en-US" sz="2400">
                <a:solidFill>
                  <a:srgbClr val="000000"/>
                </a:solidFill>
                <a:latin typeface="Arial" pitchFamily="-107" charset="0"/>
                <a:cs typeface="Arial" pitchFamily="-107" charset="0"/>
              </a:rPr>
              <a:t>→ business owner decides NOT to take out a loan</a:t>
            </a:r>
          </a:p>
          <a:p>
            <a:pPr lvl="1">
              <a:buFont typeface="Arial" pitchFamily="-107" charset="0"/>
              <a:buNone/>
            </a:pPr>
            <a:r>
              <a:rPr lang="en-US" sz="2400">
                <a:solidFill>
                  <a:srgbClr val="000000"/>
                </a:solidFill>
                <a:latin typeface="Arial" pitchFamily="-107" charset="0"/>
                <a:cs typeface="Arial" pitchFamily="-107" charset="0"/>
              </a:rPr>
              <a:t>→ investment and AD decrease</a:t>
            </a:r>
          </a:p>
          <a:p>
            <a:pPr lvl="1">
              <a:buFont typeface="Arial" pitchFamily="-107" charset="0"/>
              <a:buNone/>
            </a:pPr>
            <a:r>
              <a:rPr lang="en-US" sz="2400">
                <a:solidFill>
                  <a:srgbClr val="000000"/>
                </a:solidFill>
                <a:latin typeface="Arial" pitchFamily="-107" charset="0"/>
                <a:cs typeface="Arial" pitchFamily="-107" charset="0"/>
              </a:rPr>
              <a:t>→ real GDP decreases and unemployment rises</a:t>
            </a:r>
          </a:p>
          <a:p>
            <a:pPr lvl="1"/>
            <a:endParaRPr lang="en-US" sz="2000">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45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45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45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1" descr="axes.eps"/>
          <p:cNvPicPr>
            <a:picLocks noChangeAspect="1"/>
          </p:cNvPicPr>
          <p:nvPr/>
        </p:nvPicPr>
        <p:blipFill>
          <a:blip r:embed="rId3"/>
          <a:srcRect/>
          <a:stretch>
            <a:fillRect/>
          </a:stretch>
        </p:blipFill>
        <p:spPr bwMode="auto">
          <a:xfrm>
            <a:off x="295275" y="1439863"/>
            <a:ext cx="8551863" cy="3317875"/>
          </a:xfrm>
          <a:prstGeom prst="rect">
            <a:avLst/>
          </a:prstGeom>
          <a:noFill/>
          <a:ln w="9525">
            <a:noFill/>
            <a:miter lim="800000"/>
            <a:headEnd/>
            <a:tailEnd/>
          </a:ln>
        </p:spPr>
      </p:pic>
      <p:pic>
        <p:nvPicPr>
          <p:cNvPr id="3" name="Picture 2" descr="L_5.eps"/>
          <p:cNvPicPr>
            <a:picLocks noChangeAspect="1"/>
          </p:cNvPicPr>
          <p:nvPr/>
        </p:nvPicPr>
        <p:blipFill>
          <a:blip r:embed="rId4"/>
          <a:srcRect/>
          <a:stretch>
            <a:fillRect/>
          </a:stretch>
        </p:blipFill>
        <p:spPr bwMode="auto">
          <a:xfrm>
            <a:off x="736600" y="1912938"/>
            <a:ext cx="2447925" cy="2447925"/>
          </a:xfrm>
          <a:prstGeom prst="rect">
            <a:avLst/>
          </a:prstGeom>
          <a:noFill/>
          <a:ln w="9525">
            <a:noFill/>
            <a:miter lim="800000"/>
            <a:headEnd/>
            <a:tailEnd/>
          </a:ln>
        </p:spPr>
      </p:pic>
      <p:pic>
        <p:nvPicPr>
          <p:cNvPr id="5" name="Picture 4" descr="L_6.eps"/>
          <p:cNvPicPr>
            <a:picLocks noChangeAspect="1"/>
          </p:cNvPicPr>
          <p:nvPr/>
        </p:nvPicPr>
        <p:blipFill>
          <a:blip r:embed="rId5"/>
          <a:srcRect/>
          <a:stretch>
            <a:fillRect/>
          </a:stretch>
        </p:blipFill>
        <p:spPr bwMode="auto">
          <a:xfrm>
            <a:off x="552450" y="1717675"/>
            <a:ext cx="2170113" cy="2744788"/>
          </a:xfrm>
          <a:prstGeom prst="rect">
            <a:avLst/>
          </a:prstGeom>
          <a:noFill/>
          <a:ln w="9525">
            <a:noFill/>
            <a:miter lim="800000"/>
            <a:headEnd/>
            <a:tailEnd/>
          </a:ln>
        </p:spPr>
      </p:pic>
      <p:pic>
        <p:nvPicPr>
          <p:cNvPr id="7" name="Picture 6" descr="R_100.eps"/>
          <p:cNvPicPr>
            <a:picLocks noChangeAspect="1"/>
          </p:cNvPicPr>
          <p:nvPr/>
        </p:nvPicPr>
        <p:blipFill>
          <a:blip r:embed="rId6"/>
          <a:srcRect/>
          <a:stretch>
            <a:fillRect/>
          </a:stretch>
        </p:blipFill>
        <p:spPr bwMode="auto">
          <a:xfrm>
            <a:off x="4881563" y="1477963"/>
            <a:ext cx="2871787" cy="3254375"/>
          </a:xfrm>
          <a:prstGeom prst="rect">
            <a:avLst/>
          </a:prstGeom>
          <a:noFill/>
          <a:ln w="9525">
            <a:noFill/>
            <a:miter lim="800000"/>
            <a:headEnd/>
            <a:tailEnd/>
          </a:ln>
        </p:spPr>
      </p:pic>
      <p:pic>
        <p:nvPicPr>
          <p:cNvPr id="8" name="Picture 7" descr="table.eps"/>
          <p:cNvPicPr>
            <a:picLocks noChangeAspect="1"/>
          </p:cNvPicPr>
          <p:nvPr/>
        </p:nvPicPr>
        <p:blipFill>
          <a:blip r:embed="rId7"/>
          <a:srcRect/>
          <a:stretch>
            <a:fillRect/>
          </a:stretch>
        </p:blipFill>
        <p:spPr bwMode="auto">
          <a:xfrm>
            <a:off x="3263900" y="5592763"/>
            <a:ext cx="2616200" cy="744537"/>
          </a:xfrm>
          <a:prstGeom prst="rect">
            <a:avLst/>
          </a:prstGeom>
          <a:noFill/>
          <a:ln w="9525">
            <a:noFill/>
            <a:miter lim="800000"/>
            <a:headEnd/>
            <a:tailEnd/>
          </a:ln>
        </p:spPr>
      </p:pic>
      <p:pic>
        <p:nvPicPr>
          <p:cNvPr id="9" name="Picture 8" descr="title.eps"/>
          <p:cNvPicPr>
            <a:picLocks noChangeAspect="1"/>
          </p:cNvPicPr>
          <p:nvPr/>
        </p:nvPicPr>
        <p:blipFill>
          <a:blip r:embed="rId8"/>
          <a:srcRect/>
          <a:stretch>
            <a:fillRect/>
          </a:stretch>
        </p:blipFill>
        <p:spPr bwMode="auto">
          <a:xfrm>
            <a:off x="985838" y="4984750"/>
            <a:ext cx="7573962" cy="212725"/>
          </a:xfrm>
          <a:prstGeom prst="rect">
            <a:avLst/>
          </a:prstGeom>
          <a:noFill/>
          <a:ln w="9525">
            <a:noFill/>
            <a:miter lim="800000"/>
            <a:headEnd/>
            <a:tailEnd/>
          </a:ln>
        </p:spPr>
      </p:pic>
      <p:pic>
        <p:nvPicPr>
          <p:cNvPr id="43015" name="Picture 5" descr="R_95.eps"/>
          <p:cNvPicPr>
            <a:picLocks noChangeAspect="1"/>
          </p:cNvPicPr>
          <p:nvPr/>
        </p:nvPicPr>
        <p:blipFill>
          <a:blip r:embed="rId9"/>
          <a:srcRect/>
          <a:stretch>
            <a:fillRect/>
          </a:stretch>
        </p:blipFill>
        <p:spPr bwMode="auto">
          <a:xfrm>
            <a:off x="4768850" y="2268538"/>
            <a:ext cx="2851150" cy="2447925"/>
          </a:xfrm>
          <a:prstGeom prst="rect">
            <a:avLst/>
          </a:prstGeom>
          <a:noFill/>
          <a:ln w="9525">
            <a:noFill/>
            <a:miter lim="800000"/>
            <a:headEnd/>
            <a:tailEnd/>
          </a:ln>
        </p:spPr>
      </p:pic>
      <p:sp>
        <p:nvSpPr>
          <p:cNvPr id="43016" name="Title 9"/>
          <p:cNvSpPr>
            <a:spLocks noGrp="1"/>
          </p:cNvSpPr>
          <p:nvPr>
            <p:ph type="title"/>
          </p:nvPr>
        </p:nvSpPr>
        <p:spPr>
          <a:xfrm>
            <a:off x="504825" y="0"/>
            <a:ext cx="8639175" cy="768350"/>
          </a:xfrm>
        </p:spPr>
        <p:txBody>
          <a:bodyPr/>
          <a:lstStyle/>
          <a:p>
            <a:r>
              <a:rPr lang="en-US" sz="2700">
                <a:latin typeface="Arial" pitchFamily="-107" charset="0"/>
                <a:cs typeface="Arial" pitchFamily="-107" charset="0"/>
              </a:rPr>
              <a:t>Contractionary Monetary Policy in the Short Run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1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10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right)">
                                      <p:cBhvr>
                                        <p:cTn id="22" dur="10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Practice What You </a:t>
            </a:r>
            <a:r>
              <a:rPr lang="en-US" dirty="0" smtClean="0">
                <a:latin typeface="Arial" pitchFamily="-107" charset="0"/>
                <a:cs typeface="Arial" pitchFamily="-107" charset="0"/>
              </a:rPr>
              <a:t>Know</a:t>
            </a:r>
            <a:r>
              <a:rPr lang="en-US" dirty="0">
                <a:latin typeface="Arial" pitchFamily="-103" charset="0"/>
                <a:cs typeface="MS PGothic" pitchFamily="34" charset="-128"/>
              </a:rPr>
              <a:t>—</a:t>
            </a:r>
            <a:r>
              <a:rPr lang="en-US" dirty="0" smtClean="0">
                <a:latin typeface="Arial" pitchFamily="-107" charset="0"/>
                <a:cs typeface="Arial" pitchFamily="-107" charset="0"/>
              </a:rPr>
              <a:t>2 </a:t>
            </a:r>
            <a:endParaRPr lang="en-US" dirty="0">
              <a:latin typeface="Helvetica Neue" pitchFamily="-107" charset="0"/>
              <a:cs typeface="Arial" pitchFamily="-107" charset="0"/>
            </a:endParaRPr>
          </a:p>
        </p:txBody>
      </p:sp>
      <p:sp>
        <p:nvSpPr>
          <p:cNvPr id="45058" name="Content Placeholder 2"/>
          <p:cNvSpPr>
            <a:spLocks noGrp="1"/>
          </p:cNvSpPr>
          <p:nvPr>
            <p:ph idx="1"/>
          </p:nvPr>
        </p:nvSpPr>
        <p:spPr>
          <a:xfrm>
            <a:off x="457200" y="1712913"/>
            <a:ext cx="8229600" cy="4895850"/>
          </a:xfrm>
        </p:spPr>
        <p:txBody>
          <a:bodyPr/>
          <a:lstStyle/>
          <a:p>
            <a:r>
              <a:rPr lang="en-US" sz="3200" dirty="0">
                <a:latin typeface="Arial" pitchFamily="-107" charset="0"/>
                <a:cs typeface="Arial" pitchFamily="-107" charset="0"/>
              </a:rPr>
              <a:t>Suppose the Fed engages in contractionary monetary policy to reduce the money supply. What is the result in the loanable funds market?</a:t>
            </a:r>
          </a:p>
          <a:p>
            <a:pPr marL="971550" lvl="1" indent="-514350">
              <a:buFont typeface="Calibri" pitchFamily="-107" charset="0"/>
              <a:buAutoNum type="alphaUcPeriod"/>
            </a:pPr>
            <a:r>
              <a:rPr lang="en-US" sz="2800" dirty="0">
                <a:latin typeface="Arial" pitchFamily="-107" charset="0"/>
                <a:cs typeface="Arial" pitchFamily="-107" charset="0"/>
              </a:rPr>
              <a:t>There is a shift in the demand for loanable funds.</a:t>
            </a:r>
          </a:p>
          <a:p>
            <a:pPr marL="971550" lvl="1" indent="-514350">
              <a:buFont typeface="+mj-lt"/>
              <a:buAutoNum type="alphaUcPeriod"/>
            </a:pPr>
            <a:r>
              <a:rPr lang="en-US" sz="2800" dirty="0">
                <a:latin typeface="Arial" pitchFamily="-107" charset="0"/>
                <a:cs typeface="Arial" pitchFamily="-107" charset="0"/>
              </a:rPr>
              <a:t>The amount of loanable funds increases.</a:t>
            </a:r>
          </a:p>
          <a:p>
            <a:pPr marL="971550" lvl="1" indent="-514350">
              <a:buFont typeface="Calibri" pitchFamily="-107" charset="0"/>
              <a:buAutoNum type="alphaUcPeriod"/>
            </a:pPr>
            <a:r>
              <a:rPr lang="en-US" sz="2800" dirty="0">
                <a:latin typeface="Arial" pitchFamily="-107" charset="0"/>
                <a:cs typeface="Arial" pitchFamily="-107" charset="0"/>
              </a:rPr>
              <a:t>Bank competition increases.</a:t>
            </a:r>
          </a:p>
          <a:p>
            <a:pPr marL="971550" lvl="1" indent="-514350">
              <a:buFont typeface="Calibri" pitchFamily="-107" charset="0"/>
              <a:buAutoNum type="alphaUcPeriod"/>
            </a:pPr>
            <a:r>
              <a:rPr lang="en-US" sz="2800" dirty="0">
                <a:latin typeface="Arial" pitchFamily="-107" charset="0"/>
                <a:cs typeface="Arial" pitchFamily="-107" charset="0"/>
              </a:rPr>
              <a:t>The interest rate rises.</a:t>
            </a:r>
          </a:p>
        </p:txBody>
      </p:sp>
      <p:sp>
        <p:nvSpPr>
          <p:cNvPr id="4" name="Rectangle 3" descr="Correct answer: D, The interest rate rises."/>
          <p:cNvSpPr/>
          <p:nvPr/>
        </p:nvSpPr>
        <p:spPr>
          <a:xfrm>
            <a:off x="895350" y="5718945"/>
            <a:ext cx="4289425" cy="601662"/>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a typeface="MS PGothic" pitchFamily="34" charset="-128"/>
              <a:cs typeface="MS PGothic"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Why Doesn’t</a:t>
            </a:r>
            <a:r>
              <a:rPr lang="en-US" altLang="ja-JP">
                <a:latin typeface="Arial" pitchFamily="-107" charset="0"/>
                <a:cs typeface="Arial" pitchFamily="-107" charset="0"/>
              </a:rPr>
              <a:t> Monetary Policy Always Work</a:t>
            </a:r>
            <a:endParaRPr lang="en-US">
              <a:latin typeface="Arial" pitchFamily="-107" charset="0"/>
              <a:cs typeface="Arial" pitchFamily="-107" charset="0"/>
            </a:endParaRPr>
          </a:p>
        </p:txBody>
      </p:sp>
      <p:sp>
        <p:nvSpPr>
          <p:cNvPr id="21507" name="Content Placeholder 2"/>
          <p:cNvSpPr>
            <a:spLocks noGrp="1"/>
          </p:cNvSpPr>
          <p:nvPr>
            <p:ph idx="1"/>
          </p:nvPr>
        </p:nvSpPr>
        <p:spPr>
          <a:xfrm>
            <a:off x="644525" y="1712913"/>
            <a:ext cx="8042275" cy="4967287"/>
          </a:xfrm>
        </p:spPr>
        <p:txBody>
          <a:bodyPr/>
          <a:lstStyle/>
          <a:p>
            <a:r>
              <a:rPr lang="en-US" sz="3000">
                <a:latin typeface="Arial" pitchFamily="-107" charset="0"/>
                <a:cs typeface="Arial" pitchFamily="-107" charset="0"/>
              </a:rPr>
              <a:t>Monetary policy has its flaws that can decrease effectiveness, including:</a:t>
            </a:r>
          </a:p>
          <a:p>
            <a:pPr lvl="1"/>
            <a:r>
              <a:rPr lang="en-US" sz="2400">
                <a:latin typeface="Arial" pitchFamily="-107" charset="0"/>
                <a:cs typeface="Arial" pitchFamily="-107" charset="0"/>
              </a:rPr>
              <a:t>Diminished effects in the long run</a:t>
            </a:r>
          </a:p>
          <a:p>
            <a:pPr lvl="1"/>
            <a:r>
              <a:rPr lang="en-US" sz="2400">
                <a:latin typeface="Arial" pitchFamily="-107" charset="0"/>
                <a:cs typeface="Arial" pitchFamily="-107" charset="0"/>
              </a:rPr>
              <a:t>Expectations reducing the effects of policy</a:t>
            </a:r>
          </a:p>
          <a:p>
            <a:pPr lvl="1"/>
            <a:r>
              <a:rPr lang="en-US" sz="2400">
                <a:latin typeface="Arial" pitchFamily="-107" charset="0"/>
                <a:cs typeface="Arial" pitchFamily="-107" charset="0"/>
              </a:rPr>
              <a:t>If downturns are caused by AS rather than AD shifts</a:t>
            </a:r>
          </a:p>
          <a:p>
            <a:pPr lvl="1"/>
            <a:endParaRPr lang="en-US" sz="2600">
              <a:latin typeface="Arial" pitchFamily="-107" charset="0"/>
              <a:cs typeface="Arial" pitchFamily="-107" charset="0"/>
            </a:endParaRPr>
          </a:p>
        </p:txBody>
      </p:sp>
      <p:pic>
        <p:nvPicPr>
          <p:cNvPr id="5" name="Picture 4" descr="PRINECOMA2_FIGUN18.p582.jpg"/>
          <p:cNvPicPr>
            <a:picLocks noChangeAspect="1"/>
          </p:cNvPicPr>
          <p:nvPr/>
        </p:nvPicPr>
        <p:blipFill>
          <a:blip r:embed="rId3"/>
          <a:srcRect l="1011" t="905" r="1577" b="4486"/>
          <a:stretch>
            <a:fillRect/>
          </a:stretch>
        </p:blipFill>
        <p:spPr>
          <a:xfrm>
            <a:off x="2916903" y="4109934"/>
            <a:ext cx="3310195" cy="26412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Long-Run Effects of Monetary Policy</a:t>
            </a:r>
          </a:p>
        </p:txBody>
      </p:sp>
      <p:sp>
        <p:nvSpPr>
          <p:cNvPr id="22531" name="Content Placeholder 2"/>
          <p:cNvSpPr>
            <a:spLocks noGrp="1"/>
          </p:cNvSpPr>
          <p:nvPr>
            <p:ph idx="1"/>
          </p:nvPr>
        </p:nvSpPr>
        <p:spPr>
          <a:xfrm>
            <a:off x="457200" y="1712913"/>
            <a:ext cx="8229600" cy="4895850"/>
          </a:xfrm>
        </p:spPr>
        <p:txBody>
          <a:bodyPr/>
          <a:lstStyle/>
          <a:p>
            <a:r>
              <a:rPr lang="en-US" sz="2800">
                <a:latin typeface="Arial" pitchFamily="-107" charset="0"/>
                <a:cs typeface="Arial" pitchFamily="-107" charset="0"/>
              </a:rPr>
              <a:t>In the short run, monetary policy allowed a new business to open.</a:t>
            </a:r>
          </a:p>
          <a:p>
            <a:r>
              <a:rPr lang="en-US" sz="2800">
                <a:latin typeface="Arial" pitchFamily="-107" charset="0"/>
                <a:cs typeface="Arial" pitchFamily="-107" charset="0"/>
              </a:rPr>
              <a:t>In the long run, resource prices (including wages) rise, and other prices rise as well.</a:t>
            </a:r>
          </a:p>
          <a:p>
            <a:pPr lvl="1"/>
            <a:r>
              <a:rPr lang="en-US" sz="2400">
                <a:latin typeface="Arial" pitchFamily="-107" charset="0"/>
                <a:cs typeface="Arial" pitchFamily="-107" charset="0"/>
              </a:rPr>
              <a:t>If demand for the product increases, the business will stay open and compete.</a:t>
            </a:r>
          </a:p>
          <a:p>
            <a:pPr lvl="1"/>
            <a:r>
              <a:rPr lang="en-US" sz="2400">
                <a:latin typeface="Arial" pitchFamily="-107" charset="0"/>
                <a:cs typeface="Arial" pitchFamily="-107" charset="0"/>
              </a:rPr>
              <a:t>If demand remains the same, the store may not be able to afford the rising input prices and may close.</a:t>
            </a:r>
          </a:p>
          <a:p>
            <a:r>
              <a:rPr lang="en-US" sz="2800">
                <a:latin typeface="Arial" pitchFamily="-107" charset="0"/>
                <a:cs typeface="Arial" pitchFamily="-107" charset="0"/>
              </a:rPr>
              <a:t>Happens throughout the macroeconomy</a:t>
            </a:r>
            <a:endParaRPr lang="en-US" sz="2400">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Previously</a:t>
            </a:r>
          </a:p>
        </p:txBody>
      </p:sp>
      <p:sp>
        <p:nvSpPr>
          <p:cNvPr id="14338" name="Content Placeholder 2"/>
          <p:cNvSpPr>
            <a:spLocks noGrp="1"/>
          </p:cNvSpPr>
          <p:nvPr>
            <p:ph idx="1"/>
          </p:nvPr>
        </p:nvSpPr>
        <p:spPr>
          <a:xfrm>
            <a:off x="457200" y="1712913"/>
            <a:ext cx="8229600" cy="4895850"/>
          </a:xfrm>
        </p:spPr>
        <p:txBody>
          <a:bodyPr/>
          <a:lstStyle/>
          <a:p>
            <a:r>
              <a:rPr lang="en-US" sz="2800">
                <a:latin typeface="Arial" pitchFamily="-107" charset="0"/>
                <a:cs typeface="Arial" pitchFamily="-107" charset="0"/>
              </a:rPr>
              <a:t>Money includes currency and bank deposits.</a:t>
            </a:r>
          </a:p>
          <a:p>
            <a:r>
              <a:rPr lang="en-US" sz="2800">
                <a:latin typeface="Arial" pitchFamily="-107" charset="0"/>
                <a:cs typeface="Arial" pitchFamily="-107" charset="0"/>
              </a:rPr>
              <a:t>Banks can expand the money supply</a:t>
            </a:r>
          </a:p>
          <a:p>
            <a:pPr lvl="1"/>
            <a:r>
              <a:rPr lang="en-US" sz="2400">
                <a:latin typeface="Arial" pitchFamily="-107" charset="0"/>
                <a:cs typeface="Arial" pitchFamily="-107" charset="0"/>
              </a:rPr>
              <a:t>By extending loans</a:t>
            </a:r>
          </a:p>
          <a:p>
            <a:pPr lvl="1"/>
            <a:r>
              <a:rPr lang="en-US" sz="2400">
                <a:latin typeface="Arial" pitchFamily="-107" charset="0"/>
                <a:cs typeface="Arial" pitchFamily="-107" charset="0"/>
              </a:rPr>
              <a:t>Even though banks do not mint currency</a:t>
            </a:r>
          </a:p>
          <a:p>
            <a:r>
              <a:rPr lang="en-US" sz="2800">
                <a:latin typeface="Arial" pitchFamily="-107" charset="0"/>
                <a:cs typeface="Arial" pitchFamily="-107" charset="0"/>
              </a:rPr>
              <a:t>The Fed’s</a:t>
            </a:r>
            <a:r>
              <a:rPr lang="en-US" altLang="ja-JP" sz="2800">
                <a:latin typeface="Arial" pitchFamily="-107" charset="0"/>
                <a:cs typeface="Arial" pitchFamily="-107" charset="0"/>
              </a:rPr>
              <a:t> job of monitoring the money supply is difficult.</a:t>
            </a:r>
          </a:p>
          <a:p>
            <a:pPr lvl="1"/>
            <a:r>
              <a:rPr lang="en-US" altLang="ja-JP" sz="2400">
                <a:latin typeface="Arial" pitchFamily="-107" charset="0"/>
                <a:cs typeface="Arial" pitchFamily="-107" charset="0"/>
              </a:rPr>
              <a:t>Actions taken may be offset by the actions of banks, and even by the actions of individuals</a:t>
            </a:r>
          </a:p>
          <a:p>
            <a:endParaRPr lang="en-US" sz="2800">
              <a:latin typeface="Arial" pitchFamily="-107" charset="0"/>
              <a:cs typeface="Arial" pitchFamily="-107"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descr="ch18fig06-07a.jpg"/>
          <p:cNvPicPr>
            <a:picLocks noChangeAspect="1"/>
          </p:cNvPicPr>
          <p:nvPr/>
        </p:nvPicPr>
        <p:blipFill>
          <a:blip r:embed="rId3">
            <a:clrChange>
              <a:clrFrom>
                <a:srgbClr val="FFFFFF"/>
              </a:clrFrom>
              <a:clrTo>
                <a:srgbClr val="FFFFFF">
                  <a:alpha val="0"/>
                </a:srgbClr>
              </a:clrTo>
            </a:clrChange>
          </a:blip>
          <a:stretch>
            <a:fillRect/>
          </a:stretch>
        </p:blipFill>
        <p:spPr>
          <a:xfrm>
            <a:off x="628478" y="3324025"/>
            <a:ext cx="1938528" cy="128016"/>
          </a:xfrm>
          <a:prstGeom prst="rect">
            <a:avLst/>
          </a:prstGeom>
        </p:spPr>
      </p:pic>
      <p:pic>
        <p:nvPicPr>
          <p:cNvPr id="42" name="Picture 41" descr="ch18fig06-04a.jpg"/>
          <p:cNvPicPr>
            <a:picLocks noChangeAspect="1"/>
          </p:cNvPicPr>
          <p:nvPr/>
        </p:nvPicPr>
        <p:blipFill>
          <a:blip r:embed="rId4">
            <a:clrChange>
              <a:clrFrom>
                <a:srgbClr val="FFFFFF"/>
              </a:clrFrom>
              <a:clrTo>
                <a:srgbClr val="FFFFFF">
                  <a:alpha val="0"/>
                </a:srgbClr>
              </a:clrTo>
            </a:clrChange>
          </a:blip>
          <a:stretch>
            <a:fillRect/>
          </a:stretch>
        </p:blipFill>
        <p:spPr>
          <a:xfrm>
            <a:off x="634083" y="3676019"/>
            <a:ext cx="2566416" cy="2078736"/>
          </a:xfrm>
          <a:prstGeom prst="rect">
            <a:avLst/>
          </a:prstGeom>
        </p:spPr>
      </p:pic>
      <p:pic>
        <p:nvPicPr>
          <p:cNvPr id="38" name="Picture 37" descr="ch18fig06-02c.jpg"/>
          <p:cNvPicPr>
            <a:picLocks noChangeAspect="1"/>
          </p:cNvPicPr>
          <p:nvPr/>
        </p:nvPicPr>
        <p:blipFill>
          <a:blip r:embed="rId5">
            <a:clrChange>
              <a:clrFrom>
                <a:srgbClr val="FFFFFF"/>
              </a:clrFrom>
              <a:clrTo>
                <a:srgbClr val="FFFFFF">
                  <a:alpha val="0"/>
                </a:srgbClr>
              </a:clrTo>
            </a:clrChange>
          </a:blip>
          <a:stretch>
            <a:fillRect/>
          </a:stretch>
        </p:blipFill>
        <p:spPr>
          <a:xfrm>
            <a:off x="636671" y="4036863"/>
            <a:ext cx="1938528" cy="128016"/>
          </a:xfrm>
          <a:prstGeom prst="rect">
            <a:avLst/>
          </a:prstGeom>
        </p:spPr>
      </p:pic>
      <p:pic>
        <p:nvPicPr>
          <p:cNvPr id="34" name="Picture 33" descr="ch18fig06-01a.jpg"/>
          <p:cNvPicPr>
            <a:picLocks noChangeAspect="1"/>
          </p:cNvPicPr>
          <p:nvPr/>
        </p:nvPicPr>
        <p:blipFill>
          <a:blip r:embed="rId6">
            <a:clrChange>
              <a:clrFrom>
                <a:srgbClr val="FFFFFF"/>
              </a:clrFrom>
              <a:clrTo>
                <a:srgbClr val="FFFFFF">
                  <a:alpha val="0"/>
                </a:srgbClr>
              </a:clrTo>
            </a:clrChange>
          </a:blip>
          <a:stretch>
            <a:fillRect/>
          </a:stretch>
        </p:blipFill>
        <p:spPr>
          <a:xfrm>
            <a:off x="2097810" y="2586605"/>
            <a:ext cx="573024" cy="3176016"/>
          </a:xfrm>
          <a:prstGeom prst="rect">
            <a:avLst/>
          </a:prstGeom>
        </p:spPr>
      </p:pic>
      <p:pic>
        <p:nvPicPr>
          <p:cNvPr id="33" name="Picture 32" descr="ch18fig06-0.jpg"/>
          <p:cNvPicPr>
            <a:picLocks noChangeAspect="1"/>
          </p:cNvPicPr>
          <p:nvPr/>
        </p:nvPicPr>
        <p:blipFill>
          <a:blip r:embed="rId7">
            <a:clrChange>
              <a:clrFrom>
                <a:srgbClr val="FFFFFF"/>
              </a:clrFrom>
              <a:clrTo>
                <a:srgbClr val="FFFFFF">
                  <a:alpha val="0"/>
                </a:srgbClr>
              </a:clrTo>
            </a:clrChange>
          </a:blip>
          <a:stretch>
            <a:fillRect/>
          </a:stretch>
        </p:blipFill>
        <p:spPr>
          <a:xfrm>
            <a:off x="304800" y="2044261"/>
            <a:ext cx="8534400" cy="4309872"/>
          </a:xfrm>
          <a:prstGeom prst="rect">
            <a:avLst/>
          </a:prstGeom>
        </p:spPr>
      </p:pic>
      <p:sp>
        <p:nvSpPr>
          <p:cNvPr id="51210" name="Title 15"/>
          <p:cNvSpPr>
            <a:spLocks noGrp="1"/>
          </p:cNvSpPr>
          <p:nvPr>
            <p:ph type="title"/>
          </p:nvPr>
        </p:nvSpPr>
        <p:spPr>
          <a:xfrm>
            <a:off x="457200" y="0"/>
            <a:ext cx="8229600" cy="1527175"/>
          </a:xfrm>
        </p:spPr>
        <p:txBody>
          <a:bodyPr/>
          <a:lstStyle/>
          <a:p>
            <a:r>
              <a:rPr lang="en-US">
                <a:latin typeface="Arial" pitchFamily="-107" charset="0"/>
                <a:cs typeface="Arial" pitchFamily="-107" charset="0"/>
              </a:rPr>
              <a:t>Expansionary Monetary Policy in the Long Run</a:t>
            </a:r>
          </a:p>
        </p:txBody>
      </p:sp>
      <p:pic>
        <p:nvPicPr>
          <p:cNvPr id="35" name="Picture 34" descr="ch18fig06-01b.jpg"/>
          <p:cNvPicPr>
            <a:picLocks noChangeAspect="1"/>
          </p:cNvPicPr>
          <p:nvPr/>
        </p:nvPicPr>
        <p:blipFill>
          <a:blip r:embed="rId8">
            <a:clrChange>
              <a:clrFrom>
                <a:srgbClr val="FFFFFF"/>
              </a:clrFrom>
              <a:clrTo>
                <a:srgbClr val="FFFFFF">
                  <a:alpha val="0"/>
                </a:srgbClr>
              </a:clrTo>
            </a:clrChange>
          </a:blip>
          <a:stretch>
            <a:fillRect/>
          </a:stretch>
        </p:blipFill>
        <p:spPr>
          <a:xfrm>
            <a:off x="2042160" y="5818141"/>
            <a:ext cx="487680" cy="432816"/>
          </a:xfrm>
          <a:prstGeom prst="rect">
            <a:avLst/>
          </a:prstGeom>
        </p:spPr>
      </p:pic>
      <p:pic>
        <p:nvPicPr>
          <p:cNvPr id="36" name="Picture 35" descr="ch18fig06-02a.jpg"/>
          <p:cNvPicPr>
            <a:picLocks noChangeAspect="1"/>
          </p:cNvPicPr>
          <p:nvPr/>
        </p:nvPicPr>
        <p:blipFill>
          <a:blip r:embed="rId9">
            <a:clrChange>
              <a:clrFrom>
                <a:srgbClr val="FFFFFF"/>
              </a:clrFrom>
              <a:clrTo>
                <a:srgbClr val="FFFFFF">
                  <a:alpha val="0"/>
                </a:srgbClr>
              </a:clrTo>
            </a:clrChange>
          </a:blip>
          <a:stretch>
            <a:fillRect/>
          </a:stretch>
        </p:blipFill>
        <p:spPr>
          <a:xfrm>
            <a:off x="1662471" y="2935551"/>
            <a:ext cx="2590800" cy="2084832"/>
          </a:xfrm>
          <a:prstGeom prst="rect">
            <a:avLst/>
          </a:prstGeom>
        </p:spPr>
      </p:pic>
      <p:pic>
        <p:nvPicPr>
          <p:cNvPr id="37" name="Picture 36" descr="ch18fig06-02b.jpg"/>
          <p:cNvPicPr>
            <a:picLocks noChangeAspect="1"/>
          </p:cNvPicPr>
          <p:nvPr/>
        </p:nvPicPr>
        <p:blipFill>
          <a:blip r:embed="rId10">
            <a:clrChange>
              <a:clrFrom>
                <a:srgbClr val="FFFFFF"/>
              </a:clrFrom>
              <a:clrTo>
                <a:srgbClr val="FFFFFF">
                  <a:alpha val="0"/>
                </a:srgbClr>
              </a:clrTo>
            </a:clrChange>
          </a:blip>
          <a:stretch>
            <a:fillRect/>
          </a:stretch>
        </p:blipFill>
        <p:spPr>
          <a:xfrm>
            <a:off x="1473592" y="3043608"/>
            <a:ext cx="2231136" cy="2212848"/>
          </a:xfrm>
          <a:prstGeom prst="rect">
            <a:avLst/>
          </a:prstGeom>
        </p:spPr>
      </p:pic>
      <p:pic>
        <p:nvPicPr>
          <p:cNvPr id="39" name="Picture 38" descr="ch18fig06-02d.jpg"/>
          <p:cNvPicPr>
            <a:picLocks noChangeAspect="1"/>
          </p:cNvPicPr>
          <p:nvPr/>
        </p:nvPicPr>
        <p:blipFill>
          <a:blip r:embed="rId11">
            <a:clrChange>
              <a:clrFrom>
                <a:srgbClr val="FFFFFF"/>
              </a:clrFrom>
              <a:clrTo>
                <a:srgbClr val="FFFFFF">
                  <a:alpha val="0"/>
                </a:srgbClr>
              </a:clrTo>
            </a:clrChange>
          </a:blip>
          <a:stretch>
            <a:fillRect/>
          </a:stretch>
        </p:blipFill>
        <p:spPr>
          <a:xfrm>
            <a:off x="2505358" y="4011332"/>
            <a:ext cx="298704" cy="146304"/>
          </a:xfrm>
          <a:prstGeom prst="rect">
            <a:avLst/>
          </a:prstGeom>
        </p:spPr>
      </p:pic>
      <p:pic>
        <p:nvPicPr>
          <p:cNvPr id="40" name="Picture 39" descr="ch18fig06-03a.jpg"/>
          <p:cNvPicPr>
            <a:picLocks noChangeAspect="1"/>
          </p:cNvPicPr>
          <p:nvPr/>
        </p:nvPicPr>
        <p:blipFill>
          <a:blip r:embed="rId12">
            <a:clrChange>
              <a:clrFrom>
                <a:srgbClr val="FFFFFF"/>
              </a:clrFrom>
              <a:clrTo>
                <a:srgbClr val="FFFFFF">
                  <a:alpha val="0"/>
                </a:srgbClr>
              </a:clrTo>
            </a:clrChange>
          </a:blip>
          <a:stretch>
            <a:fillRect/>
          </a:stretch>
        </p:blipFill>
        <p:spPr>
          <a:xfrm>
            <a:off x="3351784" y="4623750"/>
            <a:ext cx="408432" cy="134112"/>
          </a:xfrm>
          <a:prstGeom prst="rect">
            <a:avLst/>
          </a:prstGeom>
        </p:spPr>
      </p:pic>
      <p:pic>
        <p:nvPicPr>
          <p:cNvPr id="41" name="Picture 40" descr="ch18fig06-03b.jpg"/>
          <p:cNvPicPr>
            <a:picLocks noChangeAspect="1"/>
          </p:cNvPicPr>
          <p:nvPr/>
        </p:nvPicPr>
        <p:blipFill>
          <a:blip r:embed="rId13">
            <a:clrChange>
              <a:clrFrom>
                <a:srgbClr val="FFFFFF"/>
              </a:clrFrom>
              <a:clrTo>
                <a:srgbClr val="FFFFFF">
                  <a:alpha val="0"/>
                </a:srgbClr>
              </a:clrTo>
            </a:clrChange>
          </a:blip>
          <a:stretch>
            <a:fillRect/>
          </a:stretch>
        </p:blipFill>
        <p:spPr>
          <a:xfrm>
            <a:off x="2017416" y="2867348"/>
            <a:ext cx="2225040" cy="2188464"/>
          </a:xfrm>
          <a:prstGeom prst="rect">
            <a:avLst/>
          </a:prstGeom>
        </p:spPr>
      </p:pic>
      <p:pic>
        <p:nvPicPr>
          <p:cNvPr id="43" name="Picture 42" descr="ch18fig06-04b.jpg"/>
          <p:cNvPicPr>
            <a:picLocks noChangeAspect="1"/>
          </p:cNvPicPr>
          <p:nvPr/>
        </p:nvPicPr>
        <p:blipFill>
          <a:blip r:embed="rId14">
            <a:clrChange>
              <a:clrFrom>
                <a:srgbClr val="FFFFFF"/>
              </a:clrFrom>
              <a:clrTo>
                <a:srgbClr val="FFFFFF">
                  <a:alpha val="0"/>
                </a:srgbClr>
              </a:clrTo>
            </a:clrChange>
          </a:blip>
          <a:stretch>
            <a:fillRect/>
          </a:stretch>
        </p:blipFill>
        <p:spPr>
          <a:xfrm>
            <a:off x="2857681" y="3672348"/>
            <a:ext cx="298704" cy="152400"/>
          </a:xfrm>
          <a:prstGeom prst="rect">
            <a:avLst/>
          </a:prstGeom>
        </p:spPr>
      </p:pic>
      <p:pic>
        <p:nvPicPr>
          <p:cNvPr id="44" name="Picture 43" descr="ch18fig06-05.jpg"/>
          <p:cNvPicPr>
            <a:picLocks noChangeAspect="1"/>
          </p:cNvPicPr>
          <p:nvPr/>
        </p:nvPicPr>
        <p:blipFill>
          <a:blip r:embed="rId15">
            <a:clrChange>
              <a:clrFrom>
                <a:srgbClr val="FFFFFF"/>
              </a:clrFrom>
              <a:clrTo>
                <a:srgbClr val="FFFFFF">
                  <a:alpha val="0"/>
                </a:srgbClr>
              </a:clrTo>
            </a:clrChange>
          </a:blip>
          <a:stretch>
            <a:fillRect/>
          </a:stretch>
        </p:blipFill>
        <p:spPr>
          <a:xfrm>
            <a:off x="3104470" y="5818140"/>
            <a:ext cx="542544" cy="432816"/>
          </a:xfrm>
          <a:prstGeom prst="rect">
            <a:avLst/>
          </a:prstGeom>
        </p:spPr>
      </p:pic>
      <p:pic>
        <p:nvPicPr>
          <p:cNvPr id="45" name="Picture 44" descr="ch18fig06-06a.jpg"/>
          <p:cNvPicPr>
            <a:picLocks noChangeAspect="1"/>
          </p:cNvPicPr>
          <p:nvPr/>
        </p:nvPicPr>
        <p:blipFill>
          <a:blip r:embed="rId16">
            <a:clrChange>
              <a:clrFrom>
                <a:srgbClr val="FFFFFF"/>
              </a:clrFrom>
              <a:clrTo>
                <a:srgbClr val="FFFFFF">
                  <a:alpha val="0"/>
                </a:srgbClr>
              </a:clrTo>
            </a:clrChange>
          </a:blip>
          <a:stretch>
            <a:fillRect/>
          </a:stretch>
        </p:blipFill>
        <p:spPr>
          <a:xfrm>
            <a:off x="2860171" y="3148912"/>
            <a:ext cx="408432" cy="134112"/>
          </a:xfrm>
          <a:prstGeom prst="rect">
            <a:avLst/>
          </a:prstGeom>
        </p:spPr>
      </p:pic>
      <p:pic>
        <p:nvPicPr>
          <p:cNvPr id="46" name="Picture 45" descr="ch18fig06-06b.jpg"/>
          <p:cNvPicPr>
            <a:picLocks noChangeAspect="1"/>
          </p:cNvPicPr>
          <p:nvPr/>
        </p:nvPicPr>
        <p:blipFill>
          <a:blip r:embed="rId17">
            <a:clrChange>
              <a:clrFrom>
                <a:srgbClr val="FFFFFF"/>
              </a:clrFrom>
              <a:clrTo>
                <a:srgbClr val="FFFFFF">
                  <a:alpha val="0"/>
                </a:srgbClr>
              </a:clrTo>
            </a:clrChange>
          </a:blip>
          <a:stretch>
            <a:fillRect/>
          </a:stretch>
        </p:blipFill>
        <p:spPr>
          <a:xfrm>
            <a:off x="1505384" y="2585491"/>
            <a:ext cx="1987296" cy="1883664"/>
          </a:xfrm>
          <a:prstGeom prst="rect">
            <a:avLst/>
          </a:prstGeom>
        </p:spPr>
      </p:pic>
      <p:pic>
        <p:nvPicPr>
          <p:cNvPr id="48" name="Picture 47" descr="ch18fig06-07b.jpg"/>
          <p:cNvPicPr>
            <a:picLocks noChangeAspect="1"/>
          </p:cNvPicPr>
          <p:nvPr/>
        </p:nvPicPr>
        <p:blipFill>
          <a:blip r:embed="rId18">
            <a:clrChange>
              <a:clrFrom>
                <a:srgbClr val="FFFFFF"/>
              </a:clrFrom>
              <a:clrTo>
                <a:srgbClr val="FFFFFF">
                  <a:alpha val="0"/>
                </a:srgbClr>
              </a:clrTo>
            </a:clrChange>
          </a:blip>
          <a:stretch>
            <a:fillRect/>
          </a:stretch>
        </p:blipFill>
        <p:spPr>
          <a:xfrm>
            <a:off x="2500211" y="3309735"/>
            <a:ext cx="292608" cy="140208"/>
          </a:xfrm>
          <a:prstGeom prst="rect">
            <a:avLst/>
          </a:prstGeom>
        </p:spPr>
      </p:pic>
      <p:pic>
        <p:nvPicPr>
          <p:cNvPr id="49" name="Picture 48" descr="ch18fig06-07c.jpg"/>
          <p:cNvPicPr>
            <a:picLocks noChangeAspect="1"/>
          </p:cNvPicPr>
          <p:nvPr/>
        </p:nvPicPr>
        <p:blipFill>
          <a:blip r:embed="rId19">
            <a:clrChange>
              <a:clrFrom>
                <a:srgbClr val="FFFFFF"/>
              </a:clrFrom>
              <a:clrTo>
                <a:srgbClr val="FFFFFF">
                  <a:alpha val="0"/>
                </a:srgbClr>
              </a:clrTo>
            </a:clrChange>
          </a:blip>
          <a:stretch>
            <a:fillRect/>
          </a:stretch>
        </p:blipFill>
        <p:spPr>
          <a:xfrm>
            <a:off x="383590" y="3544332"/>
            <a:ext cx="134112" cy="408432"/>
          </a:xfrm>
          <a:prstGeom prst="rect">
            <a:avLst/>
          </a:prstGeom>
        </p:spPr>
      </p:pic>
      <p:pic>
        <p:nvPicPr>
          <p:cNvPr id="50" name="Picture 49" descr="ch18fig06-07d.jpg"/>
          <p:cNvPicPr>
            <a:picLocks noChangeAspect="1"/>
          </p:cNvPicPr>
          <p:nvPr/>
        </p:nvPicPr>
        <p:blipFill>
          <a:blip r:embed="rId20">
            <a:clrChange>
              <a:clrFrom>
                <a:srgbClr val="FFFFFF"/>
              </a:clrFrom>
              <a:clrTo>
                <a:srgbClr val="FFFFFF">
                  <a:alpha val="0"/>
                </a:srgbClr>
              </a:clrTo>
            </a:clrChange>
          </a:blip>
          <a:stretch>
            <a:fillRect/>
          </a:stretch>
        </p:blipFill>
        <p:spPr>
          <a:xfrm>
            <a:off x="2615315" y="5844982"/>
            <a:ext cx="390144" cy="231648"/>
          </a:xfrm>
          <a:prstGeom prst="rect">
            <a:avLst/>
          </a:prstGeom>
        </p:spPr>
      </p:pic>
      <p:pic>
        <p:nvPicPr>
          <p:cNvPr id="51" name="Picture 50" descr="ch18fig06-08.jpg"/>
          <p:cNvPicPr>
            <a:picLocks noChangeAspect="1"/>
          </p:cNvPicPr>
          <p:nvPr/>
        </p:nvPicPr>
        <p:blipFill>
          <a:blip r:embed="rId21"/>
          <a:stretch>
            <a:fillRect/>
          </a:stretch>
        </p:blipFill>
        <p:spPr>
          <a:xfrm>
            <a:off x="4666258" y="2795048"/>
            <a:ext cx="4072128" cy="1530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1000"/>
                                        <p:tgtEl>
                                          <p:spTgt spid="34"/>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down)">
                                      <p:cBhvr>
                                        <p:cTn id="11" dur="500"/>
                                        <p:tgtEl>
                                          <p:spTgt spid="3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1000"/>
                                        <p:tgtEl>
                                          <p:spTgt spid="36"/>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left)">
                                      <p:cBhvr>
                                        <p:cTn id="20" dur="1000"/>
                                        <p:tgtEl>
                                          <p:spTgt spid="37"/>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ipe(left)">
                                      <p:cBhvr>
                                        <p:cTn id="24" dur="500"/>
                                        <p:tgtEl>
                                          <p:spTgt spid="38"/>
                                        </p:tgtEl>
                                      </p:cBhvr>
                                    </p:animEffect>
                                  </p:childTnLst>
                                </p:cTn>
                              </p:par>
                            </p:childTnLst>
                          </p:cTn>
                        </p:par>
                        <p:par>
                          <p:cTn id="25" fill="hold">
                            <p:stCondLst>
                              <p:cond delay="2500"/>
                            </p:stCondLst>
                            <p:childTnLst>
                              <p:par>
                                <p:cTn id="26" presetID="1" presetClass="entr" presetSubtype="0" fill="hold" nodeType="afterEffect">
                                  <p:stCondLst>
                                    <p:cond delay="0"/>
                                  </p:stCondLst>
                                  <p:childTnLst>
                                    <p:set>
                                      <p:cBhvr>
                                        <p:cTn id="27" dur="1" fill="hold">
                                          <p:stCondLst>
                                            <p:cond delay="0"/>
                                          </p:stCondLst>
                                        </p:cTn>
                                        <p:tgtEl>
                                          <p:spTgt spid="3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wipe(left)">
                                      <p:cBhvr>
                                        <p:cTn id="32" dur="500"/>
                                        <p:tgtEl>
                                          <p:spTgt spid="40"/>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wipe(left)">
                                      <p:cBhvr>
                                        <p:cTn id="36" dur="500"/>
                                        <p:tgtEl>
                                          <p:spTgt spid="4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wipe(left)">
                                      <p:cBhvr>
                                        <p:cTn id="41" dur="500"/>
                                        <p:tgtEl>
                                          <p:spTgt spid="42"/>
                                        </p:tgtEl>
                                      </p:cBhvr>
                                    </p:animEffect>
                                  </p:childTnLst>
                                </p:cTn>
                              </p:par>
                            </p:childTnLst>
                          </p:cTn>
                        </p:par>
                        <p:par>
                          <p:cTn id="42" fill="hold">
                            <p:stCondLst>
                              <p:cond delay="500"/>
                            </p:stCondLst>
                            <p:childTnLst>
                              <p:par>
                                <p:cTn id="43" presetID="1" presetClass="entr" presetSubtype="0" fill="hold" nodeType="after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down)">
                                      <p:cBhvr>
                                        <p:cTn id="49" dur="500"/>
                                        <p:tgtEl>
                                          <p:spTgt spid="4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nodeType="click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wipe(right)">
                                      <p:cBhvr>
                                        <p:cTn id="54" dur="500"/>
                                        <p:tgtEl>
                                          <p:spTgt spid="45"/>
                                        </p:tgtEl>
                                      </p:cBhvr>
                                    </p:animEffect>
                                  </p:childTnLst>
                                </p:cTn>
                              </p:par>
                            </p:childTnLst>
                          </p:cTn>
                        </p:par>
                        <p:par>
                          <p:cTn id="55" fill="hold">
                            <p:stCondLst>
                              <p:cond delay="500"/>
                            </p:stCondLst>
                            <p:childTnLst>
                              <p:par>
                                <p:cTn id="56" presetID="22" presetClass="entr" presetSubtype="8" fill="hold"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1000"/>
                                        <p:tgtEl>
                                          <p:spTgt spid="46"/>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left)">
                                      <p:cBhvr>
                                        <p:cTn id="63" dur="500"/>
                                        <p:tgtEl>
                                          <p:spTgt spid="47"/>
                                        </p:tgtEl>
                                      </p:cBhvr>
                                    </p:animEffect>
                                  </p:childTnLst>
                                </p:cTn>
                              </p:par>
                            </p:childTnLst>
                          </p:cTn>
                        </p:par>
                        <p:par>
                          <p:cTn id="64" fill="hold">
                            <p:stCondLst>
                              <p:cond delay="500"/>
                            </p:stCondLst>
                            <p:childTnLst>
                              <p:par>
                                <p:cTn id="65" presetID="1" presetClass="entr" presetSubtype="0" fill="hold" nodeType="after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childTnLst>
                          </p:cTn>
                        </p:par>
                        <p:par>
                          <p:cTn id="67" fill="hold">
                            <p:stCondLst>
                              <p:cond delay="500"/>
                            </p:stCondLst>
                            <p:childTnLst>
                              <p:par>
                                <p:cTn id="68" presetID="22" presetClass="entr" presetSubtype="4" fill="hold"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1000"/>
                            </p:stCondLst>
                            <p:childTnLst>
                              <p:par>
                                <p:cTn id="72" presetID="22" presetClass="entr" presetSubtype="1" fill="hold"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up)">
                                      <p:cBhvr>
                                        <p:cTn id="74" dur="500"/>
                                        <p:tgtEl>
                                          <p:spTgt spid="50"/>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51"/>
                                        </p:tgtEl>
                                        <p:attrNameLst>
                                          <p:attrName>style.visibility</p:attrName>
                                        </p:attrNameLst>
                                      </p:cBhvr>
                                      <p:to>
                                        <p:strVal val="visible"/>
                                      </p:to>
                                    </p:set>
                                    <p:animEffect transition="in" filter="fade">
                                      <p:cBhvr>
                                        <p:cTn id="7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Short Run vs. Long </a:t>
            </a:r>
            <a:r>
              <a:rPr lang="en-US" dirty="0" smtClean="0">
                <a:latin typeface="Arial" pitchFamily="-107" charset="0"/>
                <a:cs typeface="Arial" pitchFamily="-107" charset="0"/>
              </a:rPr>
              <a:t>Run</a:t>
            </a:r>
            <a:r>
              <a:rPr lang="en-US" dirty="0">
                <a:latin typeface="Arial" pitchFamily="-103" charset="0"/>
                <a:cs typeface="MS PGothic" pitchFamily="34" charset="-128"/>
              </a:rPr>
              <a:t>—</a:t>
            </a:r>
            <a:r>
              <a:rPr lang="en-US" dirty="0" smtClean="0">
                <a:latin typeface="Arial" pitchFamily="-107" charset="0"/>
                <a:cs typeface="Arial" pitchFamily="-107" charset="0"/>
              </a:rPr>
              <a:t>2 </a:t>
            </a:r>
            <a:endParaRPr lang="en-US" dirty="0">
              <a:latin typeface="Arial" pitchFamily="-107" charset="0"/>
              <a:cs typeface="Arial" pitchFamily="-107" charset="0"/>
            </a:endParaRPr>
          </a:p>
        </p:txBody>
      </p:sp>
      <p:sp>
        <p:nvSpPr>
          <p:cNvPr id="24579" name="Content Placeholder 2"/>
          <p:cNvSpPr>
            <a:spLocks noGrp="1"/>
          </p:cNvSpPr>
          <p:nvPr>
            <p:ph idx="1"/>
          </p:nvPr>
        </p:nvSpPr>
        <p:spPr>
          <a:xfrm>
            <a:off x="457200" y="1712913"/>
            <a:ext cx="8229600" cy="4895850"/>
          </a:xfrm>
        </p:spPr>
        <p:txBody>
          <a:bodyPr/>
          <a:lstStyle/>
          <a:p>
            <a:r>
              <a:rPr lang="en-US" sz="2800" dirty="0">
                <a:latin typeface="Arial" pitchFamily="-107" charset="0"/>
                <a:cs typeface="Arial" pitchFamily="-107" charset="0"/>
              </a:rPr>
              <a:t>Long run</a:t>
            </a:r>
          </a:p>
          <a:p>
            <a:pPr lvl="1"/>
            <a:r>
              <a:rPr lang="en-US" sz="2400" dirty="0">
                <a:latin typeface="Arial" pitchFamily="-107" charset="0"/>
                <a:cs typeface="Arial" pitchFamily="-107" charset="0"/>
              </a:rPr>
              <a:t>Long-term productivity increases by changes in resources, technology, or institutions, </a:t>
            </a:r>
            <a:r>
              <a:rPr lang="en-US" sz="2400" b="1" dirty="0">
                <a:latin typeface="Arial" pitchFamily="-107" charset="0"/>
                <a:cs typeface="Arial" pitchFamily="-107" charset="0"/>
              </a:rPr>
              <a:t>not</a:t>
            </a:r>
            <a:r>
              <a:rPr lang="en-US" sz="2400" dirty="0">
                <a:latin typeface="Arial" pitchFamily="-107" charset="0"/>
                <a:cs typeface="Arial" pitchFamily="-107" charset="0"/>
              </a:rPr>
              <a:t> changes in the money supply</a:t>
            </a:r>
          </a:p>
          <a:p>
            <a:r>
              <a:rPr lang="en-US" sz="2800" dirty="0">
                <a:latin typeface="Arial" pitchFamily="-107" charset="0"/>
                <a:cs typeface="Arial" pitchFamily="-107" charset="0"/>
              </a:rPr>
              <a:t>Monetary neutrality</a:t>
            </a:r>
            <a:endParaRPr lang="en-US" sz="2000" dirty="0">
              <a:latin typeface="Arial" pitchFamily="-107" charset="0"/>
              <a:cs typeface="Arial" pitchFamily="-107" charset="0"/>
            </a:endParaRPr>
          </a:p>
          <a:p>
            <a:pPr lvl="1"/>
            <a:r>
              <a:rPr lang="en-US" sz="2400" dirty="0">
                <a:latin typeface="Arial" pitchFamily="-107" charset="0"/>
                <a:cs typeface="Arial" pitchFamily="-107" charset="0"/>
              </a:rPr>
              <a:t>The idea that the money supply does not affect real economic variables in the long run</a:t>
            </a:r>
          </a:p>
          <a:p>
            <a:r>
              <a:rPr lang="en-US" sz="2800" dirty="0">
                <a:latin typeface="Arial" pitchFamily="-107" charset="0"/>
                <a:cs typeface="Arial" pitchFamily="-107" charset="0"/>
              </a:rPr>
              <a:t>Short run</a:t>
            </a:r>
          </a:p>
          <a:p>
            <a:pPr lvl="1"/>
            <a:r>
              <a:rPr lang="en-US" sz="2400" dirty="0">
                <a:latin typeface="Arial" pitchFamily="-107" charset="0"/>
                <a:cs typeface="Arial" pitchFamily="-107" charset="0"/>
              </a:rPr>
              <a:t>Real effects</a:t>
            </a:r>
          </a:p>
          <a:p>
            <a:pPr lvl="1"/>
            <a:r>
              <a:rPr lang="en-US" sz="2400" dirty="0">
                <a:latin typeface="Arial" pitchFamily="-107" charset="0"/>
                <a:cs typeface="Arial" pitchFamily="-107" charset="0"/>
              </a:rPr>
              <a:t>Recessions and unemployment can be painful</a:t>
            </a:r>
          </a:p>
          <a:p>
            <a:pPr>
              <a:spcBef>
                <a:spcPct val="30000"/>
              </a:spcBef>
            </a:pPr>
            <a:r>
              <a:rPr lang="en-US" sz="2800" dirty="0">
                <a:solidFill>
                  <a:srgbClr val="000000"/>
                </a:solidFill>
                <a:latin typeface="Arial" pitchFamily="-107" charset="0"/>
                <a:cs typeface="Arial" pitchFamily="-107" charset="0"/>
              </a:rPr>
              <a:t>Policy can smooth business cycle fluctuations</a:t>
            </a:r>
            <a:endParaRPr lang="en-US" sz="2400" dirty="0">
              <a:latin typeface="Arial" pitchFamily="-107" charset="0"/>
              <a:cs typeface="Arial" pitchFamily="-107" charset="0"/>
            </a:endParaRPr>
          </a:p>
          <a:p>
            <a:pPr lvl="1">
              <a:buFont typeface="Arial" pitchFamily="-107" charset="0"/>
              <a:buNone/>
            </a:pPr>
            <a:endParaRPr lang="en-US" sz="2400" dirty="0">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Adjustments in Expectations</a:t>
            </a:r>
          </a:p>
        </p:txBody>
      </p:sp>
      <p:sp>
        <p:nvSpPr>
          <p:cNvPr id="26627" name="Content Placeholder 2"/>
          <p:cNvSpPr>
            <a:spLocks noGrp="1"/>
          </p:cNvSpPr>
          <p:nvPr>
            <p:ph idx="1"/>
          </p:nvPr>
        </p:nvSpPr>
        <p:spPr>
          <a:xfrm>
            <a:off x="457200" y="1712913"/>
            <a:ext cx="8229600" cy="4895850"/>
          </a:xfrm>
        </p:spPr>
        <p:txBody>
          <a:bodyPr/>
          <a:lstStyle/>
          <a:p>
            <a:r>
              <a:rPr lang="en-US" sz="2800">
                <a:latin typeface="Arial" pitchFamily="-107" charset="0"/>
                <a:cs typeface="Arial" pitchFamily="-107" charset="0"/>
              </a:rPr>
              <a:t>If people expect monetary policy changes, they may anticipate changes in inflation.</a:t>
            </a:r>
          </a:p>
          <a:p>
            <a:pPr lvl="1"/>
            <a:r>
              <a:rPr lang="en-US" sz="2400">
                <a:latin typeface="Arial" pitchFamily="-107" charset="0"/>
                <a:cs typeface="Arial" pitchFamily="-107" charset="0"/>
              </a:rPr>
              <a:t>People have time to adjust and prepare</a:t>
            </a:r>
          </a:p>
          <a:p>
            <a:r>
              <a:rPr lang="en-US" sz="2800">
                <a:latin typeface="Arial" pitchFamily="-107" charset="0"/>
                <a:cs typeface="Arial" pitchFamily="-107" charset="0"/>
              </a:rPr>
              <a:t>Examples:</a:t>
            </a:r>
          </a:p>
          <a:p>
            <a:pPr lvl="1"/>
            <a:r>
              <a:rPr lang="en-US" sz="2400">
                <a:latin typeface="Arial" pitchFamily="-107" charset="0"/>
                <a:cs typeface="Arial" pitchFamily="-107" charset="0"/>
              </a:rPr>
              <a:t>Workers have an incentive to expect some inflation and negotiate wage contracts accordingly.</a:t>
            </a:r>
          </a:p>
          <a:p>
            <a:pPr lvl="1"/>
            <a:r>
              <a:rPr lang="en-US" sz="2400">
                <a:latin typeface="Arial" pitchFamily="-107" charset="0"/>
                <a:cs typeface="Arial" pitchFamily="-107" charset="0"/>
              </a:rPr>
              <a:t>Other contracts have COLA clauses.</a:t>
            </a:r>
          </a:p>
          <a:p>
            <a:pPr lvl="1"/>
            <a:r>
              <a:rPr lang="en-US" sz="2400">
                <a:latin typeface="Arial" pitchFamily="-107" charset="0"/>
                <a:cs typeface="Arial" pitchFamily="-107" charset="0"/>
              </a:rPr>
              <a:t>In addition, the Fed will often announce its plans with regard to policy.</a:t>
            </a:r>
          </a:p>
          <a:p>
            <a:pPr lvl="1"/>
            <a:endParaRPr lang="en-US" sz="2400">
              <a:latin typeface="Arial" pitchFamily="-107" charset="0"/>
              <a:cs typeface="Arial" pitchFamily="-107" charset="0"/>
            </a:endParaRPr>
          </a:p>
          <a:p>
            <a:endParaRPr lang="en-US" sz="2800">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ch18fig07-01a.jpg"/>
          <p:cNvPicPr>
            <a:picLocks noChangeAspect="1"/>
          </p:cNvPicPr>
          <p:nvPr/>
        </p:nvPicPr>
        <p:blipFill>
          <a:blip r:embed="rId3">
            <a:clrChange>
              <a:clrFrom>
                <a:srgbClr val="FFFFFF"/>
              </a:clrFrom>
              <a:clrTo>
                <a:srgbClr val="FFFFFF">
                  <a:alpha val="0"/>
                </a:srgbClr>
              </a:clrTo>
            </a:clrChange>
          </a:blip>
          <a:stretch>
            <a:fillRect/>
          </a:stretch>
        </p:blipFill>
        <p:spPr>
          <a:xfrm>
            <a:off x="3329137" y="2011090"/>
            <a:ext cx="633984" cy="4212336"/>
          </a:xfrm>
          <a:prstGeom prst="rect">
            <a:avLst/>
          </a:prstGeom>
        </p:spPr>
      </p:pic>
      <p:pic>
        <p:nvPicPr>
          <p:cNvPr id="44" name="Picture 43" descr="ch18fig07-05a.jpg"/>
          <p:cNvPicPr>
            <a:picLocks noChangeAspect="1"/>
          </p:cNvPicPr>
          <p:nvPr/>
        </p:nvPicPr>
        <p:blipFill>
          <a:blip r:embed="rId4">
            <a:clrChange>
              <a:clrFrom>
                <a:srgbClr val="FFFFFF"/>
              </a:clrFrom>
              <a:clrTo>
                <a:srgbClr val="FFFFFF">
                  <a:alpha val="0"/>
                </a:srgbClr>
              </a:clrTo>
            </a:clrChange>
          </a:blip>
          <a:stretch>
            <a:fillRect/>
          </a:stretch>
        </p:blipFill>
        <p:spPr>
          <a:xfrm>
            <a:off x="1583550" y="3336412"/>
            <a:ext cx="2322576" cy="152400"/>
          </a:xfrm>
          <a:prstGeom prst="rect">
            <a:avLst/>
          </a:prstGeom>
        </p:spPr>
      </p:pic>
      <p:pic>
        <p:nvPicPr>
          <p:cNvPr id="37" name="Picture 36" descr="ch18fig07-02c.jpg"/>
          <p:cNvPicPr>
            <a:picLocks noChangeAspect="1"/>
          </p:cNvPicPr>
          <p:nvPr/>
        </p:nvPicPr>
        <p:blipFill>
          <a:blip r:embed="rId5">
            <a:clrChange>
              <a:clrFrom>
                <a:srgbClr val="FFFFFF"/>
              </a:clrFrom>
              <a:clrTo>
                <a:srgbClr val="FFFFFF">
                  <a:alpha val="0"/>
                </a:srgbClr>
              </a:clrTo>
            </a:clrChange>
          </a:blip>
          <a:stretch>
            <a:fillRect/>
          </a:stretch>
        </p:blipFill>
        <p:spPr>
          <a:xfrm>
            <a:off x="1575357" y="4163961"/>
            <a:ext cx="2322576" cy="152400"/>
          </a:xfrm>
          <a:prstGeom prst="rect">
            <a:avLst/>
          </a:prstGeom>
        </p:spPr>
      </p:pic>
      <p:pic>
        <p:nvPicPr>
          <p:cNvPr id="32" name="Picture 31" descr="ch18fig07-0.jpg"/>
          <p:cNvPicPr>
            <a:picLocks noChangeAspect="1"/>
          </p:cNvPicPr>
          <p:nvPr/>
        </p:nvPicPr>
        <p:blipFill>
          <a:blip r:embed="rId6">
            <a:clrChange>
              <a:clrFrom>
                <a:srgbClr val="FFFFFF"/>
              </a:clrFrom>
              <a:clrTo>
                <a:srgbClr val="FFFFFF">
                  <a:alpha val="0"/>
                </a:srgbClr>
              </a:clrTo>
            </a:clrChange>
          </a:blip>
          <a:stretch>
            <a:fillRect/>
          </a:stretch>
        </p:blipFill>
        <p:spPr>
          <a:xfrm>
            <a:off x="1264920" y="1649370"/>
            <a:ext cx="6614160" cy="5181600"/>
          </a:xfrm>
          <a:prstGeom prst="rect">
            <a:avLst/>
          </a:prstGeom>
        </p:spPr>
      </p:pic>
      <p:sp>
        <p:nvSpPr>
          <p:cNvPr id="57352" name="Title 13"/>
          <p:cNvSpPr>
            <a:spLocks noGrp="1"/>
          </p:cNvSpPr>
          <p:nvPr>
            <p:ph type="title"/>
          </p:nvPr>
        </p:nvSpPr>
        <p:spPr>
          <a:xfrm>
            <a:off x="457200" y="0"/>
            <a:ext cx="8229600" cy="1527175"/>
          </a:xfrm>
        </p:spPr>
        <p:txBody>
          <a:bodyPr/>
          <a:lstStyle/>
          <a:p>
            <a:r>
              <a:rPr lang="en-US">
                <a:latin typeface="Arial" pitchFamily="-107" charset="0"/>
                <a:cs typeface="Arial" pitchFamily="-107" charset="0"/>
              </a:rPr>
              <a:t>Completely Expected Monetary Policy</a:t>
            </a:r>
          </a:p>
        </p:txBody>
      </p:sp>
      <p:pic>
        <p:nvPicPr>
          <p:cNvPr id="34" name="Picture 33" descr="ch18fig07-01b.jpg"/>
          <p:cNvPicPr>
            <a:picLocks noChangeAspect="1"/>
          </p:cNvPicPr>
          <p:nvPr/>
        </p:nvPicPr>
        <p:blipFill>
          <a:blip r:embed="rId7"/>
          <a:stretch>
            <a:fillRect/>
          </a:stretch>
        </p:blipFill>
        <p:spPr>
          <a:xfrm>
            <a:off x="2951841" y="6474542"/>
            <a:ext cx="536448" cy="152400"/>
          </a:xfrm>
          <a:prstGeom prst="rect">
            <a:avLst/>
          </a:prstGeom>
        </p:spPr>
      </p:pic>
      <p:pic>
        <p:nvPicPr>
          <p:cNvPr id="35" name="Picture 34" descr="ch18fig07-02a.jpg"/>
          <p:cNvPicPr>
            <a:picLocks noChangeAspect="1"/>
          </p:cNvPicPr>
          <p:nvPr/>
        </p:nvPicPr>
        <p:blipFill>
          <a:blip r:embed="rId8">
            <a:clrChange>
              <a:clrFrom>
                <a:srgbClr val="FFFFFF"/>
              </a:clrFrom>
              <a:clrTo>
                <a:srgbClr val="FFFFFF">
                  <a:alpha val="0"/>
                </a:srgbClr>
              </a:clrTo>
            </a:clrChange>
          </a:blip>
          <a:stretch>
            <a:fillRect/>
          </a:stretch>
        </p:blipFill>
        <p:spPr>
          <a:xfrm>
            <a:off x="2610071" y="3005164"/>
            <a:ext cx="2645664" cy="2584704"/>
          </a:xfrm>
          <a:prstGeom prst="rect">
            <a:avLst/>
          </a:prstGeom>
        </p:spPr>
      </p:pic>
      <p:pic>
        <p:nvPicPr>
          <p:cNvPr id="36" name="Picture 35" descr="ch18fig07-02b.jpg"/>
          <p:cNvPicPr>
            <a:picLocks noChangeAspect="1"/>
          </p:cNvPicPr>
          <p:nvPr/>
        </p:nvPicPr>
        <p:blipFill>
          <a:blip r:embed="rId9">
            <a:clrChange>
              <a:clrFrom>
                <a:srgbClr val="FFFFFF"/>
              </a:clrFrom>
              <a:clrTo>
                <a:srgbClr val="FFFFFF">
                  <a:alpha val="0"/>
                </a:srgbClr>
              </a:clrTo>
            </a:clrChange>
          </a:blip>
          <a:stretch>
            <a:fillRect/>
          </a:stretch>
        </p:blipFill>
        <p:spPr>
          <a:xfrm>
            <a:off x="2820874" y="2863383"/>
            <a:ext cx="3108960" cy="2474976"/>
          </a:xfrm>
          <a:prstGeom prst="rect">
            <a:avLst/>
          </a:prstGeom>
        </p:spPr>
      </p:pic>
      <p:pic>
        <p:nvPicPr>
          <p:cNvPr id="39" name="Picture 38" descr="ch18fig07-03a.jpg"/>
          <p:cNvPicPr>
            <a:picLocks noChangeAspect="1"/>
          </p:cNvPicPr>
          <p:nvPr/>
        </p:nvPicPr>
        <p:blipFill>
          <a:blip r:embed="rId10"/>
          <a:stretch>
            <a:fillRect/>
          </a:stretch>
        </p:blipFill>
        <p:spPr>
          <a:xfrm>
            <a:off x="4819773" y="4865558"/>
            <a:ext cx="487680" cy="158496"/>
          </a:xfrm>
          <a:prstGeom prst="rect">
            <a:avLst/>
          </a:prstGeom>
        </p:spPr>
      </p:pic>
      <p:pic>
        <p:nvPicPr>
          <p:cNvPr id="40" name="Picture 39" descr="ch18fig07-03b.jpg"/>
          <p:cNvPicPr>
            <a:picLocks noChangeAspect="1"/>
          </p:cNvPicPr>
          <p:nvPr/>
        </p:nvPicPr>
        <p:blipFill>
          <a:blip r:embed="rId11">
            <a:clrChange>
              <a:clrFrom>
                <a:srgbClr val="FFFFFF"/>
              </a:clrFrom>
              <a:clrTo>
                <a:srgbClr val="FFFFFF">
                  <a:alpha val="0"/>
                </a:srgbClr>
              </a:clrTo>
            </a:clrChange>
          </a:blip>
          <a:stretch>
            <a:fillRect/>
          </a:stretch>
        </p:blipFill>
        <p:spPr>
          <a:xfrm>
            <a:off x="3240024" y="2761455"/>
            <a:ext cx="2663952" cy="2596896"/>
          </a:xfrm>
          <a:prstGeom prst="rect">
            <a:avLst/>
          </a:prstGeom>
        </p:spPr>
      </p:pic>
      <p:pic>
        <p:nvPicPr>
          <p:cNvPr id="41" name="Picture 40" descr="ch18fig07-04a.jpg"/>
          <p:cNvPicPr>
            <a:picLocks noChangeAspect="1"/>
          </p:cNvPicPr>
          <p:nvPr/>
        </p:nvPicPr>
        <p:blipFill>
          <a:blip r:embed="rId12"/>
          <a:stretch>
            <a:fillRect/>
          </a:stretch>
        </p:blipFill>
        <p:spPr>
          <a:xfrm>
            <a:off x="4238031" y="3103946"/>
            <a:ext cx="487680" cy="158496"/>
          </a:xfrm>
          <a:prstGeom prst="rect">
            <a:avLst/>
          </a:prstGeom>
        </p:spPr>
      </p:pic>
      <p:pic>
        <p:nvPicPr>
          <p:cNvPr id="43" name="Picture 42" descr="ch18fig07-04b.jpg"/>
          <p:cNvPicPr>
            <a:picLocks noChangeAspect="1"/>
          </p:cNvPicPr>
          <p:nvPr/>
        </p:nvPicPr>
        <p:blipFill>
          <a:blip r:embed="rId13">
            <a:clrChange>
              <a:clrFrom>
                <a:srgbClr val="FFFFFF"/>
              </a:clrFrom>
              <a:clrTo>
                <a:srgbClr val="FFFFFF">
                  <a:alpha val="0"/>
                </a:srgbClr>
              </a:clrTo>
            </a:clrChange>
          </a:blip>
          <a:stretch>
            <a:fillRect/>
          </a:stretch>
        </p:blipFill>
        <p:spPr>
          <a:xfrm>
            <a:off x="2623377" y="2443578"/>
            <a:ext cx="2389632" cy="2249424"/>
          </a:xfrm>
          <a:prstGeom prst="rect">
            <a:avLst/>
          </a:prstGeom>
        </p:spPr>
      </p:pic>
      <p:pic>
        <p:nvPicPr>
          <p:cNvPr id="45" name="Picture 44" descr="ch18fig07-05b.jpg"/>
          <p:cNvPicPr>
            <a:picLocks noChangeAspect="1"/>
          </p:cNvPicPr>
          <p:nvPr/>
        </p:nvPicPr>
        <p:blipFill>
          <a:blip r:embed="rId14">
            <a:clrChange>
              <a:clrFrom>
                <a:srgbClr val="FFFFFF"/>
              </a:clrFrom>
              <a:clrTo>
                <a:srgbClr val="FFFFFF">
                  <a:alpha val="0"/>
                </a:srgbClr>
              </a:clrTo>
            </a:clrChange>
          </a:blip>
          <a:stretch>
            <a:fillRect/>
          </a:stretch>
        </p:blipFill>
        <p:spPr>
          <a:xfrm>
            <a:off x="3829861" y="3305736"/>
            <a:ext cx="353568" cy="164592"/>
          </a:xfrm>
          <a:prstGeom prst="rect">
            <a:avLst/>
          </a:prstGeom>
        </p:spPr>
      </p:pic>
      <p:pic>
        <p:nvPicPr>
          <p:cNvPr id="46" name="Picture 45" descr="ch18fig07-05c.jpg"/>
          <p:cNvPicPr>
            <a:picLocks noChangeAspect="1"/>
          </p:cNvPicPr>
          <p:nvPr/>
        </p:nvPicPr>
        <p:blipFill>
          <a:blip r:embed="rId15">
            <a:clrChange>
              <a:clrFrom>
                <a:srgbClr val="FFFFFF"/>
              </a:clrFrom>
              <a:clrTo>
                <a:srgbClr val="FFFFFF">
                  <a:alpha val="0"/>
                </a:srgbClr>
              </a:clrTo>
            </a:clrChange>
          </a:blip>
          <a:stretch>
            <a:fillRect/>
          </a:stretch>
        </p:blipFill>
        <p:spPr>
          <a:xfrm>
            <a:off x="3258804" y="6250464"/>
            <a:ext cx="463296" cy="207264"/>
          </a:xfrm>
          <a:prstGeom prst="rect">
            <a:avLst/>
          </a:prstGeom>
        </p:spPr>
      </p:pic>
      <p:pic>
        <p:nvPicPr>
          <p:cNvPr id="47" name="Picture 46" descr="ch18fig07-06a.jpg"/>
          <p:cNvPicPr>
            <a:picLocks noChangeAspect="1"/>
          </p:cNvPicPr>
          <p:nvPr/>
        </p:nvPicPr>
        <p:blipFill>
          <a:blip r:embed="rId16">
            <a:clrChange>
              <a:clrFrom>
                <a:srgbClr val="FFFFFF"/>
              </a:clrFrom>
              <a:clrTo>
                <a:srgbClr val="FFFFFF">
                  <a:alpha val="0"/>
                </a:srgbClr>
              </a:clrTo>
            </a:clrChange>
          </a:blip>
          <a:stretch>
            <a:fillRect/>
          </a:stretch>
        </p:blipFill>
        <p:spPr>
          <a:xfrm>
            <a:off x="1310607" y="3611225"/>
            <a:ext cx="164592" cy="487680"/>
          </a:xfrm>
          <a:prstGeom prst="rect">
            <a:avLst/>
          </a:prstGeom>
        </p:spPr>
      </p:pic>
      <p:pic>
        <p:nvPicPr>
          <p:cNvPr id="48" name="Picture 47" descr="ch18fig07-06b.jpg"/>
          <p:cNvPicPr>
            <a:picLocks noChangeAspect="1"/>
          </p:cNvPicPr>
          <p:nvPr/>
        </p:nvPicPr>
        <p:blipFill>
          <a:blip r:embed="rId17">
            <a:clrChange>
              <a:clrFrom>
                <a:srgbClr val="FFFFFF"/>
              </a:clrFrom>
              <a:clrTo>
                <a:srgbClr val="FFFFFF">
                  <a:alpha val="0"/>
                </a:srgbClr>
              </a:clrTo>
            </a:clrChange>
          </a:blip>
          <a:stretch>
            <a:fillRect/>
          </a:stretch>
        </p:blipFill>
        <p:spPr>
          <a:xfrm>
            <a:off x="3817832" y="3454630"/>
            <a:ext cx="164592" cy="768096"/>
          </a:xfrm>
          <a:prstGeom prst="rect">
            <a:avLst/>
          </a:prstGeom>
        </p:spPr>
      </p:pic>
      <p:pic>
        <p:nvPicPr>
          <p:cNvPr id="38" name="Picture 37" descr="ch18fig07-02d.jpg"/>
          <p:cNvPicPr>
            <a:picLocks noChangeAspect="1"/>
          </p:cNvPicPr>
          <p:nvPr/>
        </p:nvPicPr>
        <p:blipFill>
          <a:blip r:embed="rId18">
            <a:clrChange>
              <a:clrFrom>
                <a:srgbClr val="FFFFFF"/>
              </a:clrFrom>
              <a:clrTo>
                <a:srgbClr val="FFFFFF">
                  <a:alpha val="0"/>
                </a:srgbClr>
              </a:clrTo>
            </a:clrChange>
          </a:blip>
          <a:stretch>
            <a:fillRect/>
          </a:stretch>
        </p:blipFill>
        <p:spPr>
          <a:xfrm>
            <a:off x="3818619" y="4160913"/>
            <a:ext cx="359664" cy="1584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1000"/>
                                        <p:tgtEl>
                                          <p:spTgt spid="33"/>
                                        </p:tgtEl>
                                      </p:cBhvr>
                                    </p:animEffect>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1000"/>
                                        <p:tgtEl>
                                          <p:spTgt spid="35"/>
                                        </p:tgtEl>
                                      </p:cBhvr>
                                    </p:animEffect>
                                  </p:childTnLst>
                                </p:cTn>
                              </p:par>
                              <p:par>
                                <p:cTn id="16" presetID="22" presetClass="entr" presetSubtype="8" fill="hold"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ipe(left)">
                                      <p:cBhvr>
                                        <p:cTn id="18" dur="1000"/>
                                        <p:tgtEl>
                                          <p:spTgt spid="36"/>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left)">
                                      <p:cBhvr>
                                        <p:cTn id="22" dur="500"/>
                                        <p:tgtEl>
                                          <p:spTgt spid="37"/>
                                        </p:tgtEl>
                                      </p:cBhvr>
                                    </p:animEffect>
                                  </p:childTnLst>
                                </p:cTn>
                              </p:par>
                            </p:childTnLst>
                          </p:cTn>
                        </p:par>
                        <p:par>
                          <p:cTn id="23" fill="hold">
                            <p:stCondLst>
                              <p:cond delay="1500"/>
                            </p:stCondLst>
                            <p:childTnLst>
                              <p:par>
                                <p:cTn id="24" presetID="1" presetClass="entr" presetSubtype="0" fill="hold" nodeType="afterEffect">
                                  <p:stCondLst>
                                    <p:cond delay="0"/>
                                  </p:stCondLst>
                                  <p:childTnLst>
                                    <p:set>
                                      <p:cBhvr>
                                        <p:cTn id="25" dur="1" fill="hold">
                                          <p:stCondLst>
                                            <p:cond delay="0"/>
                                          </p:stCondLst>
                                        </p:cTn>
                                        <p:tgtEl>
                                          <p:spTgt spid="3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left)">
                                      <p:cBhvr>
                                        <p:cTn id="30" dur="500"/>
                                        <p:tgtEl>
                                          <p:spTgt spid="39"/>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wipe(left)">
                                      <p:cBhvr>
                                        <p:cTn id="34" dur="1000"/>
                                        <p:tgtEl>
                                          <p:spTgt spid="4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right)">
                                      <p:cBhvr>
                                        <p:cTn id="39" dur="500"/>
                                        <p:tgtEl>
                                          <p:spTgt spid="41"/>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left)">
                                      <p:cBhvr>
                                        <p:cTn id="43" dur="1000"/>
                                        <p:tgtEl>
                                          <p:spTgt spid="4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wipe(left)">
                                      <p:cBhvr>
                                        <p:cTn id="48" dur="500"/>
                                        <p:tgtEl>
                                          <p:spTgt spid="44"/>
                                        </p:tgtEl>
                                      </p:cBhvr>
                                    </p:animEffect>
                                  </p:childTnLst>
                                </p:cTn>
                              </p:par>
                            </p:childTnLst>
                          </p:cTn>
                        </p:par>
                        <p:par>
                          <p:cTn id="49" fill="hold">
                            <p:stCondLst>
                              <p:cond delay="500"/>
                            </p:stCondLst>
                            <p:childTnLst>
                              <p:par>
                                <p:cTn id="50" presetID="1" presetClass="entr" presetSubtype="0"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childTnLst>
                                </p:cTn>
                              </p:par>
                            </p:childTnLst>
                          </p:cTn>
                        </p:par>
                        <p:par>
                          <p:cTn id="52" fill="hold">
                            <p:stCondLst>
                              <p:cond delay="500"/>
                            </p:stCondLst>
                            <p:childTnLst>
                              <p:par>
                                <p:cTn id="53" presetID="22" presetClass="entr" presetSubtype="8" fill="hold" nodeType="after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left)">
                                      <p:cBhvr>
                                        <p:cTn id="55" dur="500"/>
                                        <p:tgtEl>
                                          <p:spTgt spid="4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down)">
                                      <p:cBhvr>
                                        <p:cTn id="60" dur="500"/>
                                        <p:tgtEl>
                                          <p:spTgt spid="47"/>
                                        </p:tgtEl>
                                      </p:cBhvr>
                                    </p:animEffect>
                                  </p:childTnLst>
                                </p:cTn>
                              </p:par>
                              <p:par>
                                <p:cTn id="61" presetID="22" presetClass="entr" presetSubtype="4" fill="hold" nodeType="with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wipe(down)">
                                      <p:cBhvr>
                                        <p:cTn id="6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Aggregate Supply Shifts and the Great Recession</a:t>
            </a:r>
          </a:p>
        </p:txBody>
      </p:sp>
      <p:sp>
        <p:nvSpPr>
          <p:cNvPr id="28675" name="Content Placeholder 2"/>
          <p:cNvSpPr>
            <a:spLocks noGrp="1"/>
          </p:cNvSpPr>
          <p:nvPr>
            <p:ph idx="1"/>
          </p:nvPr>
        </p:nvSpPr>
        <p:spPr>
          <a:xfrm>
            <a:off x="457200" y="1712913"/>
            <a:ext cx="8229600" cy="4895850"/>
          </a:xfrm>
        </p:spPr>
        <p:txBody>
          <a:bodyPr/>
          <a:lstStyle/>
          <a:p>
            <a:r>
              <a:rPr lang="en-US" sz="3000">
                <a:latin typeface="Arial" pitchFamily="-107" charset="0"/>
                <a:cs typeface="Arial" pitchFamily="-107" charset="0"/>
              </a:rPr>
              <a:t>Great Recession</a:t>
            </a:r>
          </a:p>
          <a:p>
            <a:pPr lvl="1"/>
            <a:r>
              <a:rPr lang="en-US" sz="2800">
                <a:latin typeface="Arial" pitchFamily="-107" charset="0"/>
                <a:cs typeface="Arial" pitchFamily="-107" charset="0"/>
              </a:rPr>
              <a:t>Not all downturns are caused from a decrease in AD.</a:t>
            </a:r>
          </a:p>
          <a:p>
            <a:pPr lvl="1"/>
            <a:r>
              <a:rPr lang="en-US" sz="2800">
                <a:latin typeface="Arial" pitchFamily="-107" charset="0"/>
                <a:cs typeface="Arial" pitchFamily="-107" charset="0"/>
              </a:rPr>
              <a:t>LRAS and AD decreased in this recession.</a:t>
            </a:r>
          </a:p>
          <a:p>
            <a:r>
              <a:rPr lang="en-US" sz="3000">
                <a:latin typeface="Arial" pitchFamily="-107" charset="0"/>
                <a:cs typeface="Arial" pitchFamily="-107" charset="0"/>
              </a:rPr>
              <a:t>Monetary policy issues:</a:t>
            </a:r>
          </a:p>
          <a:p>
            <a:pPr lvl="1"/>
            <a:r>
              <a:rPr lang="en-US" sz="2800">
                <a:latin typeface="Arial" pitchFamily="-107" charset="0"/>
                <a:cs typeface="Arial" pitchFamily="-107" charset="0"/>
              </a:rPr>
              <a:t>Monetary policy wears off in the long run.</a:t>
            </a:r>
          </a:p>
          <a:p>
            <a:pPr lvl="1"/>
            <a:r>
              <a:rPr lang="en-US" sz="2800">
                <a:latin typeface="Arial" pitchFamily="-107" charset="0"/>
                <a:cs typeface="Arial" pitchFamily="-107" charset="0"/>
              </a:rPr>
              <a:t>Limited ability to return to the original output level</a:t>
            </a:r>
          </a:p>
          <a:p>
            <a:pPr lvl="2"/>
            <a:r>
              <a:rPr lang="en-US">
                <a:latin typeface="Arial" pitchFamily="-107" charset="0"/>
                <a:ea typeface="Helvetica Neue" pitchFamily="-107" charset="0"/>
                <a:cs typeface="Helvetica Neue" pitchFamily="-107" charset="0"/>
              </a:rPr>
              <a:t>Cannot shift LRAS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7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6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ch18fig08-03c.jpg"/>
          <p:cNvPicPr>
            <a:picLocks noChangeAspect="1"/>
          </p:cNvPicPr>
          <p:nvPr/>
        </p:nvPicPr>
        <p:blipFill>
          <a:blip r:embed="rId3">
            <a:clrChange>
              <a:clrFrom>
                <a:srgbClr val="FFFFFF"/>
              </a:clrFrom>
              <a:clrTo>
                <a:srgbClr val="FFFFFF">
                  <a:alpha val="0"/>
                </a:srgbClr>
              </a:clrTo>
            </a:clrChange>
          </a:blip>
          <a:stretch>
            <a:fillRect/>
          </a:stretch>
        </p:blipFill>
        <p:spPr>
          <a:xfrm>
            <a:off x="3623154" y="1654703"/>
            <a:ext cx="652272" cy="3712464"/>
          </a:xfrm>
          <a:prstGeom prst="rect">
            <a:avLst/>
          </a:prstGeom>
        </p:spPr>
      </p:pic>
      <p:pic>
        <p:nvPicPr>
          <p:cNvPr id="13" name="Picture 12" descr="ch18fig08-01a.jpg"/>
          <p:cNvPicPr>
            <a:picLocks noChangeAspect="1"/>
          </p:cNvPicPr>
          <p:nvPr/>
        </p:nvPicPr>
        <p:blipFill>
          <a:blip r:embed="rId4">
            <a:clrChange>
              <a:clrFrom>
                <a:srgbClr val="FFFFFF"/>
              </a:clrFrom>
              <a:clrTo>
                <a:srgbClr val="FFFFFF">
                  <a:alpha val="0"/>
                </a:srgbClr>
              </a:clrTo>
            </a:clrChange>
          </a:blip>
          <a:stretch>
            <a:fillRect/>
          </a:stretch>
        </p:blipFill>
        <p:spPr>
          <a:xfrm>
            <a:off x="4617621" y="1646510"/>
            <a:ext cx="646176" cy="3712464"/>
          </a:xfrm>
          <a:prstGeom prst="rect">
            <a:avLst/>
          </a:prstGeom>
        </p:spPr>
      </p:pic>
      <p:pic>
        <p:nvPicPr>
          <p:cNvPr id="12" name="Picture 11" descr="ch18fig08-0.jpg"/>
          <p:cNvPicPr>
            <a:picLocks noChangeAspect="1"/>
          </p:cNvPicPr>
          <p:nvPr/>
        </p:nvPicPr>
        <p:blipFill>
          <a:blip r:embed="rId5">
            <a:clrChange>
              <a:clrFrom>
                <a:srgbClr val="FFFFFF"/>
              </a:clrFrom>
              <a:clrTo>
                <a:srgbClr val="FFFFFF">
                  <a:alpha val="0"/>
                </a:srgbClr>
              </a:clrTo>
            </a:clrChange>
          </a:blip>
          <a:stretch>
            <a:fillRect/>
          </a:stretch>
        </p:blipFill>
        <p:spPr>
          <a:xfrm>
            <a:off x="1536192" y="1264264"/>
            <a:ext cx="6071616" cy="5181600"/>
          </a:xfrm>
          <a:prstGeom prst="rect">
            <a:avLst/>
          </a:prstGeom>
        </p:spPr>
      </p:pic>
      <p:sp>
        <p:nvSpPr>
          <p:cNvPr id="61446" name="Title 6"/>
          <p:cNvSpPr>
            <a:spLocks noGrp="1"/>
          </p:cNvSpPr>
          <p:nvPr>
            <p:ph type="title"/>
          </p:nvPr>
        </p:nvSpPr>
        <p:spPr>
          <a:xfrm>
            <a:off x="490538" y="-17463"/>
            <a:ext cx="8229600" cy="768351"/>
          </a:xfrm>
        </p:spPr>
        <p:txBody>
          <a:bodyPr/>
          <a:lstStyle/>
          <a:p>
            <a:r>
              <a:rPr lang="en-US" sz="3500">
                <a:latin typeface="Arial" pitchFamily="-107" charset="0"/>
                <a:cs typeface="Arial" pitchFamily="-107" charset="0"/>
              </a:rPr>
              <a:t>Aggregate Supply Induced Recession</a:t>
            </a:r>
          </a:p>
        </p:txBody>
      </p:sp>
      <p:pic>
        <p:nvPicPr>
          <p:cNvPr id="14" name="Picture 13" descr="ch18fig08-01b.jpg"/>
          <p:cNvPicPr>
            <a:picLocks noChangeAspect="1"/>
          </p:cNvPicPr>
          <p:nvPr/>
        </p:nvPicPr>
        <p:blipFill>
          <a:blip r:embed="rId6"/>
          <a:stretch>
            <a:fillRect/>
          </a:stretch>
        </p:blipFill>
        <p:spPr>
          <a:xfrm>
            <a:off x="4581210" y="5499215"/>
            <a:ext cx="505968" cy="841248"/>
          </a:xfrm>
          <a:prstGeom prst="rect">
            <a:avLst/>
          </a:prstGeom>
        </p:spPr>
      </p:pic>
      <p:pic>
        <p:nvPicPr>
          <p:cNvPr id="15" name="Picture 14" descr="ch18fig08-02a1.jpg"/>
          <p:cNvPicPr>
            <a:picLocks noChangeAspect="1"/>
          </p:cNvPicPr>
          <p:nvPr/>
        </p:nvPicPr>
        <p:blipFill>
          <a:blip r:embed="rId7">
            <a:clrChange>
              <a:clrFrom>
                <a:srgbClr val="FFFFFF"/>
              </a:clrFrom>
              <a:clrTo>
                <a:srgbClr val="FFFFFF">
                  <a:alpha val="0"/>
                </a:srgbClr>
              </a:clrTo>
            </a:clrChange>
          </a:blip>
          <a:stretch>
            <a:fillRect/>
          </a:stretch>
        </p:blipFill>
        <p:spPr>
          <a:xfrm>
            <a:off x="3669170" y="2254603"/>
            <a:ext cx="2919984" cy="2627376"/>
          </a:xfrm>
          <a:prstGeom prst="rect">
            <a:avLst/>
          </a:prstGeom>
        </p:spPr>
      </p:pic>
      <p:pic>
        <p:nvPicPr>
          <p:cNvPr id="16" name="Picture 15" descr="ch18fig08-02a2.jpg"/>
          <p:cNvPicPr>
            <a:picLocks noChangeAspect="1"/>
          </p:cNvPicPr>
          <p:nvPr/>
        </p:nvPicPr>
        <p:blipFill>
          <a:blip r:embed="rId8">
            <a:clrChange>
              <a:clrFrom>
                <a:srgbClr val="FFFFFF"/>
              </a:clrFrom>
              <a:clrTo>
                <a:srgbClr val="FFFFFF">
                  <a:alpha val="0"/>
                </a:srgbClr>
              </a:clrTo>
            </a:clrChange>
          </a:blip>
          <a:stretch>
            <a:fillRect/>
          </a:stretch>
        </p:blipFill>
        <p:spPr>
          <a:xfrm>
            <a:off x="3129182" y="2037769"/>
            <a:ext cx="3115056" cy="2700528"/>
          </a:xfrm>
          <a:prstGeom prst="rect">
            <a:avLst/>
          </a:prstGeom>
        </p:spPr>
      </p:pic>
      <p:pic>
        <p:nvPicPr>
          <p:cNvPr id="17" name="Picture 16" descr="ch18fig08-02b.jpg"/>
          <p:cNvPicPr>
            <a:picLocks noChangeAspect="1"/>
          </p:cNvPicPr>
          <p:nvPr/>
        </p:nvPicPr>
        <p:blipFill>
          <a:blip r:embed="rId9">
            <a:clrChange>
              <a:clrFrom>
                <a:srgbClr val="FFFFFF"/>
              </a:clrFrom>
              <a:clrTo>
                <a:srgbClr val="FFFFFF">
                  <a:alpha val="0"/>
                </a:srgbClr>
              </a:clrTo>
            </a:clrChange>
          </a:blip>
          <a:stretch>
            <a:fillRect/>
          </a:stretch>
        </p:blipFill>
        <p:spPr>
          <a:xfrm>
            <a:off x="4755733" y="3603751"/>
            <a:ext cx="353568" cy="158496"/>
          </a:xfrm>
          <a:prstGeom prst="rect">
            <a:avLst/>
          </a:prstGeom>
        </p:spPr>
      </p:pic>
      <p:pic>
        <p:nvPicPr>
          <p:cNvPr id="18" name="Picture 17" descr="ch18fig08-03a.jpg"/>
          <p:cNvPicPr>
            <a:picLocks noChangeAspect="1"/>
          </p:cNvPicPr>
          <p:nvPr/>
        </p:nvPicPr>
        <p:blipFill>
          <a:blip r:embed="rId10">
            <a:clrChange>
              <a:clrFrom>
                <a:srgbClr val="FFFFFF"/>
              </a:clrFrom>
              <a:clrTo>
                <a:srgbClr val="FFFFFF">
                  <a:alpha val="0"/>
                </a:srgbClr>
              </a:clrTo>
            </a:clrChange>
          </a:blip>
          <a:stretch>
            <a:fillRect/>
          </a:stretch>
        </p:blipFill>
        <p:spPr>
          <a:xfrm>
            <a:off x="4918096" y="2693908"/>
            <a:ext cx="487680" cy="1847088"/>
          </a:xfrm>
          <a:prstGeom prst="rect">
            <a:avLst/>
          </a:prstGeom>
        </p:spPr>
      </p:pic>
      <p:pic>
        <p:nvPicPr>
          <p:cNvPr id="19" name="Picture 18" descr="ch18fig08-03b.jpg"/>
          <p:cNvPicPr>
            <a:picLocks noChangeAspect="1"/>
          </p:cNvPicPr>
          <p:nvPr/>
        </p:nvPicPr>
        <p:blipFill>
          <a:blip r:embed="rId11"/>
          <a:stretch>
            <a:fillRect/>
          </a:stretch>
        </p:blipFill>
        <p:spPr>
          <a:xfrm>
            <a:off x="4045384" y="2172929"/>
            <a:ext cx="463296" cy="152400"/>
          </a:xfrm>
          <a:prstGeom prst="rect">
            <a:avLst/>
          </a:prstGeom>
        </p:spPr>
      </p:pic>
      <p:pic>
        <p:nvPicPr>
          <p:cNvPr id="21" name="Picture 20" descr="ch18fig08-03d1.jpg"/>
          <p:cNvPicPr>
            <a:picLocks noChangeAspect="1"/>
          </p:cNvPicPr>
          <p:nvPr/>
        </p:nvPicPr>
        <p:blipFill>
          <a:blip r:embed="rId12">
            <a:clrChange>
              <a:clrFrom>
                <a:srgbClr val="FFFFFF"/>
              </a:clrFrom>
              <a:clrTo>
                <a:srgbClr val="FFFFFF">
                  <a:alpha val="0"/>
                </a:srgbClr>
              </a:clrTo>
            </a:clrChange>
          </a:blip>
          <a:stretch>
            <a:fillRect/>
          </a:stretch>
        </p:blipFill>
        <p:spPr>
          <a:xfrm>
            <a:off x="4094545" y="5745316"/>
            <a:ext cx="463296" cy="152400"/>
          </a:xfrm>
          <a:prstGeom prst="rect">
            <a:avLst/>
          </a:prstGeom>
        </p:spPr>
      </p:pic>
      <p:pic>
        <p:nvPicPr>
          <p:cNvPr id="22" name="Picture 21" descr="ch18fig08-03d2.jpg"/>
          <p:cNvPicPr>
            <a:picLocks noChangeAspect="1"/>
          </p:cNvPicPr>
          <p:nvPr/>
        </p:nvPicPr>
        <p:blipFill>
          <a:blip r:embed="rId13">
            <a:clrChange>
              <a:clrFrom>
                <a:srgbClr val="FFFFFF"/>
              </a:clrFrom>
              <a:clrTo>
                <a:srgbClr val="FFFFFF">
                  <a:alpha val="0"/>
                </a:srgbClr>
              </a:clrTo>
            </a:clrChange>
          </a:blip>
          <a:stretch>
            <a:fillRect/>
          </a:stretch>
        </p:blipFill>
        <p:spPr>
          <a:xfrm>
            <a:off x="3647145" y="5499215"/>
            <a:ext cx="505968" cy="841248"/>
          </a:xfrm>
          <a:prstGeom prst="rect">
            <a:avLst/>
          </a:prstGeom>
        </p:spPr>
      </p:pic>
      <p:pic>
        <p:nvPicPr>
          <p:cNvPr id="23" name="Picture 22" descr="ch18fig08-04a1.jpg"/>
          <p:cNvPicPr>
            <a:picLocks noChangeAspect="1"/>
          </p:cNvPicPr>
          <p:nvPr/>
        </p:nvPicPr>
        <p:blipFill>
          <a:blip r:embed="rId14">
            <a:clrChange>
              <a:clrFrom>
                <a:srgbClr val="FFFFFF"/>
              </a:clrFrom>
              <a:clrTo>
                <a:srgbClr val="FFFFFF">
                  <a:alpha val="0"/>
                </a:srgbClr>
              </a:clrTo>
            </a:clrChange>
          </a:blip>
          <a:stretch>
            <a:fillRect/>
          </a:stretch>
        </p:blipFill>
        <p:spPr>
          <a:xfrm>
            <a:off x="2637535" y="2465145"/>
            <a:ext cx="2852928" cy="2517648"/>
          </a:xfrm>
          <a:prstGeom prst="rect">
            <a:avLst/>
          </a:prstGeom>
        </p:spPr>
      </p:pic>
      <p:pic>
        <p:nvPicPr>
          <p:cNvPr id="24" name="Picture 23" descr="ch18fig08-04a2.jpg"/>
          <p:cNvPicPr>
            <a:picLocks noChangeAspect="1"/>
          </p:cNvPicPr>
          <p:nvPr/>
        </p:nvPicPr>
        <p:blipFill>
          <a:blip r:embed="rId15">
            <a:clrChange>
              <a:clrFrom>
                <a:srgbClr val="FFFFFF"/>
              </a:clrFrom>
              <a:clrTo>
                <a:srgbClr val="FFFFFF">
                  <a:alpha val="0"/>
                </a:srgbClr>
              </a:clrTo>
            </a:clrChange>
          </a:blip>
          <a:stretch>
            <a:fillRect/>
          </a:stretch>
        </p:blipFill>
        <p:spPr>
          <a:xfrm>
            <a:off x="2820644" y="2194953"/>
            <a:ext cx="2798064" cy="2566416"/>
          </a:xfrm>
          <a:prstGeom prst="rect">
            <a:avLst/>
          </a:prstGeom>
        </p:spPr>
      </p:pic>
      <p:pic>
        <p:nvPicPr>
          <p:cNvPr id="25" name="Picture 24" descr="ch18fig08-04b.jpg"/>
          <p:cNvPicPr>
            <a:picLocks noChangeAspect="1"/>
          </p:cNvPicPr>
          <p:nvPr/>
        </p:nvPicPr>
        <p:blipFill>
          <a:blip r:embed="rId16">
            <a:clrChange>
              <a:clrFrom>
                <a:srgbClr val="FFFFFF"/>
              </a:clrFrom>
              <a:clrTo>
                <a:srgbClr val="FFFFFF">
                  <a:alpha val="0"/>
                </a:srgbClr>
              </a:clrTo>
            </a:clrChange>
          </a:blip>
          <a:stretch>
            <a:fillRect/>
          </a:stretch>
        </p:blipFill>
        <p:spPr>
          <a:xfrm>
            <a:off x="3818619" y="3590413"/>
            <a:ext cx="359664" cy="152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1000"/>
                                        <p:tgtEl>
                                          <p:spTgt spid="13"/>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1000"/>
                                        <p:tgtEl>
                                          <p:spTgt spid="15"/>
                                        </p:tgtEl>
                                      </p:cBhvr>
                                    </p:animEffect>
                                  </p:childTnLst>
                                </p:cTn>
                              </p:par>
                              <p:par>
                                <p:cTn id="17" presetID="22" presetClass="entr" presetSubtype="8"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1000"/>
                                        <p:tgtEl>
                                          <p:spTgt spid="16"/>
                                        </p:tgtEl>
                                      </p:cBhvr>
                                    </p:animEffect>
                                  </p:childTnLst>
                                </p:cTn>
                              </p:par>
                            </p:childTnLst>
                          </p:cTn>
                        </p:par>
                        <p:par>
                          <p:cTn id="20" fill="hold">
                            <p:stCondLst>
                              <p:cond delay="1000"/>
                            </p:stCondLst>
                            <p:childTnLst>
                              <p:par>
                                <p:cTn id="21" presetID="1"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right)">
                                      <p:cBhvr>
                                        <p:cTn id="27" dur="500"/>
                                        <p:tgtEl>
                                          <p:spTgt spid="18"/>
                                        </p:tgtEl>
                                      </p:cBhvr>
                                    </p:animEffect>
                                  </p:childTnLst>
                                </p:cTn>
                              </p:par>
                            </p:childTnLst>
                          </p:cTn>
                        </p:par>
                        <p:par>
                          <p:cTn id="28" fill="hold">
                            <p:stCondLst>
                              <p:cond delay="500"/>
                            </p:stCondLst>
                            <p:childTnLst>
                              <p:par>
                                <p:cTn id="29" presetID="22" presetClass="entr" presetSubtype="2"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1000"/>
                            </p:stCondLst>
                            <p:childTnLst>
                              <p:par>
                                <p:cTn id="33" presetID="22" presetClass="entr" presetSubtype="4"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down)">
                                      <p:cBhvr>
                                        <p:cTn id="35" dur="1000"/>
                                        <p:tgtEl>
                                          <p:spTgt spid="20"/>
                                        </p:tgtEl>
                                      </p:cBhvr>
                                    </p:animEffect>
                                  </p:childTnLst>
                                </p:cTn>
                              </p:par>
                            </p:childTnLst>
                          </p:cTn>
                        </p:par>
                        <p:par>
                          <p:cTn id="36" fill="hold">
                            <p:stCondLst>
                              <p:cond delay="2000"/>
                            </p:stCondLst>
                            <p:childTnLst>
                              <p:par>
                                <p:cTn id="37" presetID="22" presetClass="entr" presetSubtype="2"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right)">
                                      <p:cBhvr>
                                        <p:cTn id="39" dur="500"/>
                                        <p:tgtEl>
                                          <p:spTgt spid="21"/>
                                        </p:tgtEl>
                                      </p:cBhvr>
                                    </p:animEffect>
                                  </p:childTnLst>
                                </p:cTn>
                              </p:par>
                            </p:childTnLst>
                          </p:cTn>
                        </p:par>
                        <p:par>
                          <p:cTn id="40" fill="hold">
                            <p:stCondLst>
                              <p:cond delay="2500"/>
                            </p:stCondLst>
                            <p:childTnLst>
                              <p:par>
                                <p:cTn id="41" presetID="22" presetClass="entr" presetSubtype="4"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left)">
                                      <p:cBhvr>
                                        <p:cTn id="48" dur="1000"/>
                                        <p:tgtEl>
                                          <p:spTgt spid="23"/>
                                        </p:tgtEl>
                                      </p:cBhvr>
                                    </p:animEffect>
                                  </p:childTnLst>
                                </p:cTn>
                              </p:par>
                              <p:par>
                                <p:cTn id="49" presetID="22" presetClass="entr" presetSubtype="8"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left)">
                                      <p:cBhvr>
                                        <p:cTn id="51" dur="1000"/>
                                        <p:tgtEl>
                                          <p:spTgt spid="24"/>
                                        </p:tgtEl>
                                      </p:cBhvr>
                                    </p:animEffect>
                                  </p:childTnLst>
                                </p:cTn>
                              </p:par>
                            </p:childTnLst>
                          </p:cTn>
                        </p:par>
                        <p:par>
                          <p:cTn id="52" fill="hold">
                            <p:stCondLst>
                              <p:cond delay="1000"/>
                            </p:stCondLst>
                            <p:childTnLst>
                              <p:par>
                                <p:cTn id="53" presetID="1" presetClass="entr" presetSubtype="0" fill="hold" nodeType="after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Practice What You </a:t>
            </a:r>
            <a:r>
              <a:rPr lang="en-US" dirty="0" smtClean="0">
                <a:latin typeface="Arial" pitchFamily="-107" charset="0"/>
                <a:cs typeface="Arial" pitchFamily="-107" charset="0"/>
              </a:rPr>
              <a:t>Know</a:t>
            </a:r>
            <a:r>
              <a:rPr lang="en-US" dirty="0">
                <a:latin typeface="Arial" pitchFamily="-103" charset="0"/>
                <a:cs typeface="MS PGothic" pitchFamily="34" charset="-128"/>
              </a:rPr>
              <a:t>—</a:t>
            </a:r>
            <a:r>
              <a:rPr lang="en-US" dirty="0" smtClean="0">
                <a:latin typeface="Arial" pitchFamily="-107" charset="0"/>
                <a:cs typeface="Arial" pitchFamily="-107" charset="0"/>
              </a:rPr>
              <a:t>3 </a:t>
            </a:r>
            <a:endParaRPr lang="en-US" dirty="0">
              <a:latin typeface="Helvetica Neue" pitchFamily="-107" charset="0"/>
              <a:cs typeface="Arial" pitchFamily="-107" charset="0"/>
            </a:endParaRPr>
          </a:p>
        </p:txBody>
      </p:sp>
      <p:sp>
        <p:nvSpPr>
          <p:cNvPr id="63490" name="Content Placeholder 2"/>
          <p:cNvSpPr>
            <a:spLocks noGrp="1"/>
          </p:cNvSpPr>
          <p:nvPr>
            <p:ph idx="1"/>
          </p:nvPr>
        </p:nvSpPr>
        <p:spPr>
          <a:xfrm>
            <a:off x="457200" y="1712913"/>
            <a:ext cx="8229600" cy="4895850"/>
          </a:xfrm>
        </p:spPr>
        <p:txBody>
          <a:bodyPr/>
          <a:lstStyle/>
          <a:p>
            <a:r>
              <a:rPr lang="en-US" sz="3200" dirty="0">
                <a:latin typeface="Arial" pitchFamily="-107" charset="0"/>
                <a:cs typeface="Arial" pitchFamily="-107" charset="0"/>
              </a:rPr>
              <a:t>According to the models studied in this chapter, monetary policy is:</a:t>
            </a:r>
          </a:p>
          <a:p>
            <a:pPr marL="971550" lvl="1" indent="-514350">
              <a:buFont typeface="+mj-lt"/>
              <a:buAutoNum type="alphaUcPeriod"/>
            </a:pPr>
            <a:r>
              <a:rPr lang="en-US" sz="2800" dirty="0">
                <a:latin typeface="Arial" pitchFamily="-107" charset="0"/>
                <a:cs typeface="Arial" pitchFamily="-107" charset="0"/>
              </a:rPr>
              <a:t>more effective in the long run.</a:t>
            </a:r>
          </a:p>
          <a:p>
            <a:pPr marL="971550" lvl="1" indent="-514350">
              <a:buFont typeface="Calibri" pitchFamily="-107" charset="0"/>
              <a:buAutoNum type="alphaUcPeriod"/>
            </a:pPr>
            <a:r>
              <a:rPr lang="en-US" sz="2800" dirty="0">
                <a:latin typeface="Arial" pitchFamily="-107" charset="0"/>
                <a:cs typeface="Arial" pitchFamily="-107" charset="0"/>
              </a:rPr>
              <a:t>more effective in the short run.</a:t>
            </a:r>
          </a:p>
          <a:p>
            <a:pPr marL="971550" lvl="1" indent="-514350">
              <a:buFont typeface="Calibri" pitchFamily="-107" charset="0"/>
              <a:buAutoNum type="alphaUcPeriod"/>
            </a:pPr>
            <a:r>
              <a:rPr lang="en-US" sz="2800" dirty="0">
                <a:latin typeface="Arial" pitchFamily="-107" charset="0"/>
                <a:cs typeface="Arial" pitchFamily="-107" charset="0"/>
              </a:rPr>
              <a:t>equally effective in the long and short run.</a:t>
            </a:r>
          </a:p>
        </p:txBody>
      </p:sp>
      <p:sp>
        <p:nvSpPr>
          <p:cNvPr id="4" name="Rectangle 3" descr="Correct answer: B, more effective in the short run"/>
          <p:cNvSpPr/>
          <p:nvPr/>
        </p:nvSpPr>
        <p:spPr>
          <a:xfrm>
            <a:off x="931863" y="3300413"/>
            <a:ext cx="5576887" cy="54927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a typeface="MS PGothic" pitchFamily="34" charset="-128"/>
              <a:cs typeface="MS PGothic"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The Phillips Curve</a:t>
            </a:r>
          </a:p>
        </p:txBody>
      </p:sp>
      <p:sp>
        <p:nvSpPr>
          <p:cNvPr id="30723" name="Content Placeholder 2"/>
          <p:cNvSpPr>
            <a:spLocks noGrp="1"/>
          </p:cNvSpPr>
          <p:nvPr>
            <p:ph idx="1"/>
          </p:nvPr>
        </p:nvSpPr>
        <p:spPr>
          <a:xfrm>
            <a:off x="457200" y="1712913"/>
            <a:ext cx="8229600" cy="4895850"/>
          </a:xfrm>
        </p:spPr>
        <p:txBody>
          <a:bodyPr/>
          <a:lstStyle/>
          <a:p>
            <a:r>
              <a:rPr lang="en-US" sz="2800" dirty="0">
                <a:latin typeface="Arial" pitchFamily="-107" charset="0"/>
                <a:cs typeface="Arial" pitchFamily="-107" charset="0"/>
              </a:rPr>
              <a:t>In the 1960s:</a:t>
            </a:r>
          </a:p>
          <a:p>
            <a:pPr lvl="1"/>
            <a:r>
              <a:rPr lang="en-US" sz="2400" dirty="0">
                <a:latin typeface="Arial" pitchFamily="-107" charset="0"/>
                <a:cs typeface="Arial" pitchFamily="-107" charset="0"/>
              </a:rPr>
              <a:t>Observed inverse relationship between unemployment and inflation</a:t>
            </a:r>
          </a:p>
          <a:p>
            <a:r>
              <a:rPr lang="en-US" sz="2800" dirty="0">
                <a:latin typeface="Arial" pitchFamily="-107" charset="0"/>
                <a:cs typeface="Arial" pitchFamily="-107" charset="0"/>
              </a:rPr>
              <a:t>Phillips Curve: Graphic representation </a:t>
            </a:r>
          </a:p>
          <a:p>
            <a:r>
              <a:rPr lang="en-US" sz="2800" dirty="0">
                <a:latin typeface="Arial" pitchFamily="-107" charset="0"/>
                <a:cs typeface="Arial" pitchFamily="-107" charset="0"/>
              </a:rPr>
              <a:t>Two-part policy implication:</a:t>
            </a:r>
          </a:p>
          <a:p>
            <a:pPr lvl="1"/>
            <a:r>
              <a:rPr lang="en-US" sz="2400" dirty="0">
                <a:latin typeface="Arial" pitchFamily="-107" charset="0"/>
                <a:cs typeface="Arial" pitchFamily="-107" charset="0"/>
              </a:rPr>
              <a:t>Less unemployment ↔ higher inflation</a:t>
            </a:r>
          </a:p>
          <a:p>
            <a:pPr lvl="1"/>
            <a:r>
              <a:rPr lang="en-US" sz="2400" dirty="0">
                <a:latin typeface="Arial" pitchFamily="-107" charset="0"/>
                <a:cs typeface="Arial" pitchFamily="-107" charset="0"/>
              </a:rPr>
              <a:t>Lower inflation ↔ </a:t>
            </a:r>
            <a:r>
              <a:rPr lang="en-US" altLang="ja-JP" sz="2400" dirty="0">
                <a:latin typeface="Arial" pitchFamily="-107" charset="0"/>
                <a:cs typeface="Arial" pitchFamily="-107" charset="0"/>
              </a:rPr>
              <a:t>higher unemployment</a:t>
            </a:r>
          </a:p>
          <a:p>
            <a:r>
              <a:rPr lang="en-US" sz="2800" dirty="0">
                <a:latin typeface="Arial" pitchFamily="-107" charset="0"/>
                <a:cs typeface="Arial" pitchFamily="-107" charset="0"/>
              </a:rPr>
              <a:t>But ignores expectations and the long run</a:t>
            </a:r>
          </a:p>
          <a:p>
            <a:endParaRPr lang="en-US" sz="2800" dirty="0">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PRINECOMA2_FIG18.09-07b.jpg"/>
          <p:cNvPicPr>
            <a:picLocks noChangeAspect="1"/>
          </p:cNvPicPr>
          <p:nvPr/>
        </p:nvPicPr>
        <p:blipFill>
          <a:blip r:embed="rId3">
            <a:clrChange>
              <a:clrFrom>
                <a:srgbClr val="FFFFFF"/>
              </a:clrFrom>
              <a:clrTo>
                <a:srgbClr val="FFFFFF">
                  <a:alpha val="0"/>
                </a:srgbClr>
              </a:clrTo>
            </a:clrChange>
          </a:blip>
          <a:stretch>
            <a:fillRect/>
          </a:stretch>
        </p:blipFill>
        <p:spPr>
          <a:xfrm>
            <a:off x="5869367" y="3196304"/>
            <a:ext cx="944880" cy="1219200"/>
          </a:xfrm>
          <a:prstGeom prst="rect">
            <a:avLst/>
          </a:prstGeom>
        </p:spPr>
      </p:pic>
      <p:pic>
        <p:nvPicPr>
          <p:cNvPr id="27" name="Picture 26" descr="PRINECOMA2_FIG18.09-05c.jpg"/>
          <p:cNvPicPr>
            <a:picLocks noChangeAspect="1"/>
          </p:cNvPicPr>
          <p:nvPr/>
        </p:nvPicPr>
        <p:blipFill>
          <a:blip r:embed="rId4">
            <a:clrChange>
              <a:clrFrom>
                <a:srgbClr val="FFFFFF"/>
              </a:clrFrom>
              <a:clrTo>
                <a:srgbClr val="FFFFFF">
                  <a:alpha val="0"/>
                </a:srgbClr>
              </a:clrTo>
            </a:clrChange>
          </a:blip>
          <a:stretch>
            <a:fillRect/>
          </a:stretch>
        </p:blipFill>
        <p:spPr>
          <a:xfrm>
            <a:off x="486566" y="2699250"/>
            <a:ext cx="2304288" cy="1901952"/>
          </a:xfrm>
          <a:prstGeom prst="rect">
            <a:avLst/>
          </a:prstGeom>
        </p:spPr>
      </p:pic>
      <p:pic>
        <p:nvPicPr>
          <p:cNvPr id="20" name="Picture 19" descr="PRINECOMA2_FIG18.09-03b.jpg"/>
          <p:cNvPicPr>
            <a:picLocks noChangeAspect="1"/>
          </p:cNvPicPr>
          <p:nvPr/>
        </p:nvPicPr>
        <p:blipFill>
          <a:blip r:embed="rId5">
            <a:clrChange>
              <a:clrFrom>
                <a:srgbClr val="FFFFFF"/>
              </a:clrFrom>
              <a:clrTo>
                <a:srgbClr val="FFFFFF">
                  <a:alpha val="0"/>
                </a:srgbClr>
              </a:clrTo>
            </a:clrChange>
          </a:blip>
          <a:stretch>
            <a:fillRect/>
          </a:stretch>
        </p:blipFill>
        <p:spPr>
          <a:xfrm>
            <a:off x="483026" y="3379281"/>
            <a:ext cx="1426464" cy="115824"/>
          </a:xfrm>
          <a:prstGeom prst="rect">
            <a:avLst/>
          </a:prstGeom>
        </p:spPr>
      </p:pic>
      <p:pic>
        <p:nvPicPr>
          <p:cNvPr id="16" name="Picture 15" descr="PRINECOMA2_FIG18.09-02a.jpg"/>
          <p:cNvPicPr>
            <a:picLocks noChangeAspect="1"/>
          </p:cNvPicPr>
          <p:nvPr/>
        </p:nvPicPr>
        <p:blipFill>
          <a:blip r:embed="rId6">
            <a:clrChange>
              <a:clrFrom>
                <a:srgbClr val="FFFFFF"/>
              </a:clrFrom>
              <a:clrTo>
                <a:srgbClr val="FFFFFF">
                  <a:alpha val="0"/>
                </a:srgbClr>
              </a:clrTo>
            </a:clrChange>
          </a:blip>
          <a:stretch>
            <a:fillRect/>
          </a:stretch>
        </p:blipFill>
        <p:spPr>
          <a:xfrm>
            <a:off x="1843974" y="1733460"/>
            <a:ext cx="359664" cy="2670048"/>
          </a:xfrm>
          <a:prstGeom prst="rect">
            <a:avLst/>
          </a:prstGeom>
        </p:spPr>
      </p:pic>
      <p:pic>
        <p:nvPicPr>
          <p:cNvPr id="14" name="Picture 13" descr="PRINECOMA2_FIG18.09-0.jpg"/>
          <p:cNvPicPr>
            <a:picLocks noChangeAspect="1"/>
          </p:cNvPicPr>
          <p:nvPr/>
        </p:nvPicPr>
        <p:blipFill>
          <a:blip r:embed="rId7">
            <a:clrChange>
              <a:clrFrom>
                <a:srgbClr val="FFFFFF"/>
              </a:clrFrom>
              <a:clrTo>
                <a:srgbClr val="FFFFFF">
                  <a:alpha val="0"/>
                </a:srgbClr>
              </a:clrTo>
            </a:clrChange>
          </a:blip>
          <a:stretch>
            <a:fillRect/>
          </a:stretch>
        </p:blipFill>
        <p:spPr>
          <a:xfrm>
            <a:off x="304800" y="1420368"/>
            <a:ext cx="8534400" cy="4017264"/>
          </a:xfrm>
          <a:prstGeom prst="rect">
            <a:avLst/>
          </a:prstGeom>
        </p:spPr>
      </p:pic>
      <p:sp>
        <p:nvSpPr>
          <p:cNvPr id="67593" name="Title 12"/>
          <p:cNvSpPr>
            <a:spLocks noGrp="1"/>
          </p:cNvSpPr>
          <p:nvPr>
            <p:ph type="title"/>
          </p:nvPr>
        </p:nvSpPr>
        <p:spPr>
          <a:xfrm>
            <a:off x="490538" y="-17463"/>
            <a:ext cx="8229600" cy="768351"/>
          </a:xfrm>
        </p:spPr>
        <p:txBody>
          <a:bodyPr/>
          <a:lstStyle/>
          <a:p>
            <a:r>
              <a:rPr lang="en-US" sz="3500">
                <a:latin typeface="Arial" pitchFamily="-107" charset="0"/>
                <a:cs typeface="Arial" pitchFamily="-107" charset="0"/>
              </a:rPr>
              <a:t>AD, AS, and the Phillips Curve</a:t>
            </a:r>
          </a:p>
        </p:txBody>
      </p:sp>
      <p:pic>
        <p:nvPicPr>
          <p:cNvPr id="15" name="Picture 14" descr="PRINECOMA2_FIG18.09-01.jpg"/>
          <p:cNvPicPr>
            <a:picLocks noChangeAspect="1"/>
          </p:cNvPicPr>
          <p:nvPr/>
        </p:nvPicPr>
        <p:blipFill>
          <a:blip r:embed="rId8"/>
          <a:stretch>
            <a:fillRect/>
          </a:stretch>
        </p:blipFill>
        <p:spPr>
          <a:xfrm>
            <a:off x="987487" y="5209688"/>
            <a:ext cx="6644640" cy="158496"/>
          </a:xfrm>
          <a:prstGeom prst="rect">
            <a:avLst/>
          </a:prstGeom>
        </p:spPr>
      </p:pic>
      <p:pic>
        <p:nvPicPr>
          <p:cNvPr id="17" name="Picture 16" descr="PRINECOMA2_FIG18.09-02b.jpg"/>
          <p:cNvPicPr>
            <a:picLocks noChangeAspect="1"/>
          </p:cNvPicPr>
          <p:nvPr/>
        </p:nvPicPr>
        <p:blipFill>
          <a:blip r:embed="rId9">
            <a:clrChange>
              <a:clrFrom>
                <a:srgbClr val="FFFFFF"/>
              </a:clrFrom>
              <a:clrTo>
                <a:srgbClr val="FFFFFF">
                  <a:alpha val="0"/>
                </a:srgbClr>
              </a:clrTo>
            </a:clrChange>
          </a:blip>
          <a:stretch>
            <a:fillRect/>
          </a:stretch>
        </p:blipFill>
        <p:spPr>
          <a:xfrm>
            <a:off x="1673450" y="4468892"/>
            <a:ext cx="487680" cy="591312"/>
          </a:xfrm>
          <a:prstGeom prst="rect">
            <a:avLst/>
          </a:prstGeom>
        </p:spPr>
      </p:pic>
      <p:pic>
        <p:nvPicPr>
          <p:cNvPr id="18" name="Picture 17" descr="PRINECOMA2_FIG18.09-03a1.jpg"/>
          <p:cNvPicPr>
            <a:picLocks noChangeAspect="1"/>
          </p:cNvPicPr>
          <p:nvPr/>
        </p:nvPicPr>
        <p:blipFill>
          <a:blip r:embed="rId10">
            <a:clrChange>
              <a:clrFrom>
                <a:srgbClr val="FFFFFF"/>
              </a:clrFrom>
              <a:clrTo>
                <a:srgbClr val="FFFFFF">
                  <a:alpha val="0"/>
                </a:srgbClr>
              </a:clrTo>
            </a:clrChange>
          </a:blip>
          <a:stretch>
            <a:fillRect/>
          </a:stretch>
        </p:blipFill>
        <p:spPr>
          <a:xfrm>
            <a:off x="1380188" y="2078638"/>
            <a:ext cx="1926336" cy="1914144"/>
          </a:xfrm>
          <a:prstGeom prst="rect">
            <a:avLst/>
          </a:prstGeom>
        </p:spPr>
      </p:pic>
      <p:pic>
        <p:nvPicPr>
          <p:cNvPr id="19" name="Picture 18" descr="PRINECOMA2_FIG18.09-03a2.jpg"/>
          <p:cNvPicPr>
            <a:picLocks noChangeAspect="1"/>
          </p:cNvPicPr>
          <p:nvPr/>
        </p:nvPicPr>
        <p:blipFill>
          <a:blip r:embed="rId11">
            <a:clrChange>
              <a:clrFrom>
                <a:srgbClr val="FFFFFF"/>
              </a:clrFrom>
              <a:clrTo>
                <a:srgbClr val="FFFFFF">
                  <a:alpha val="0"/>
                </a:srgbClr>
              </a:clrTo>
            </a:clrChange>
          </a:blip>
          <a:stretch>
            <a:fillRect/>
          </a:stretch>
        </p:blipFill>
        <p:spPr>
          <a:xfrm>
            <a:off x="1005775" y="2567760"/>
            <a:ext cx="2036064" cy="1804416"/>
          </a:xfrm>
          <a:prstGeom prst="rect">
            <a:avLst/>
          </a:prstGeom>
        </p:spPr>
      </p:pic>
      <p:pic>
        <p:nvPicPr>
          <p:cNvPr id="21" name="Picture 20" descr="PRINECOMA2_FIG18.09-03c.jpg"/>
          <p:cNvPicPr>
            <a:picLocks noChangeAspect="1"/>
          </p:cNvPicPr>
          <p:nvPr/>
        </p:nvPicPr>
        <p:blipFill>
          <a:blip r:embed="rId12">
            <a:clrChange>
              <a:clrFrom>
                <a:srgbClr val="FFFFFF"/>
              </a:clrFrom>
              <a:clrTo>
                <a:srgbClr val="FFFFFF">
                  <a:alpha val="0"/>
                </a:srgbClr>
              </a:clrTo>
            </a:clrChange>
          </a:blip>
          <a:stretch>
            <a:fillRect/>
          </a:stretch>
        </p:blipFill>
        <p:spPr>
          <a:xfrm>
            <a:off x="1851774" y="3379282"/>
            <a:ext cx="262128" cy="115824"/>
          </a:xfrm>
          <a:prstGeom prst="rect">
            <a:avLst/>
          </a:prstGeom>
        </p:spPr>
      </p:pic>
      <p:pic>
        <p:nvPicPr>
          <p:cNvPr id="22" name="Picture 21" descr="PRINECOMA2_FIG18.09-04a.jpg"/>
          <p:cNvPicPr>
            <a:picLocks noChangeAspect="1"/>
          </p:cNvPicPr>
          <p:nvPr/>
        </p:nvPicPr>
        <p:blipFill>
          <a:blip r:embed="rId13">
            <a:clrChange>
              <a:clrFrom>
                <a:srgbClr val="FFFFFF"/>
              </a:clrFrom>
              <a:clrTo>
                <a:srgbClr val="FFFFFF">
                  <a:alpha val="0"/>
                </a:srgbClr>
              </a:clrTo>
            </a:clrChange>
          </a:blip>
          <a:stretch>
            <a:fillRect/>
          </a:stretch>
        </p:blipFill>
        <p:spPr>
          <a:xfrm>
            <a:off x="6725789" y="4251239"/>
            <a:ext cx="231648" cy="207264"/>
          </a:xfrm>
          <a:prstGeom prst="rect">
            <a:avLst/>
          </a:prstGeom>
        </p:spPr>
      </p:pic>
      <p:pic>
        <p:nvPicPr>
          <p:cNvPr id="23" name="Picture 22" descr="PRINECOMA2_FIG18.09-04b.jpg"/>
          <p:cNvPicPr>
            <a:picLocks noChangeAspect="1"/>
          </p:cNvPicPr>
          <p:nvPr/>
        </p:nvPicPr>
        <p:blipFill>
          <a:blip r:embed="rId14">
            <a:clrChange>
              <a:clrFrom>
                <a:srgbClr val="FFFFFF"/>
              </a:clrFrom>
              <a:clrTo>
                <a:srgbClr val="FFFFFF">
                  <a:alpha val="0"/>
                </a:srgbClr>
              </a:clrTo>
            </a:clrChange>
          </a:blip>
          <a:stretch>
            <a:fillRect/>
          </a:stretch>
        </p:blipFill>
        <p:spPr>
          <a:xfrm>
            <a:off x="6375105" y="4489475"/>
            <a:ext cx="1146048" cy="615696"/>
          </a:xfrm>
          <a:prstGeom prst="rect">
            <a:avLst/>
          </a:prstGeom>
        </p:spPr>
      </p:pic>
      <p:pic>
        <p:nvPicPr>
          <p:cNvPr id="24" name="Picture 23" descr="PRINECOMA2_FIG18.09-05a.jpg"/>
          <p:cNvPicPr>
            <a:picLocks noChangeAspect="1"/>
          </p:cNvPicPr>
          <p:nvPr/>
        </p:nvPicPr>
        <p:blipFill>
          <a:blip r:embed="rId15">
            <a:clrChange>
              <a:clrFrom>
                <a:srgbClr val="FFFFFF"/>
              </a:clrFrom>
              <a:clrTo>
                <a:srgbClr val="FFFFFF">
                  <a:alpha val="0"/>
                </a:srgbClr>
              </a:clrTo>
            </a:clrChange>
          </a:blip>
          <a:stretch>
            <a:fillRect/>
          </a:stretch>
        </p:blipFill>
        <p:spPr>
          <a:xfrm>
            <a:off x="1761482" y="1996505"/>
            <a:ext cx="1999488" cy="1865376"/>
          </a:xfrm>
          <a:prstGeom prst="rect">
            <a:avLst/>
          </a:prstGeom>
        </p:spPr>
      </p:pic>
      <p:pic>
        <p:nvPicPr>
          <p:cNvPr id="25" name="Picture 24" descr="PRINECOMA2_FIG18.09-05b1.jpg"/>
          <p:cNvPicPr>
            <a:picLocks noChangeAspect="1"/>
          </p:cNvPicPr>
          <p:nvPr/>
        </p:nvPicPr>
        <p:blipFill>
          <a:blip r:embed="rId16">
            <a:clrChange>
              <a:clrFrom>
                <a:srgbClr val="FFFFFF"/>
              </a:clrFrom>
              <a:clrTo>
                <a:srgbClr val="FFFFFF">
                  <a:alpha val="0"/>
                </a:srgbClr>
              </a:clrTo>
            </a:clrChange>
          </a:blip>
          <a:stretch>
            <a:fillRect/>
          </a:stretch>
        </p:blipFill>
        <p:spPr>
          <a:xfrm>
            <a:off x="556605" y="2940861"/>
            <a:ext cx="115824" cy="353568"/>
          </a:xfrm>
          <a:prstGeom prst="rect">
            <a:avLst/>
          </a:prstGeom>
        </p:spPr>
      </p:pic>
      <p:pic>
        <p:nvPicPr>
          <p:cNvPr id="26" name="Picture 25" descr="PRINECOMA2_FIG18.09-05b2.jpg"/>
          <p:cNvPicPr>
            <a:picLocks noChangeAspect="1"/>
          </p:cNvPicPr>
          <p:nvPr/>
        </p:nvPicPr>
        <p:blipFill>
          <a:blip r:embed="rId17"/>
          <a:stretch>
            <a:fillRect/>
          </a:stretch>
        </p:blipFill>
        <p:spPr>
          <a:xfrm>
            <a:off x="2069002" y="4493604"/>
            <a:ext cx="286512" cy="115824"/>
          </a:xfrm>
          <a:prstGeom prst="rect">
            <a:avLst/>
          </a:prstGeom>
        </p:spPr>
      </p:pic>
      <p:pic>
        <p:nvPicPr>
          <p:cNvPr id="28" name="Picture 27" descr="PRINECOMA2_FIG18.09-05d.jpg"/>
          <p:cNvPicPr>
            <a:picLocks noChangeAspect="1"/>
          </p:cNvPicPr>
          <p:nvPr/>
        </p:nvPicPr>
        <p:blipFill>
          <a:blip r:embed="rId18">
            <a:clrChange>
              <a:clrFrom>
                <a:srgbClr val="FFFFFF"/>
              </a:clrFrom>
              <a:clrTo>
                <a:srgbClr val="FFFFFF">
                  <a:alpha val="0"/>
                </a:srgbClr>
              </a:clrTo>
            </a:clrChange>
          </a:blip>
          <a:stretch>
            <a:fillRect/>
          </a:stretch>
        </p:blipFill>
        <p:spPr>
          <a:xfrm>
            <a:off x="2518500" y="2693121"/>
            <a:ext cx="256032" cy="128016"/>
          </a:xfrm>
          <a:prstGeom prst="rect">
            <a:avLst/>
          </a:prstGeom>
        </p:spPr>
      </p:pic>
      <p:pic>
        <p:nvPicPr>
          <p:cNvPr id="29" name="Picture 28" descr="PRINECOMA2_FIG18.09-05e.jpg"/>
          <p:cNvPicPr>
            <a:picLocks noChangeAspect="1"/>
          </p:cNvPicPr>
          <p:nvPr/>
        </p:nvPicPr>
        <p:blipFill>
          <a:blip r:embed="rId19"/>
          <a:stretch>
            <a:fillRect/>
          </a:stretch>
        </p:blipFill>
        <p:spPr>
          <a:xfrm>
            <a:off x="2497951" y="4648364"/>
            <a:ext cx="493776" cy="396240"/>
          </a:xfrm>
          <a:prstGeom prst="rect">
            <a:avLst/>
          </a:prstGeom>
        </p:spPr>
      </p:pic>
      <p:pic>
        <p:nvPicPr>
          <p:cNvPr id="30" name="Picture 29" descr="PRINECOMA2_FIG18.09-06a.jpg"/>
          <p:cNvPicPr>
            <a:picLocks noChangeAspect="1"/>
          </p:cNvPicPr>
          <p:nvPr/>
        </p:nvPicPr>
        <p:blipFill>
          <a:blip r:embed="rId20"/>
          <a:stretch>
            <a:fillRect/>
          </a:stretch>
        </p:blipFill>
        <p:spPr>
          <a:xfrm>
            <a:off x="6239519" y="4474169"/>
            <a:ext cx="286512" cy="121920"/>
          </a:xfrm>
          <a:prstGeom prst="rect">
            <a:avLst/>
          </a:prstGeom>
        </p:spPr>
      </p:pic>
      <p:pic>
        <p:nvPicPr>
          <p:cNvPr id="31" name="Picture 30" descr="PRINECOMA2_FIG18.09-06b.jpg"/>
          <p:cNvPicPr>
            <a:picLocks noChangeAspect="1"/>
          </p:cNvPicPr>
          <p:nvPr/>
        </p:nvPicPr>
        <p:blipFill>
          <a:blip r:embed="rId21">
            <a:clrChange>
              <a:clrFrom>
                <a:srgbClr val="FFFFFF"/>
              </a:clrFrom>
              <a:clrTo>
                <a:srgbClr val="FFFFFF">
                  <a:alpha val="0"/>
                </a:srgbClr>
              </a:clrTo>
            </a:clrChange>
          </a:blip>
          <a:stretch>
            <a:fillRect/>
          </a:stretch>
        </p:blipFill>
        <p:spPr>
          <a:xfrm>
            <a:off x="4917604" y="3062388"/>
            <a:ext cx="1127760" cy="1536192"/>
          </a:xfrm>
          <a:prstGeom prst="rect">
            <a:avLst/>
          </a:prstGeom>
        </p:spPr>
      </p:pic>
      <p:pic>
        <p:nvPicPr>
          <p:cNvPr id="32" name="Picture 31" descr="PRINECOMA2_FIG18.09-06c.jpg"/>
          <p:cNvPicPr>
            <a:picLocks noChangeAspect="1"/>
          </p:cNvPicPr>
          <p:nvPr/>
        </p:nvPicPr>
        <p:blipFill>
          <a:blip r:embed="rId22">
            <a:clrChange>
              <a:clrFrom>
                <a:srgbClr val="FFFFFF"/>
              </a:clrFrom>
              <a:clrTo>
                <a:srgbClr val="FFFFFF">
                  <a:alpha val="0"/>
                </a:srgbClr>
              </a:clrTo>
            </a:clrChange>
          </a:blip>
          <a:stretch>
            <a:fillRect/>
          </a:stretch>
        </p:blipFill>
        <p:spPr>
          <a:xfrm>
            <a:off x="5576267" y="4631223"/>
            <a:ext cx="646176" cy="463296"/>
          </a:xfrm>
          <a:prstGeom prst="rect">
            <a:avLst/>
          </a:prstGeom>
        </p:spPr>
      </p:pic>
      <p:pic>
        <p:nvPicPr>
          <p:cNvPr id="33" name="Picture 32" descr="PRINECOMA2_FIG18.09-07a.jpg"/>
          <p:cNvPicPr>
            <a:picLocks noChangeAspect="1"/>
          </p:cNvPicPr>
          <p:nvPr/>
        </p:nvPicPr>
        <p:blipFill>
          <a:blip r:embed="rId23"/>
          <a:stretch>
            <a:fillRect/>
          </a:stretch>
        </p:blipFill>
        <p:spPr>
          <a:xfrm>
            <a:off x="4981121" y="3563571"/>
            <a:ext cx="115824" cy="3535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1000"/>
                                        <p:tgtEl>
                                          <p:spTgt spid="16"/>
                                        </p:tgtEl>
                                      </p:cBhvr>
                                    </p:animEffect>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1000"/>
                                        <p:tgtEl>
                                          <p:spTgt spid="18"/>
                                        </p:tgtEl>
                                      </p:cBhvr>
                                    </p:animEffect>
                                  </p:childTnLst>
                                </p:cTn>
                              </p:par>
                              <p:par>
                                <p:cTn id="22" presetID="22" presetClass="entr" presetSubtype="8"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1000"/>
                                        <p:tgtEl>
                                          <p:spTgt spid="19"/>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par>
                          <p:cTn id="29" fill="hold">
                            <p:stCondLst>
                              <p:cond delay="1500"/>
                            </p:stCondLst>
                            <p:childTnLst>
                              <p:par>
                                <p:cTn id="30" presetID="1" presetClass="entr" presetSubtype="0" fill="hold" nodeType="afterEffect">
                                  <p:stCondLst>
                                    <p:cond delay="0"/>
                                  </p:stCondLst>
                                  <p:childTnLst>
                                    <p:set>
                                      <p:cBhvr>
                                        <p:cTn id="31" dur="1" fill="hold">
                                          <p:stCondLst>
                                            <p:cond delay="0"/>
                                          </p:stCondLst>
                                        </p:cTn>
                                        <p:tgtEl>
                                          <p:spTgt spid="2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childTnLst>
                                </p:cTn>
                              </p:par>
                            </p:childTnLst>
                          </p:cTn>
                        </p:par>
                        <p:par>
                          <p:cTn id="36" fill="hold">
                            <p:stCondLst>
                              <p:cond delay="0"/>
                            </p:stCondLst>
                            <p:childTnLst>
                              <p:par>
                                <p:cTn id="37" presetID="22" presetClass="entr" presetSubtype="4"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down)">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left)">
                                      <p:cBhvr>
                                        <p:cTn id="44" dur="1000"/>
                                        <p:tgtEl>
                                          <p:spTgt spid="24"/>
                                        </p:tgtEl>
                                      </p:cBhvr>
                                    </p:animEffect>
                                  </p:childTnLst>
                                </p:cTn>
                              </p:par>
                            </p:childTnLst>
                          </p:cTn>
                        </p:par>
                        <p:par>
                          <p:cTn id="45" fill="hold">
                            <p:stCondLst>
                              <p:cond delay="1000"/>
                            </p:stCondLst>
                            <p:childTnLst>
                              <p:par>
                                <p:cTn id="46" presetID="22" presetClass="entr" presetSubtype="4" fill="hold" nodeType="after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wipe(down)">
                                      <p:cBhvr>
                                        <p:cTn id="48" dur="500"/>
                                        <p:tgtEl>
                                          <p:spTgt spid="25"/>
                                        </p:tgtEl>
                                      </p:cBhvr>
                                    </p:animEffect>
                                  </p:childTnLst>
                                </p:cTn>
                              </p:par>
                              <p:par>
                                <p:cTn id="49" presetID="22" presetClass="entr" presetSubtype="8"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left)">
                                      <p:cBhvr>
                                        <p:cTn id="51" dur="500"/>
                                        <p:tgtEl>
                                          <p:spTgt spid="26"/>
                                        </p:tgtEl>
                                      </p:cBhvr>
                                    </p:animEffect>
                                  </p:childTnLst>
                                </p:cTn>
                              </p:par>
                            </p:childTnLst>
                          </p:cTn>
                        </p:par>
                        <p:par>
                          <p:cTn id="52" fill="hold">
                            <p:stCondLst>
                              <p:cond delay="1500"/>
                            </p:stCondLst>
                            <p:childTnLst>
                              <p:par>
                                <p:cTn id="53" presetID="22" presetClass="entr" presetSubtype="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wipe(left)">
                                      <p:cBhvr>
                                        <p:cTn id="55" dur="500"/>
                                        <p:tgtEl>
                                          <p:spTgt spid="27"/>
                                        </p:tgtEl>
                                      </p:cBhvr>
                                    </p:animEffect>
                                  </p:childTnLst>
                                </p:cTn>
                              </p:par>
                            </p:childTnLst>
                          </p:cTn>
                        </p:par>
                        <p:par>
                          <p:cTn id="56" fill="hold">
                            <p:stCondLst>
                              <p:cond delay="2000"/>
                            </p:stCondLst>
                            <p:childTnLst>
                              <p:par>
                                <p:cTn id="57" presetID="1" presetClass="entr" presetSubtype="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childTnLst>
                          </p:cTn>
                        </p:par>
                        <p:par>
                          <p:cTn id="59" fill="hold">
                            <p:stCondLst>
                              <p:cond delay="2000"/>
                            </p:stCondLst>
                            <p:childTnLst>
                              <p:par>
                                <p:cTn id="60" presetID="22" presetClass="entr" presetSubtype="4"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down)">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right)">
                                      <p:cBhvr>
                                        <p:cTn id="67" dur="500"/>
                                        <p:tgtEl>
                                          <p:spTgt spid="30"/>
                                        </p:tgtEl>
                                      </p:cBhvr>
                                    </p:animEffect>
                                  </p:childTnLst>
                                </p:cTn>
                              </p:par>
                            </p:childTnLst>
                          </p:cTn>
                        </p:par>
                        <p:par>
                          <p:cTn id="68" fill="hold">
                            <p:stCondLst>
                              <p:cond delay="500"/>
                            </p:stCondLst>
                            <p:childTnLst>
                              <p:par>
                                <p:cTn id="69" presetID="22" presetClass="entr" presetSubtype="8" fill="hold" nodeType="after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wipe(left)">
                                      <p:cBhvr>
                                        <p:cTn id="71" dur="500"/>
                                        <p:tgtEl>
                                          <p:spTgt spid="31"/>
                                        </p:tgtEl>
                                      </p:cBhvr>
                                    </p:animEffect>
                                  </p:childTnLst>
                                </p:cTn>
                              </p:par>
                            </p:childTnLst>
                          </p:cTn>
                        </p:par>
                        <p:par>
                          <p:cTn id="72" fill="hold">
                            <p:stCondLst>
                              <p:cond delay="1000"/>
                            </p:stCondLst>
                            <p:childTnLst>
                              <p:par>
                                <p:cTn id="73" presetID="22" presetClass="entr" presetSubtype="4" fill="hold"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down)">
                                      <p:cBhvr>
                                        <p:cTn id="75" dur="500"/>
                                        <p:tgtEl>
                                          <p:spTgt spid="32"/>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nodeType="click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wipe(down)">
                                      <p:cBhvr>
                                        <p:cTn id="80" dur="500"/>
                                        <p:tgtEl>
                                          <p:spTgt spid="33"/>
                                        </p:tgtEl>
                                      </p:cBhvr>
                                    </p:animEffect>
                                  </p:childTnLst>
                                </p:cTn>
                              </p:par>
                            </p:childTnLst>
                          </p:cTn>
                        </p:par>
                        <p:par>
                          <p:cTn id="81" fill="hold">
                            <p:stCondLst>
                              <p:cond delay="500"/>
                            </p:stCondLst>
                            <p:childTnLst>
                              <p:par>
                                <p:cTn id="82" presetID="22" presetClass="entr" presetSubtype="4"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wipe(down)">
                                      <p:cBhvr>
                                        <p:cTn id="84"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457200" y="0"/>
            <a:ext cx="8229600" cy="1527175"/>
          </a:xfrm>
        </p:spPr>
        <p:txBody>
          <a:bodyPr/>
          <a:lstStyle/>
          <a:p>
            <a:r>
              <a:rPr lang="en-US" sz="4000">
                <a:latin typeface="Arial" pitchFamily="-107" charset="0"/>
                <a:cs typeface="Arial" pitchFamily="-107" charset="0"/>
              </a:rPr>
              <a:t>U.S. Inflation and Unemployment Rates 1948–1969</a:t>
            </a:r>
          </a:p>
        </p:txBody>
      </p:sp>
      <p:pic>
        <p:nvPicPr>
          <p:cNvPr id="6" name="Picture 5" descr="PRINECOMA2_FIG18.10.jpg"/>
          <p:cNvPicPr>
            <a:picLocks noChangeAspect="1"/>
          </p:cNvPicPr>
          <p:nvPr/>
        </p:nvPicPr>
        <p:blipFill>
          <a:blip r:embed="rId3"/>
          <a:srcRect t="6483" b="3971"/>
          <a:stretch>
            <a:fillRect/>
          </a:stretch>
        </p:blipFill>
        <p:spPr>
          <a:xfrm>
            <a:off x="304800" y="1933678"/>
            <a:ext cx="8534400" cy="408858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Big Questions</a:t>
            </a:r>
          </a:p>
        </p:txBody>
      </p:sp>
      <p:sp>
        <p:nvSpPr>
          <p:cNvPr id="16386" name="Content Placeholder 2"/>
          <p:cNvSpPr>
            <a:spLocks noGrp="1"/>
          </p:cNvSpPr>
          <p:nvPr>
            <p:ph idx="1"/>
          </p:nvPr>
        </p:nvSpPr>
        <p:spPr>
          <a:xfrm>
            <a:off x="457200" y="1712913"/>
            <a:ext cx="8229600" cy="4895850"/>
          </a:xfrm>
        </p:spPr>
        <p:txBody>
          <a:bodyPr/>
          <a:lstStyle/>
          <a:p>
            <a:pPr marL="514350" indent="-514350">
              <a:buFont typeface="Calibri" pitchFamily="-107" charset="0"/>
              <a:buAutoNum type="arabicPeriod"/>
            </a:pPr>
            <a:r>
              <a:rPr lang="en-US" sz="3200" dirty="0">
                <a:latin typeface="Arial" pitchFamily="-107" charset="0"/>
                <a:cs typeface="Arial" pitchFamily="-107" charset="0"/>
              </a:rPr>
              <a:t>What is the effect of monetary policy in the short run?</a:t>
            </a:r>
          </a:p>
          <a:p>
            <a:pPr marL="514350" indent="-514350">
              <a:buFont typeface="Calibri" pitchFamily="-107" charset="0"/>
              <a:buAutoNum type="arabicPeriod"/>
            </a:pPr>
            <a:endParaRPr lang="en-US" sz="3200" dirty="0">
              <a:latin typeface="Arial" pitchFamily="-107" charset="0"/>
              <a:cs typeface="Arial" pitchFamily="-107" charset="0"/>
            </a:endParaRPr>
          </a:p>
          <a:p>
            <a:pPr marL="514350" indent="-514350">
              <a:buFont typeface="Calibri" pitchFamily="-107" charset="0"/>
              <a:buAutoNum type="arabicPeriod"/>
            </a:pPr>
            <a:r>
              <a:rPr lang="en-US" sz="3200" dirty="0">
                <a:latin typeface="Arial" pitchFamily="-107" charset="0"/>
                <a:cs typeface="Arial" pitchFamily="-107" charset="0"/>
              </a:rPr>
              <a:t>Why doesn’</a:t>
            </a:r>
            <a:r>
              <a:rPr lang="en-US" altLang="ja-JP" sz="3200" dirty="0">
                <a:latin typeface="Arial" pitchFamily="-107" charset="0"/>
                <a:cs typeface="Arial" pitchFamily="-107" charset="0"/>
              </a:rPr>
              <a:t>t monetary policy always work?</a:t>
            </a:r>
          </a:p>
          <a:p>
            <a:pPr marL="514350" indent="-514350">
              <a:buFont typeface="Calibri" pitchFamily="-107" charset="0"/>
              <a:buAutoNum type="arabicPeriod"/>
            </a:pPr>
            <a:endParaRPr lang="en-US" altLang="ja-JP" sz="3200" dirty="0">
              <a:latin typeface="Arial" pitchFamily="-107" charset="0"/>
              <a:cs typeface="Arial" pitchFamily="-107" charset="0"/>
            </a:endParaRPr>
          </a:p>
          <a:p>
            <a:pPr marL="514350" indent="-514350">
              <a:buFont typeface="Calibri" pitchFamily="-107" charset="0"/>
              <a:buAutoNum type="arabicPeriod"/>
            </a:pPr>
            <a:r>
              <a:rPr lang="en-US" sz="3200" dirty="0">
                <a:latin typeface="Arial" pitchFamily="-107" charset="0"/>
                <a:cs typeface="Arial" pitchFamily="-107" charset="0"/>
              </a:rPr>
              <a:t>What is the Phillips curve?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Long-Run Phillips </a:t>
            </a:r>
            <a:r>
              <a:rPr lang="en-US" dirty="0" smtClean="0">
                <a:latin typeface="Arial" pitchFamily="-107" charset="0"/>
                <a:cs typeface="Arial" pitchFamily="-107" charset="0"/>
              </a:rPr>
              <a:t>Curve</a:t>
            </a:r>
            <a:r>
              <a:rPr lang="en-US" dirty="0">
                <a:latin typeface="Arial" pitchFamily="-103" charset="0"/>
                <a:cs typeface="MS PGothic" pitchFamily="34" charset="-128"/>
              </a:rPr>
              <a:t>—</a:t>
            </a:r>
            <a:r>
              <a:rPr lang="en-US" dirty="0" smtClean="0">
                <a:latin typeface="Arial" pitchFamily="-107" charset="0"/>
                <a:cs typeface="Arial" pitchFamily="-107" charset="0"/>
              </a:rPr>
              <a:t>1 </a:t>
            </a:r>
            <a:endParaRPr lang="en-US" dirty="0">
              <a:latin typeface="Arial" pitchFamily="-107" charset="0"/>
              <a:cs typeface="Arial" pitchFamily="-107" charset="0"/>
            </a:endParaRPr>
          </a:p>
        </p:txBody>
      </p:sp>
      <p:sp>
        <p:nvSpPr>
          <p:cNvPr id="34819" name="Content Placeholder 2"/>
          <p:cNvSpPr>
            <a:spLocks noGrp="1"/>
          </p:cNvSpPr>
          <p:nvPr>
            <p:ph idx="1"/>
          </p:nvPr>
        </p:nvSpPr>
        <p:spPr>
          <a:xfrm>
            <a:off x="457200" y="1712913"/>
            <a:ext cx="8229600" cy="4895850"/>
          </a:xfrm>
        </p:spPr>
        <p:txBody>
          <a:bodyPr/>
          <a:lstStyle/>
          <a:p>
            <a:r>
              <a:rPr lang="en-US" sz="3000">
                <a:latin typeface="Arial" pitchFamily="-107" charset="0"/>
                <a:cs typeface="Arial" pitchFamily="-107" charset="0"/>
              </a:rPr>
              <a:t>Recall that in the long run:</a:t>
            </a:r>
          </a:p>
          <a:p>
            <a:pPr lvl="1"/>
            <a:r>
              <a:rPr lang="en-US" sz="2800">
                <a:latin typeface="Arial" pitchFamily="-107" charset="0"/>
                <a:cs typeface="Arial" pitchFamily="-107" charset="0"/>
              </a:rPr>
              <a:t>All prices adjust</a:t>
            </a:r>
          </a:p>
          <a:p>
            <a:pPr lvl="1"/>
            <a:r>
              <a:rPr lang="en-US" sz="2800">
                <a:latin typeface="Arial" pitchFamily="-107" charset="0"/>
                <a:cs typeface="Arial" pitchFamily="-107" charset="0"/>
              </a:rPr>
              <a:t>No real effects from monetary policy</a:t>
            </a:r>
          </a:p>
          <a:p>
            <a:r>
              <a:rPr lang="en-US" sz="3000">
                <a:latin typeface="Arial" pitchFamily="-107" charset="0"/>
                <a:cs typeface="Arial" pitchFamily="-107" charset="0"/>
              </a:rPr>
              <a:t>Long-run Phillips curve</a:t>
            </a:r>
          </a:p>
          <a:p>
            <a:pPr lvl="1"/>
            <a:r>
              <a:rPr lang="en-US" sz="2800">
                <a:latin typeface="Arial" pitchFamily="-107" charset="0"/>
                <a:cs typeface="Arial" pitchFamily="-107" charset="0"/>
              </a:rPr>
              <a:t>Vertical, rather than downward-sloping</a:t>
            </a:r>
          </a:p>
          <a:p>
            <a:pPr lvl="1"/>
            <a:r>
              <a:rPr lang="en-US" sz="2800">
                <a:latin typeface="Arial" pitchFamily="-107" charset="0"/>
                <a:cs typeface="Arial" pitchFamily="-107" charset="0"/>
              </a:rPr>
              <a:t>Over time:</a:t>
            </a:r>
          </a:p>
          <a:p>
            <a:pPr lvl="2"/>
            <a:r>
              <a:rPr lang="en-US" sz="2600">
                <a:latin typeface="Arial" pitchFamily="-107" charset="0"/>
                <a:ea typeface="Helvetica Neue" pitchFamily="-107" charset="0"/>
                <a:cs typeface="Helvetica Neue" pitchFamily="-107" charset="0"/>
              </a:rPr>
              <a:t>Effects of monetary policy wear off</a:t>
            </a:r>
          </a:p>
          <a:p>
            <a:pPr lvl="2"/>
            <a:r>
              <a:rPr lang="en-US" sz="2600">
                <a:latin typeface="Arial" pitchFamily="-107" charset="0"/>
                <a:ea typeface="Helvetica Neue" pitchFamily="-107" charset="0"/>
                <a:cs typeface="Helvetica Neue" pitchFamily="-107" charset="0"/>
              </a:rPr>
              <a:t>Unemployment rate will return to its original level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481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81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81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8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8" descr="axes.eps"/>
          <p:cNvPicPr>
            <a:picLocks noChangeAspect="1"/>
          </p:cNvPicPr>
          <p:nvPr/>
        </p:nvPicPr>
        <p:blipFill>
          <a:blip r:embed="rId3"/>
          <a:srcRect/>
          <a:stretch>
            <a:fillRect/>
          </a:stretch>
        </p:blipFill>
        <p:spPr bwMode="auto">
          <a:xfrm>
            <a:off x="1795463" y="1373188"/>
            <a:ext cx="4981575" cy="5002212"/>
          </a:xfrm>
          <a:prstGeom prst="rect">
            <a:avLst/>
          </a:prstGeom>
          <a:noFill/>
          <a:ln w="9525">
            <a:noFill/>
            <a:miter lim="800000"/>
            <a:headEnd/>
            <a:tailEnd/>
          </a:ln>
        </p:spPr>
      </p:pic>
      <p:pic>
        <p:nvPicPr>
          <p:cNvPr id="2" name="Picture 1" descr="a.eps"/>
          <p:cNvPicPr>
            <a:picLocks noChangeAspect="1"/>
          </p:cNvPicPr>
          <p:nvPr/>
        </p:nvPicPr>
        <p:blipFill>
          <a:blip r:embed="rId4"/>
          <a:srcRect/>
          <a:stretch>
            <a:fillRect/>
          </a:stretch>
        </p:blipFill>
        <p:spPr bwMode="auto">
          <a:xfrm>
            <a:off x="4646613" y="5254625"/>
            <a:ext cx="874712" cy="935038"/>
          </a:xfrm>
          <a:prstGeom prst="rect">
            <a:avLst/>
          </a:prstGeom>
          <a:noFill/>
          <a:ln w="9525">
            <a:noFill/>
            <a:miter lim="800000"/>
            <a:headEnd/>
            <a:tailEnd/>
          </a:ln>
        </p:spPr>
      </p:pic>
      <p:pic>
        <p:nvPicPr>
          <p:cNvPr id="3" name="Picture 2" descr="arrows.eps"/>
          <p:cNvPicPr>
            <a:picLocks noChangeAspect="1"/>
          </p:cNvPicPr>
          <p:nvPr/>
        </p:nvPicPr>
        <p:blipFill>
          <a:blip r:embed="rId5"/>
          <a:srcRect/>
          <a:stretch>
            <a:fillRect/>
          </a:stretch>
        </p:blipFill>
        <p:spPr bwMode="auto">
          <a:xfrm>
            <a:off x="2381250" y="3017838"/>
            <a:ext cx="2297113" cy="3213100"/>
          </a:xfrm>
          <a:prstGeom prst="rect">
            <a:avLst/>
          </a:prstGeom>
          <a:noFill/>
          <a:ln w="9525">
            <a:noFill/>
            <a:miter lim="800000"/>
            <a:headEnd/>
            <a:tailEnd/>
          </a:ln>
        </p:spPr>
      </p:pic>
      <p:pic>
        <p:nvPicPr>
          <p:cNvPr id="10" name="Picture 9" descr="b.eps"/>
          <p:cNvPicPr>
            <a:picLocks noChangeAspect="1"/>
          </p:cNvPicPr>
          <p:nvPr/>
        </p:nvPicPr>
        <p:blipFill>
          <a:blip r:embed="rId6"/>
          <a:srcRect/>
          <a:stretch>
            <a:fillRect/>
          </a:stretch>
        </p:blipFill>
        <p:spPr bwMode="auto">
          <a:xfrm>
            <a:off x="2305050" y="3767138"/>
            <a:ext cx="1301750" cy="2439987"/>
          </a:xfrm>
          <a:prstGeom prst="rect">
            <a:avLst/>
          </a:prstGeom>
          <a:noFill/>
          <a:ln w="9525">
            <a:noFill/>
            <a:miter lim="800000"/>
            <a:headEnd/>
            <a:tailEnd/>
          </a:ln>
        </p:spPr>
      </p:pic>
      <p:pic>
        <p:nvPicPr>
          <p:cNvPr id="12" name="Picture 11" descr="c.eps"/>
          <p:cNvPicPr>
            <a:picLocks noChangeAspect="1"/>
          </p:cNvPicPr>
          <p:nvPr/>
        </p:nvPicPr>
        <p:blipFill>
          <a:blip r:embed="rId7"/>
          <a:srcRect/>
          <a:stretch>
            <a:fillRect/>
          </a:stretch>
        </p:blipFill>
        <p:spPr bwMode="auto">
          <a:xfrm>
            <a:off x="3470275" y="3884613"/>
            <a:ext cx="1422400" cy="184150"/>
          </a:xfrm>
          <a:prstGeom prst="rect">
            <a:avLst/>
          </a:prstGeom>
          <a:noFill/>
          <a:ln w="9525">
            <a:noFill/>
            <a:miter lim="800000"/>
            <a:headEnd/>
            <a:tailEnd/>
          </a:ln>
        </p:spPr>
      </p:pic>
      <p:pic>
        <p:nvPicPr>
          <p:cNvPr id="11" name="Picture 10" descr="blue_line.eps"/>
          <p:cNvPicPr>
            <a:picLocks noChangeAspect="1"/>
          </p:cNvPicPr>
          <p:nvPr/>
        </p:nvPicPr>
        <p:blipFill>
          <a:blip r:embed="rId8"/>
          <a:srcRect/>
          <a:stretch>
            <a:fillRect/>
          </a:stretch>
        </p:blipFill>
        <p:spPr bwMode="auto">
          <a:xfrm>
            <a:off x="4681538" y="1668463"/>
            <a:ext cx="1239837" cy="4249737"/>
          </a:xfrm>
          <a:prstGeom prst="rect">
            <a:avLst/>
          </a:prstGeom>
          <a:noFill/>
          <a:ln w="9525">
            <a:noFill/>
            <a:miter lim="800000"/>
            <a:headEnd/>
            <a:tailEnd/>
          </a:ln>
        </p:spPr>
      </p:pic>
      <p:sp>
        <p:nvSpPr>
          <p:cNvPr id="73735" name="Title 7"/>
          <p:cNvSpPr>
            <a:spLocks noGrp="1"/>
          </p:cNvSpPr>
          <p:nvPr>
            <p:ph type="title"/>
          </p:nvPr>
        </p:nvSpPr>
        <p:spPr>
          <a:xfrm>
            <a:off x="490538" y="-17463"/>
            <a:ext cx="8229600" cy="768351"/>
          </a:xfrm>
        </p:spPr>
        <p:txBody>
          <a:bodyPr/>
          <a:lstStyle/>
          <a:p>
            <a:r>
              <a:rPr lang="en-US" dirty="0">
                <a:latin typeface="Arial" pitchFamily="-107" charset="0"/>
                <a:cs typeface="Arial" pitchFamily="-107" charset="0"/>
              </a:rPr>
              <a:t>Long-Run Phillips </a:t>
            </a:r>
            <a:r>
              <a:rPr lang="en-US" dirty="0" smtClean="0">
                <a:latin typeface="Arial" pitchFamily="-107" charset="0"/>
                <a:cs typeface="Arial" pitchFamily="-107" charset="0"/>
              </a:rPr>
              <a:t>Curve</a:t>
            </a:r>
            <a:r>
              <a:rPr lang="en-US" dirty="0">
                <a:latin typeface="Arial" pitchFamily="-103" charset="0"/>
                <a:cs typeface="MS PGothic" pitchFamily="34" charset="-128"/>
              </a:rPr>
              <a:t>—</a:t>
            </a:r>
            <a:r>
              <a:rPr lang="en-US" dirty="0" smtClean="0">
                <a:latin typeface="Arial" pitchFamily="-107" charset="0"/>
                <a:cs typeface="Arial" pitchFamily="-107" charset="0"/>
              </a:rPr>
              <a:t>2 </a:t>
            </a:r>
            <a:endParaRPr lang="en-US" dirty="0">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10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10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right)">
                                      <p:cBhvr>
                                        <p:cTn id="22" dur="1000"/>
                                        <p:tgtEl>
                                          <p:spTgt spid="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444500" y="0"/>
            <a:ext cx="8229600" cy="1527175"/>
          </a:xfrm>
        </p:spPr>
        <p:txBody>
          <a:bodyPr/>
          <a:lstStyle/>
          <a:p>
            <a:r>
              <a:rPr lang="en-US" dirty="0">
                <a:latin typeface="Arial" pitchFamily="-107" charset="0"/>
                <a:cs typeface="Arial" pitchFamily="-107" charset="0"/>
              </a:rPr>
              <a:t>Adaptive </a:t>
            </a:r>
            <a:r>
              <a:rPr lang="en-US" dirty="0" smtClean="0">
                <a:latin typeface="Arial" pitchFamily="-107" charset="0"/>
                <a:cs typeface="Arial" pitchFamily="-107" charset="0"/>
              </a:rPr>
              <a:t>Expectations</a:t>
            </a:r>
            <a:r>
              <a:rPr lang="en-US" dirty="0">
                <a:latin typeface="Arial" pitchFamily="-103" charset="0"/>
                <a:cs typeface="MS PGothic" pitchFamily="34" charset="-128"/>
              </a:rPr>
              <a:t>—</a:t>
            </a:r>
            <a:r>
              <a:rPr lang="en-US" dirty="0" smtClean="0">
                <a:latin typeface="Arial" pitchFamily="-107" charset="0"/>
                <a:cs typeface="Arial" pitchFamily="-107" charset="0"/>
              </a:rPr>
              <a:t>1 </a:t>
            </a:r>
            <a:endParaRPr lang="en-US" dirty="0">
              <a:latin typeface="Arial" pitchFamily="-107" charset="0"/>
              <a:cs typeface="Arial" pitchFamily="-107" charset="0"/>
            </a:endParaRPr>
          </a:p>
        </p:txBody>
      </p:sp>
      <p:sp>
        <p:nvSpPr>
          <p:cNvPr id="36867" name="Content Placeholder 2"/>
          <p:cNvSpPr>
            <a:spLocks noGrp="1"/>
          </p:cNvSpPr>
          <p:nvPr>
            <p:ph idx="1"/>
          </p:nvPr>
        </p:nvSpPr>
        <p:spPr>
          <a:xfrm>
            <a:off x="274638" y="1712913"/>
            <a:ext cx="8594725" cy="4895850"/>
          </a:xfrm>
        </p:spPr>
        <p:txBody>
          <a:bodyPr/>
          <a:lstStyle/>
          <a:p>
            <a:r>
              <a:rPr lang="en-US" sz="2800" dirty="0">
                <a:latin typeface="Arial" pitchFamily="-107" charset="0"/>
                <a:cs typeface="Arial" pitchFamily="-107" charset="0"/>
              </a:rPr>
              <a:t>Adaptive expectations</a:t>
            </a:r>
          </a:p>
          <a:p>
            <a:pPr lvl="1"/>
            <a:r>
              <a:rPr lang="en-US" altLang="ja-JP" sz="2400" dirty="0">
                <a:latin typeface="Arial" pitchFamily="-107" charset="0"/>
                <a:cs typeface="Arial" pitchFamily="-107" charset="0"/>
              </a:rPr>
              <a:t>Future expectations are based on recent experience.</a:t>
            </a:r>
            <a:endParaRPr lang="en-US" sz="2800" dirty="0">
              <a:latin typeface="Arial" pitchFamily="-107" charset="0"/>
              <a:cs typeface="Arial" pitchFamily="-107" charset="0"/>
            </a:endParaRPr>
          </a:p>
          <a:p>
            <a:pPr lvl="1"/>
            <a:r>
              <a:rPr lang="en-US" sz="2400" dirty="0">
                <a:latin typeface="Arial" pitchFamily="-107" charset="0"/>
                <a:cs typeface="Arial" pitchFamily="-107" charset="0"/>
              </a:rPr>
              <a:t>People will consistently under- or overestimate if inflation is accelerating or decelerating, respectively.</a:t>
            </a:r>
          </a:p>
          <a:p>
            <a:r>
              <a:rPr lang="en-US" sz="2800" dirty="0">
                <a:latin typeface="Arial" pitchFamily="-107" charset="0"/>
                <a:cs typeface="Arial" pitchFamily="-107" charset="0"/>
              </a:rPr>
              <a:t>People have an incentive to predict inflation.</a:t>
            </a:r>
            <a:endParaRPr lang="en-US" sz="2400" dirty="0">
              <a:latin typeface="Arial" pitchFamily="-107" charset="0"/>
              <a:cs typeface="Arial" pitchFamily="-107" charset="0"/>
            </a:endParaRPr>
          </a:p>
          <a:p>
            <a:pPr lvl="1"/>
            <a:r>
              <a:rPr lang="en-US" sz="2400" dirty="0">
                <a:latin typeface="Arial" pitchFamily="-107" charset="0"/>
                <a:cs typeface="Arial" pitchFamily="-107" charset="0"/>
              </a:rPr>
              <a:t>Monetary policy can only be effective if it is unexpected.</a:t>
            </a:r>
          </a:p>
          <a:p>
            <a:r>
              <a:rPr lang="en-US" sz="2800" dirty="0">
                <a:latin typeface="Arial" pitchFamily="-107" charset="0"/>
                <a:cs typeface="Arial" pitchFamily="-107" charset="0"/>
              </a:rPr>
              <a:t>Milton Friedman and Edmund Phelps</a:t>
            </a:r>
          </a:p>
          <a:p>
            <a:pPr lvl="1"/>
            <a:r>
              <a:rPr lang="en-US" sz="2400" dirty="0">
                <a:latin typeface="Arial" pitchFamily="-107" charset="0"/>
                <a:cs typeface="Arial" pitchFamily="-107" charset="0"/>
              </a:rPr>
              <a:t>Late 1960s, the Phillips curve relationship could not last</a:t>
            </a:r>
          </a:p>
          <a:p>
            <a:r>
              <a:rPr lang="en-US" sz="2800" dirty="0">
                <a:latin typeface="Arial" pitchFamily="-107" charset="0"/>
                <a:cs typeface="Arial" pitchFamily="-107" charset="0"/>
              </a:rPr>
              <a:t>Stagflation</a:t>
            </a:r>
          </a:p>
          <a:p>
            <a:pPr lvl="1"/>
            <a:r>
              <a:rPr lang="en-US" sz="2400" dirty="0">
                <a:latin typeface="Arial" pitchFamily="-107" charset="0"/>
                <a:cs typeface="Arial" pitchFamily="-107" charset="0"/>
              </a:rPr>
              <a:t>Combination of high unemployment </a:t>
            </a:r>
            <a:r>
              <a:rPr lang="en-US" sz="2400" b="1" dirty="0">
                <a:solidFill>
                  <a:schemeClr val="accent6"/>
                </a:solidFill>
                <a:latin typeface="Arial" pitchFamily="-107" charset="0"/>
                <a:cs typeface="Arial" pitchFamily="-107" charset="0"/>
              </a:rPr>
              <a:t>and</a:t>
            </a:r>
            <a:r>
              <a:rPr lang="en-US" sz="2400" dirty="0">
                <a:latin typeface="Arial" pitchFamily="-107" charset="0"/>
                <a:cs typeface="Arial" pitchFamily="-107" charset="0"/>
              </a:rPr>
              <a:t> high inflation</a:t>
            </a:r>
          </a:p>
          <a:p>
            <a:pPr lvl="1"/>
            <a:r>
              <a:rPr lang="en-US" sz="2400" dirty="0">
                <a:latin typeface="Arial" pitchFamily="-107" charset="0"/>
                <a:cs typeface="Arial" pitchFamily="-107" charset="0"/>
              </a:rPr>
              <a:t>Occurred throughout the 1970s</a:t>
            </a:r>
          </a:p>
          <a:p>
            <a:pPr lvl="1"/>
            <a:endParaRPr lang="en-US" sz="2000" dirty="0">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686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6867">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6867">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6867">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6867">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686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Adaptive </a:t>
            </a:r>
            <a:r>
              <a:rPr lang="en-US" dirty="0" smtClean="0">
                <a:latin typeface="Arial" pitchFamily="-107" charset="0"/>
                <a:cs typeface="Arial" pitchFamily="-107" charset="0"/>
              </a:rPr>
              <a:t>Expectations</a:t>
            </a:r>
            <a:r>
              <a:rPr lang="en-US" dirty="0">
                <a:latin typeface="Arial" pitchFamily="-103" charset="0"/>
                <a:cs typeface="MS PGothic" pitchFamily="34" charset="-128"/>
              </a:rPr>
              <a:t>—</a:t>
            </a:r>
            <a:r>
              <a:rPr lang="en-US" dirty="0" smtClean="0">
                <a:latin typeface="Arial" pitchFamily="-107" charset="0"/>
                <a:cs typeface="Arial" pitchFamily="-107" charset="0"/>
              </a:rPr>
              <a:t>2 </a:t>
            </a:r>
            <a:endParaRPr lang="en-US" dirty="0">
              <a:latin typeface="Arial" pitchFamily="-107" charset="0"/>
              <a:cs typeface="Arial" pitchFamily="-107"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318" b="2771"/>
          <a:stretch/>
        </p:blipFill>
        <p:spPr>
          <a:xfrm>
            <a:off x="1843189" y="1774265"/>
            <a:ext cx="5457621" cy="5083735"/>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U.S. Inflation and Unemployment, 1948–1979</a:t>
            </a:r>
          </a:p>
        </p:txBody>
      </p:sp>
      <p:pic>
        <p:nvPicPr>
          <p:cNvPr id="6" name="Picture 5" descr="PRINECOMA2_FIG18.12.jpg"/>
          <p:cNvPicPr>
            <a:picLocks noChangeAspect="1"/>
          </p:cNvPicPr>
          <p:nvPr/>
        </p:nvPicPr>
        <p:blipFill>
          <a:blip r:embed="rId3"/>
          <a:srcRect t="5704" b="4093"/>
          <a:stretch>
            <a:fillRect/>
          </a:stretch>
        </p:blipFill>
        <p:spPr>
          <a:xfrm>
            <a:off x="304800" y="1892710"/>
            <a:ext cx="8534400" cy="4129548"/>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Rational Expectations</a:t>
            </a:r>
          </a:p>
        </p:txBody>
      </p:sp>
      <p:sp>
        <p:nvSpPr>
          <p:cNvPr id="40963" name="Content Placeholder 2"/>
          <p:cNvSpPr>
            <a:spLocks noGrp="1"/>
          </p:cNvSpPr>
          <p:nvPr>
            <p:ph idx="1"/>
          </p:nvPr>
        </p:nvSpPr>
        <p:spPr>
          <a:xfrm>
            <a:off x="357188" y="1712913"/>
            <a:ext cx="8329612" cy="4895850"/>
          </a:xfrm>
        </p:spPr>
        <p:txBody>
          <a:bodyPr/>
          <a:lstStyle/>
          <a:p>
            <a:r>
              <a:rPr lang="en-US" sz="2800">
                <a:latin typeface="Arial" pitchFamily="-107" charset="0"/>
                <a:cs typeface="Arial" pitchFamily="-107" charset="0"/>
              </a:rPr>
              <a:t>Rational expectations</a:t>
            </a:r>
          </a:p>
          <a:p>
            <a:pPr lvl="1"/>
            <a:r>
              <a:rPr lang="en-US" sz="2400">
                <a:latin typeface="Arial" pitchFamily="-107" charset="0"/>
                <a:cs typeface="Arial" pitchFamily="-107" charset="0"/>
              </a:rPr>
              <a:t>People form expectations based upon all available information, instead of just using today’s</a:t>
            </a:r>
            <a:r>
              <a:rPr lang="en-US" altLang="ja-JP" sz="2400">
                <a:latin typeface="Arial" pitchFamily="-107" charset="0"/>
                <a:cs typeface="Arial" pitchFamily="-107" charset="0"/>
              </a:rPr>
              <a:t> inflation rate.</a:t>
            </a:r>
          </a:p>
          <a:p>
            <a:r>
              <a:rPr lang="en-US" sz="2800">
                <a:latin typeface="Arial" pitchFamily="-107" charset="0"/>
                <a:cs typeface="Arial" pitchFamily="-107" charset="0"/>
              </a:rPr>
              <a:t>People have incentives to form correct expectations.</a:t>
            </a:r>
          </a:p>
          <a:p>
            <a:pPr lvl="1"/>
            <a:r>
              <a:rPr lang="en-US" sz="2400">
                <a:latin typeface="Arial" pitchFamily="-107" charset="0"/>
                <a:cs typeface="Arial" pitchFamily="-107" charset="0"/>
              </a:rPr>
              <a:t>Expectation errors can be harmful.</a:t>
            </a:r>
          </a:p>
          <a:p>
            <a:pPr lvl="1"/>
            <a:r>
              <a:rPr lang="en-US" sz="2400">
                <a:latin typeface="Arial" pitchFamily="-107" charset="0"/>
                <a:cs typeface="Arial" pitchFamily="-107" charset="0"/>
              </a:rPr>
              <a:t>Central bank inflation policies are generally not secret.</a:t>
            </a:r>
          </a:p>
          <a:p>
            <a:pPr lvl="1"/>
            <a:r>
              <a:rPr lang="en-US" sz="2400">
                <a:latin typeface="Arial" pitchFamily="-107" charset="0"/>
                <a:cs typeface="Arial" pitchFamily="-107" charset="0"/>
              </a:rPr>
              <a:t>However, errors can still be made.</a:t>
            </a:r>
          </a:p>
          <a:p>
            <a:pPr lvl="1"/>
            <a:r>
              <a:rPr lang="en-US" sz="2400">
                <a:latin typeface="Arial" pitchFamily="-107" charset="0"/>
                <a:cs typeface="Arial" pitchFamily="-107" charset="0"/>
              </a:rPr>
              <a:t>Random errors rather than statistically biased errors.</a:t>
            </a:r>
          </a:p>
          <a:p>
            <a:endParaRPr lang="en-US" sz="2400">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6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6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6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Practice What You </a:t>
            </a:r>
            <a:r>
              <a:rPr lang="en-US" dirty="0" smtClean="0">
                <a:latin typeface="Arial" pitchFamily="-107" charset="0"/>
                <a:cs typeface="Arial" pitchFamily="-107" charset="0"/>
              </a:rPr>
              <a:t>Know</a:t>
            </a:r>
            <a:r>
              <a:rPr lang="en-US" dirty="0">
                <a:latin typeface="Arial" pitchFamily="-103" charset="0"/>
                <a:cs typeface="MS PGothic" pitchFamily="34" charset="-128"/>
              </a:rPr>
              <a:t>—</a:t>
            </a:r>
            <a:r>
              <a:rPr lang="en-US" dirty="0" smtClean="0">
                <a:latin typeface="Arial" pitchFamily="-107" charset="0"/>
                <a:cs typeface="Arial" pitchFamily="-107" charset="0"/>
              </a:rPr>
              <a:t>4 </a:t>
            </a:r>
            <a:endParaRPr lang="en-US" dirty="0">
              <a:latin typeface="Helvetica Neue" pitchFamily="-107" charset="0"/>
              <a:cs typeface="Arial" pitchFamily="-107" charset="0"/>
            </a:endParaRPr>
          </a:p>
        </p:txBody>
      </p:sp>
      <p:sp>
        <p:nvSpPr>
          <p:cNvPr id="83970" name="Content Placeholder 2"/>
          <p:cNvSpPr>
            <a:spLocks noGrp="1"/>
          </p:cNvSpPr>
          <p:nvPr>
            <p:ph idx="1"/>
          </p:nvPr>
        </p:nvSpPr>
        <p:spPr>
          <a:xfrm>
            <a:off x="457200" y="1712913"/>
            <a:ext cx="8229600" cy="4895850"/>
          </a:xfrm>
        </p:spPr>
        <p:txBody>
          <a:bodyPr/>
          <a:lstStyle/>
          <a:p>
            <a:r>
              <a:rPr lang="en-US" sz="2800" dirty="0">
                <a:latin typeface="Arial" pitchFamily="-107" charset="0"/>
                <a:cs typeface="Arial" pitchFamily="-107" charset="0"/>
              </a:rPr>
              <a:t>When people have rational expectations about inflation, it means that they base their inflation predictions on:</a:t>
            </a:r>
          </a:p>
          <a:p>
            <a:pPr marL="971550" lvl="1" indent="-514350">
              <a:buFont typeface="Calibri" pitchFamily="-107" charset="0"/>
              <a:buAutoNum type="alphaUcPeriod"/>
            </a:pPr>
            <a:r>
              <a:rPr lang="en-US" sz="2800" dirty="0">
                <a:latin typeface="Arial" pitchFamily="-107" charset="0"/>
                <a:cs typeface="Arial" pitchFamily="-107" charset="0"/>
              </a:rPr>
              <a:t>all available information.</a:t>
            </a:r>
          </a:p>
          <a:p>
            <a:pPr marL="971550" lvl="1" indent="-514350">
              <a:buFont typeface="+mj-lt"/>
              <a:buAutoNum type="alphaUcPeriod"/>
            </a:pPr>
            <a:r>
              <a:rPr lang="en-US" sz="2800" dirty="0">
                <a:latin typeface="Arial" pitchFamily="-107" charset="0"/>
                <a:cs typeface="Arial" pitchFamily="-107" charset="0"/>
              </a:rPr>
              <a:t>whether or not they have debt.</a:t>
            </a:r>
          </a:p>
          <a:p>
            <a:pPr marL="971550" lvl="1" indent="-514350">
              <a:buFont typeface="Calibri" pitchFamily="-107" charset="0"/>
              <a:buAutoNum type="alphaUcPeriod"/>
            </a:pPr>
            <a:r>
              <a:rPr lang="en-US" sz="2800" dirty="0">
                <a:latin typeface="Arial" pitchFamily="-107" charset="0"/>
                <a:cs typeface="Arial" pitchFamily="-107" charset="0"/>
              </a:rPr>
              <a:t>the rate of inflation from last year.</a:t>
            </a:r>
          </a:p>
          <a:p>
            <a:pPr marL="971550" lvl="1" indent="-514350">
              <a:buFont typeface="Calibri" pitchFamily="-107" charset="0"/>
              <a:buAutoNum type="alphaUcPeriod"/>
            </a:pPr>
            <a:r>
              <a:rPr lang="en-US" sz="2800" dirty="0">
                <a:latin typeface="Arial" pitchFamily="-107" charset="0"/>
                <a:cs typeface="Arial" pitchFamily="-107" charset="0"/>
              </a:rPr>
              <a:t>assuming zero inflation.</a:t>
            </a:r>
          </a:p>
        </p:txBody>
      </p:sp>
      <p:sp>
        <p:nvSpPr>
          <p:cNvPr id="4" name="Rectangle 3" descr="Correct answer: A, all available information."/>
          <p:cNvSpPr/>
          <p:nvPr/>
        </p:nvSpPr>
        <p:spPr>
          <a:xfrm>
            <a:off x="895350" y="3091119"/>
            <a:ext cx="4543425" cy="55086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a typeface="MS PGothic" pitchFamily="34" charset="-128"/>
              <a:cs typeface="MS PGothic"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The Phillips Curve:</a:t>
            </a:r>
            <a:br>
              <a:rPr lang="en-US">
                <a:latin typeface="Arial" pitchFamily="-107" charset="0"/>
                <a:cs typeface="Arial" pitchFamily="-107" charset="0"/>
              </a:rPr>
            </a:br>
            <a:r>
              <a:rPr lang="en-US">
                <a:latin typeface="Arial" pitchFamily="-107" charset="0"/>
                <a:cs typeface="Arial" pitchFamily="-107" charset="0"/>
              </a:rPr>
              <a:t>A Modern View</a:t>
            </a:r>
          </a:p>
        </p:txBody>
      </p:sp>
      <p:sp>
        <p:nvSpPr>
          <p:cNvPr id="41987" name="Content Placeholder 2"/>
          <p:cNvSpPr>
            <a:spLocks noGrp="1"/>
          </p:cNvSpPr>
          <p:nvPr>
            <p:ph idx="1"/>
          </p:nvPr>
        </p:nvSpPr>
        <p:spPr>
          <a:xfrm>
            <a:off x="457200" y="1712913"/>
            <a:ext cx="8229600" cy="4895850"/>
          </a:xfrm>
        </p:spPr>
        <p:txBody>
          <a:bodyPr/>
          <a:lstStyle/>
          <a:p>
            <a:r>
              <a:rPr lang="en-US" sz="2800" dirty="0">
                <a:latin typeface="Arial" pitchFamily="-107" charset="0"/>
                <a:cs typeface="Arial" pitchFamily="-107" charset="0"/>
              </a:rPr>
              <a:t>Suppose inflation is 0% and people expect 0% inflation in the future:</a:t>
            </a:r>
          </a:p>
          <a:p>
            <a:pPr lvl="1"/>
            <a:r>
              <a:rPr lang="en-US" sz="2400" dirty="0">
                <a:latin typeface="Arial" pitchFamily="-107" charset="0"/>
                <a:cs typeface="Arial" pitchFamily="-107" charset="0"/>
              </a:rPr>
              <a:t>Unemployment is equal to the natural rate.</a:t>
            </a:r>
          </a:p>
          <a:p>
            <a:r>
              <a:rPr lang="en-US" sz="2800" dirty="0">
                <a:latin typeface="Arial" pitchFamily="-107" charset="0"/>
                <a:cs typeface="Arial" pitchFamily="-107" charset="0"/>
              </a:rPr>
              <a:t>If</a:t>
            </a:r>
            <a:r>
              <a:rPr lang="en-US" altLang="ja-JP" sz="2800" dirty="0">
                <a:latin typeface="Arial" pitchFamily="-107" charset="0"/>
                <a:cs typeface="Arial" pitchFamily="-107" charset="0"/>
              </a:rPr>
              <a:t> inflation rises to 5%:</a:t>
            </a:r>
          </a:p>
          <a:p>
            <a:pPr lvl="1"/>
            <a:r>
              <a:rPr lang="en-US" altLang="ja-JP" sz="2400" dirty="0">
                <a:latin typeface="Arial" pitchFamily="-107" charset="0"/>
                <a:cs typeface="Arial" pitchFamily="-107" charset="0"/>
              </a:rPr>
              <a:t>Unemployment will fall</a:t>
            </a:r>
          </a:p>
          <a:p>
            <a:r>
              <a:rPr lang="en-US" sz="2800" dirty="0">
                <a:latin typeface="Arial" pitchFamily="-107" charset="0"/>
                <a:cs typeface="Arial" pitchFamily="-107" charset="0"/>
              </a:rPr>
              <a:t>However, if people expect 5% inflation:</a:t>
            </a:r>
          </a:p>
          <a:p>
            <a:pPr lvl="1"/>
            <a:r>
              <a:rPr lang="en-US" sz="2400" dirty="0">
                <a:latin typeface="Arial" pitchFamily="-107" charset="0"/>
                <a:cs typeface="Arial" pitchFamily="-107" charset="0"/>
              </a:rPr>
              <a:t>Inflation </a:t>
            </a:r>
            <a:r>
              <a:rPr lang="en-US" sz="2400" i="1" dirty="0">
                <a:latin typeface="Arial" pitchFamily="-107" charset="0"/>
                <a:cs typeface="Arial" pitchFamily="-107" charset="0"/>
              </a:rPr>
              <a:t>will not </a:t>
            </a:r>
            <a:r>
              <a:rPr lang="en-US" sz="2400" dirty="0">
                <a:latin typeface="Arial" pitchFamily="-107" charset="0"/>
                <a:cs typeface="Arial" pitchFamily="-107" charset="0"/>
              </a:rPr>
              <a:t>reduce unemployment.</a:t>
            </a:r>
          </a:p>
          <a:p>
            <a:pPr lvl="1"/>
            <a:r>
              <a:rPr lang="en-US" sz="2400" dirty="0">
                <a:latin typeface="Arial" pitchFamily="-107" charset="0"/>
                <a:cs typeface="Arial" pitchFamily="-107" charset="0"/>
              </a:rPr>
              <a:t>The new levels of inflation shift the Phillips curve.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98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198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9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2" descr="axes.eps"/>
          <p:cNvPicPr>
            <a:picLocks noChangeAspect="1"/>
          </p:cNvPicPr>
          <p:nvPr/>
        </p:nvPicPr>
        <p:blipFill>
          <a:blip r:embed="rId3"/>
          <a:srcRect/>
          <a:stretch>
            <a:fillRect/>
          </a:stretch>
        </p:blipFill>
        <p:spPr bwMode="auto">
          <a:xfrm>
            <a:off x="1176338" y="1303338"/>
            <a:ext cx="6769100" cy="5211762"/>
          </a:xfrm>
          <a:prstGeom prst="rect">
            <a:avLst/>
          </a:prstGeom>
          <a:noFill/>
          <a:ln w="9525">
            <a:noFill/>
            <a:miter lim="800000"/>
            <a:headEnd/>
            <a:tailEnd/>
          </a:ln>
        </p:spPr>
      </p:pic>
      <p:pic>
        <p:nvPicPr>
          <p:cNvPr id="2" name="Picture 1" descr="%.eps"/>
          <p:cNvPicPr>
            <a:picLocks noChangeAspect="1"/>
          </p:cNvPicPr>
          <p:nvPr/>
        </p:nvPicPr>
        <p:blipFill>
          <a:blip r:embed="rId4"/>
          <a:srcRect/>
          <a:stretch>
            <a:fillRect/>
          </a:stretch>
        </p:blipFill>
        <p:spPr bwMode="auto">
          <a:xfrm>
            <a:off x="1751013" y="4087813"/>
            <a:ext cx="2800350" cy="2216150"/>
          </a:xfrm>
          <a:prstGeom prst="rect">
            <a:avLst/>
          </a:prstGeom>
          <a:noFill/>
          <a:ln w="9525">
            <a:noFill/>
            <a:miter lim="800000"/>
            <a:headEnd/>
            <a:tailEnd/>
          </a:ln>
        </p:spPr>
      </p:pic>
      <p:pic>
        <p:nvPicPr>
          <p:cNvPr id="6" name="Picture 5" descr="lrpc.eps"/>
          <p:cNvPicPr>
            <a:picLocks noChangeAspect="1"/>
          </p:cNvPicPr>
          <p:nvPr/>
        </p:nvPicPr>
        <p:blipFill>
          <a:blip r:embed="rId5"/>
          <a:srcRect/>
          <a:stretch>
            <a:fillRect/>
          </a:stretch>
        </p:blipFill>
        <p:spPr bwMode="auto">
          <a:xfrm>
            <a:off x="4398963" y="1733550"/>
            <a:ext cx="1338262" cy="4286250"/>
          </a:xfrm>
          <a:prstGeom prst="rect">
            <a:avLst/>
          </a:prstGeom>
          <a:noFill/>
          <a:ln w="9525">
            <a:noFill/>
            <a:miter lim="800000"/>
            <a:headEnd/>
            <a:tailEnd/>
          </a:ln>
        </p:spPr>
      </p:pic>
      <p:pic>
        <p:nvPicPr>
          <p:cNvPr id="4" name="Picture 3" descr="do_curve.eps"/>
          <p:cNvPicPr>
            <a:picLocks noChangeAspect="1"/>
          </p:cNvPicPr>
          <p:nvPr/>
        </p:nvPicPr>
        <p:blipFill>
          <a:blip r:embed="rId6"/>
          <a:srcRect/>
          <a:stretch>
            <a:fillRect/>
          </a:stretch>
        </p:blipFill>
        <p:spPr bwMode="auto">
          <a:xfrm>
            <a:off x="3132138" y="2066925"/>
            <a:ext cx="3116262" cy="4456113"/>
          </a:xfrm>
          <a:prstGeom prst="rect">
            <a:avLst/>
          </a:prstGeom>
          <a:noFill/>
          <a:ln w="9525">
            <a:noFill/>
            <a:miter lim="800000"/>
            <a:headEnd/>
            <a:tailEnd/>
          </a:ln>
        </p:spPr>
      </p:pic>
      <p:pic>
        <p:nvPicPr>
          <p:cNvPr id="5" name="Picture 4" descr="lo_curve.eps"/>
          <p:cNvPicPr>
            <a:picLocks noChangeAspect="1"/>
          </p:cNvPicPr>
          <p:nvPr/>
        </p:nvPicPr>
        <p:blipFill>
          <a:blip r:embed="rId7"/>
          <a:srcRect/>
          <a:stretch>
            <a:fillRect/>
          </a:stretch>
        </p:blipFill>
        <p:spPr bwMode="auto">
          <a:xfrm>
            <a:off x="2166938" y="2066925"/>
            <a:ext cx="2752725" cy="4430713"/>
          </a:xfrm>
          <a:prstGeom prst="rect">
            <a:avLst/>
          </a:prstGeom>
          <a:noFill/>
          <a:ln w="9525">
            <a:noFill/>
            <a:miter lim="800000"/>
            <a:headEnd/>
            <a:tailEnd/>
          </a:ln>
        </p:spPr>
      </p:pic>
      <p:sp>
        <p:nvSpPr>
          <p:cNvPr id="88070" name="Title 6"/>
          <p:cNvSpPr>
            <a:spLocks noGrp="1"/>
          </p:cNvSpPr>
          <p:nvPr>
            <p:ph type="title"/>
          </p:nvPr>
        </p:nvSpPr>
        <p:spPr>
          <a:xfrm>
            <a:off x="490538" y="0"/>
            <a:ext cx="8229600" cy="768350"/>
          </a:xfrm>
        </p:spPr>
        <p:txBody>
          <a:bodyPr/>
          <a:lstStyle/>
          <a:p>
            <a:r>
              <a:rPr lang="en-US" sz="2800">
                <a:latin typeface="Arial" pitchFamily="-107" charset="0"/>
                <a:cs typeface="Arial" pitchFamily="-107" charset="0"/>
              </a:rPr>
              <a:t>The Phillips Curve with Adjusting Expectations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10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10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Phillips Curve and Monetary </a:t>
            </a:r>
            <a:r>
              <a:rPr lang="en-US" dirty="0" smtClean="0">
                <a:latin typeface="Arial" pitchFamily="-107" charset="0"/>
                <a:cs typeface="Arial" pitchFamily="-107" charset="0"/>
              </a:rPr>
              <a:t>Policy</a:t>
            </a:r>
            <a:r>
              <a:rPr lang="en-US" dirty="0">
                <a:latin typeface="Arial" pitchFamily="-103" charset="0"/>
                <a:cs typeface="MS PGothic" pitchFamily="34" charset="-128"/>
              </a:rPr>
              <a:t>—</a:t>
            </a:r>
            <a:r>
              <a:rPr lang="en-US" dirty="0" smtClean="0">
                <a:latin typeface="Arial" pitchFamily="-107" charset="0"/>
                <a:cs typeface="Arial" pitchFamily="-107" charset="0"/>
              </a:rPr>
              <a:t>1 </a:t>
            </a:r>
            <a:endParaRPr lang="en-US" dirty="0">
              <a:latin typeface="Arial" pitchFamily="-107" charset="0"/>
              <a:cs typeface="Arial" pitchFamily="-107" charset="0"/>
            </a:endParaRPr>
          </a:p>
        </p:txBody>
      </p:sp>
      <p:sp>
        <p:nvSpPr>
          <p:cNvPr id="44035" name="Content Placeholder 2"/>
          <p:cNvSpPr>
            <a:spLocks noGrp="1"/>
          </p:cNvSpPr>
          <p:nvPr>
            <p:ph idx="1"/>
          </p:nvPr>
        </p:nvSpPr>
        <p:spPr>
          <a:xfrm>
            <a:off x="457200" y="1712913"/>
            <a:ext cx="8229600" cy="4895850"/>
          </a:xfrm>
        </p:spPr>
        <p:txBody>
          <a:bodyPr/>
          <a:lstStyle/>
          <a:p>
            <a:r>
              <a:rPr lang="en-US" sz="2800" dirty="0">
                <a:latin typeface="Arial" pitchFamily="-107" charset="0"/>
                <a:cs typeface="Arial" pitchFamily="-107" charset="0"/>
              </a:rPr>
              <a:t>Active monetary policy</a:t>
            </a:r>
          </a:p>
          <a:p>
            <a:pPr lvl="1"/>
            <a:r>
              <a:rPr lang="en-US" sz="2400" dirty="0">
                <a:latin typeface="Arial" pitchFamily="-107" charset="0"/>
                <a:cs typeface="Arial" pitchFamily="-107" charset="0"/>
              </a:rPr>
              <a:t>The strategic use of monetary policy to counteract macroeconomic expansions and contractions</a:t>
            </a:r>
          </a:p>
          <a:p>
            <a:pPr lvl="1"/>
            <a:r>
              <a:rPr lang="en-US" sz="2400" dirty="0">
                <a:latin typeface="Arial" pitchFamily="-107" charset="0"/>
                <a:cs typeface="Arial" pitchFamily="-107" charset="0"/>
              </a:rPr>
              <a:t>Used in 1960s before expectation theories</a:t>
            </a:r>
          </a:p>
          <a:p>
            <a:pPr lvl="1"/>
            <a:r>
              <a:rPr lang="ja-JP" altLang="en-US" sz="2400" dirty="0">
                <a:latin typeface="Arial" pitchFamily="-107" charset="0"/>
                <a:cs typeface="Arial" pitchFamily="-107" charset="0"/>
              </a:rPr>
              <a:t>“</a:t>
            </a:r>
            <a:r>
              <a:rPr lang="en-US" altLang="ja-JP" sz="2400" dirty="0">
                <a:latin typeface="Arial" pitchFamily="-107" charset="0"/>
                <a:cs typeface="Arial" pitchFamily="-107" charset="0"/>
              </a:rPr>
              <a:t>Use</a:t>
            </a:r>
            <a:r>
              <a:rPr lang="ja-JP" altLang="en-US" sz="2400" dirty="0">
                <a:latin typeface="Arial" pitchFamily="-107" charset="0"/>
                <a:cs typeface="Arial" pitchFamily="-107" charset="0"/>
              </a:rPr>
              <a:t>”</a:t>
            </a:r>
            <a:r>
              <a:rPr lang="en-US" altLang="ja-JP" sz="2400" dirty="0">
                <a:latin typeface="Arial" pitchFamily="-107" charset="0"/>
                <a:cs typeface="Arial" pitchFamily="-107" charset="0"/>
              </a:rPr>
              <a:t> the Phillips curve</a:t>
            </a:r>
          </a:p>
          <a:p>
            <a:pPr lvl="2"/>
            <a:r>
              <a:rPr lang="en-US" sz="2000" dirty="0">
                <a:latin typeface="Arial" pitchFamily="-107" charset="0"/>
                <a:ea typeface="Helvetica Neue" pitchFamily="-107" charset="0"/>
                <a:cs typeface="Helvetica Neue" pitchFamily="-107" charset="0"/>
              </a:rPr>
              <a:t>Inflate during downturns</a:t>
            </a:r>
          </a:p>
          <a:p>
            <a:pPr lvl="2"/>
            <a:r>
              <a:rPr lang="en-US" sz="2000" dirty="0">
                <a:latin typeface="Arial" pitchFamily="-107" charset="0"/>
                <a:ea typeface="Helvetica Neue" pitchFamily="-107" charset="0"/>
                <a:cs typeface="Helvetica Neue" pitchFamily="-107" charset="0"/>
              </a:rPr>
              <a:t>Reduce inflation during booming economy</a:t>
            </a:r>
            <a:endParaRPr lang="en-US" altLang="ja-JP" sz="2000" dirty="0">
              <a:latin typeface="Arial" pitchFamily="-107" charset="0"/>
              <a:ea typeface="Helvetica Neue" pitchFamily="-107" charset="0"/>
              <a:cs typeface="Helvetica Neue" pitchFamily="-107" charset="0"/>
            </a:endParaRPr>
          </a:p>
          <a:p>
            <a:r>
              <a:rPr lang="en-US" sz="2800" dirty="0">
                <a:latin typeface="Arial" pitchFamily="-107" charset="0"/>
                <a:cs typeface="Arial" pitchFamily="-107" charset="0"/>
              </a:rPr>
              <a:t>With adaptive expectations</a:t>
            </a:r>
          </a:p>
          <a:p>
            <a:pPr lvl="1"/>
            <a:r>
              <a:rPr lang="en-US" sz="2400" dirty="0">
                <a:latin typeface="Arial" pitchFamily="-107" charset="0"/>
                <a:cs typeface="Arial" pitchFamily="-107" charset="0"/>
              </a:rPr>
              <a:t>Reduces unemployment in the short run</a:t>
            </a:r>
          </a:p>
          <a:p>
            <a:r>
              <a:rPr lang="en-US" sz="2800" dirty="0">
                <a:latin typeface="Arial" pitchFamily="-107" charset="0"/>
                <a:cs typeface="Arial" pitchFamily="-107" charset="0"/>
              </a:rPr>
              <a:t>With rational expectations</a:t>
            </a:r>
          </a:p>
          <a:p>
            <a:pPr lvl="1"/>
            <a:r>
              <a:rPr lang="en-US" sz="2400" dirty="0">
                <a:latin typeface="Arial" pitchFamily="-107" charset="0"/>
                <a:cs typeface="Arial" pitchFamily="-107" charset="0"/>
              </a:rPr>
              <a:t>Potentially no gains at all</a:t>
            </a:r>
          </a:p>
          <a:p>
            <a:pPr lvl="1"/>
            <a:endParaRPr lang="en-US" sz="2400" dirty="0">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03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03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03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03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403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403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403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Short Run vs. Long </a:t>
            </a:r>
            <a:r>
              <a:rPr lang="en-US" dirty="0" smtClean="0">
                <a:latin typeface="Arial" pitchFamily="-107" charset="0"/>
                <a:cs typeface="Arial" pitchFamily="-107" charset="0"/>
              </a:rPr>
              <a:t>Run</a:t>
            </a:r>
            <a:r>
              <a:rPr lang="en-US" dirty="0">
                <a:latin typeface="Arial" pitchFamily="-103" charset="0"/>
                <a:cs typeface="MS PGothic" pitchFamily="34" charset="-128"/>
              </a:rPr>
              <a:t>—</a:t>
            </a:r>
            <a:r>
              <a:rPr lang="en-US" dirty="0" smtClean="0">
                <a:latin typeface="Arial" pitchFamily="-107" charset="0"/>
                <a:cs typeface="Arial" pitchFamily="-107" charset="0"/>
              </a:rPr>
              <a:t>1 </a:t>
            </a:r>
            <a:endParaRPr lang="en-US" dirty="0">
              <a:latin typeface="Arial" pitchFamily="-107" charset="0"/>
              <a:cs typeface="Arial" pitchFamily="-107" charset="0"/>
            </a:endParaRPr>
          </a:p>
        </p:txBody>
      </p:sp>
      <p:sp>
        <p:nvSpPr>
          <p:cNvPr id="8195" name="Content Placeholder 2"/>
          <p:cNvSpPr>
            <a:spLocks noGrp="1"/>
          </p:cNvSpPr>
          <p:nvPr>
            <p:ph idx="1"/>
          </p:nvPr>
        </p:nvSpPr>
        <p:spPr>
          <a:xfrm>
            <a:off x="457200" y="1712913"/>
            <a:ext cx="8229600" cy="4895850"/>
          </a:xfrm>
        </p:spPr>
        <p:txBody>
          <a:bodyPr/>
          <a:lstStyle/>
          <a:p>
            <a:r>
              <a:rPr lang="en-US" sz="3000">
                <a:latin typeface="Arial" pitchFamily="-107" charset="0"/>
                <a:cs typeface="Arial" pitchFamily="-107" charset="0"/>
              </a:rPr>
              <a:t>Short run</a:t>
            </a:r>
          </a:p>
          <a:p>
            <a:pPr lvl="1"/>
            <a:r>
              <a:rPr lang="en-US" sz="2800">
                <a:latin typeface="Arial" pitchFamily="-107" charset="0"/>
                <a:cs typeface="Arial" pitchFamily="-107" charset="0"/>
              </a:rPr>
              <a:t>Some prices are inflexible and do not adjust.</a:t>
            </a:r>
          </a:p>
          <a:p>
            <a:pPr lvl="2"/>
            <a:r>
              <a:rPr lang="en-US" sz="2600">
                <a:latin typeface="Arial" pitchFamily="-107" charset="0"/>
                <a:ea typeface="Helvetica Neue" pitchFamily="-107" charset="0"/>
                <a:cs typeface="Helvetica Neue" pitchFamily="-107" charset="0"/>
              </a:rPr>
              <a:t>For example, wages and other resource prices are often set by contract and don</a:t>
            </a:r>
            <a:r>
              <a:rPr lang="ja-JP" altLang="en-US" sz="2600">
                <a:latin typeface="Arial" pitchFamily="-107" charset="0"/>
                <a:ea typeface="Helvetica Neue" pitchFamily="-107" charset="0"/>
                <a:cs typeface="Helvetica Neue" pitchFamily="-107" charset="0"/>
              </a:rPr>
              <a:t>’</a:t>
            </a:r>
            <a:r>
              <a:rPr lang="en-US" altLang="ja-JP" sz="2600">
                <a:latin typeface="Arial" pitchFamily="-107" charset="0"/>
                <a:ea typeface="Helvetica Neue" pitchFamily="-107" charset="0"/>
                <a:cs typeface="Helvetica Neue" pitchFamily="-107" charset="0"/>
              </a:rPr>
              <a:t>t change immediately</a:t>
            </a:r>
          </a:p>
          <a:p>
            <a:r>
              <a:rPr lang="en-US" sz="3000">
                <a:latin typeface="Arial" pitchFamily="-107" charset="0"/>
                <a:cs typeface="Arial" pitchFamily="-107" charset="0"/>
              </a:rPr>
              <a:t>Long run</a:t>
            </a:r>
          </a:p>
          <a:p>
            <a:pPr lvl="1"/>
            <a:r>
              <a:rPr lang="en-US" sz="2800">
                <a:latin typeface="Arial" pitchFamily="-107" charset="0"/>
                <a:cs typeface="Arial" pitchFamily="-107" charset="0"/>
              </a:rPr>
              <a:t>A period of time long enough for all prices to adjust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Phillips Curve and Monetary </a:t>
            </a:r>
            <a:r>
              <a:rPr lang="en-US" dirty="0" smtClean="0">
                <a:latin typeface="Arial" pitchFamily="-107" charset="0"/>
                <a:cs typeface="Arial" pitchFamily="-107" charset="0"/>
              </a:rPr>
              <a:t>Policy</a:t>
            </a:r>
            <a:r>
              <a:rPr lang="en-US" dirty="0">
                <a:latin typeface="Arial" pitchFamily="-103" charset="0"/>
                <a:cs typeface="MS PGothic" pitchFamily="34" charset="-128"/>
              </a:rPr>
              <a:t>—</a:t>
            </a:r>
            <a:r>
              <a:rPr lang="en-US" dirty="0" smtClean="0">
                <a:latin typeface="Arial" pitchFamily="-107" charset="0"/>
                <a:cs typeface="Arial" pitchFamily="-107" charset="0"/>
              </a:rPr>
              <a:t>2 </a:t>
            </a:r>
            <a:endParaRPr lang="en-US" dirty="0">
              <a:latin typeface="Arial" pitchFamily="-107" charset="0"/>
              <a:cs typeface="Arial" pitchFamily="-107" charset="0"/>
            </a:endParaRPr>
          </a:p>
        </p:txBody>
      </p:sp>
      <p:sp>
        <p:nvSpPr>
          <p:cNvPr id="45059" name="Content Placeholder 2"/>
          <p:cNvSpPr>
            <a:spLocks noGrp="1"/>
          </p:cNvSpPr>
          <p:nvPr>
            <p:ph idx="1"/>
          </p:nvPr>
        </p:nvSpPr>
        <p:spPr>
          <a:xfrm>
            <a:off x="457200" y="1712913"/>
            <a:ext cx="8229600" cy="4895850"/>
          </a:xfrm>
        </p:spPr>
        <p:txBody>
          <a:bodyPr/>
          <a:lstStyle/>
          <a:p>
            <a:r>
              <a:rPr lang="en-US" sz="3000">
                <a:latin typeface="Arial" pitchFamily="-107" charset="0"/>
                <a:cs typeface="Arial" pitchFamily="-107" charset="0"/>
              </a:rPr>
              <a:t>Passive monetary policy</a:t>
            </a:r>
          </a:p>
          <a:p>
            <a:pPr lvl="1"/>
            <a:r>
              <a:rPr lang="en-US" sz="2800">
                <a:latin typeface="Arial" pitchFamily="-107" charset="0"/>
                <a:cs typeface="Arial" pitchFamily="-107" charset="0"/>
              </a:rPr>
              <a:t>Central banks purposefully choose only to stabilize the money supply and price levels</a:t>
            </a:r>
          </a:p>
          <a:p>
            <a:pPr lvl="1"/>
            <a:r>
              <a:rPr lang="en-US" sz="2800">
                <a:latin typeface="Arial" pitchFamily="-107" charset="0"/>
                <a:cs typeface="Arial" pitchFamily="-107" charset="0"/>
              </a:rPr>
              <a:t>Does not seek to use inflation to affect real variables</a:t>
            </a:r>
          </a:p>
          <a:p>
            <a:pPr lvl="2"/>
            <a:r>
              <a:rPr lang="en-US">
                <a:latin typeface="Arial" pitchFamily="-107" charset="0"/>
                <a:ea typeface="Helvetica Neue" pitchFamily="-107" charset="0"/>
                <a:cs typeface="Helvetica Neue" pitchFamily="-107" charset="0"/>
              </a:rPr>
              <a:t>For example, unemployment and real GDP</a:t>
            </a:r>
          </a:p>
          <a:p>
            <a:pPr lvl="1"/>
            <a:r>
              <a:rPr lang="en-US" sz="2800">
                <a:latin typeface="Arial" pitchFamily="-107" charset="0"/>
                <a:cs typeface="Arial" pitchFamily="-107" charset="0"/>
              </a:rPr>
              <a:t>The Fed has moved in this direction since the 1980s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U.S. Inflation and Unemployment, 1948–2015</a:t>
            </a:r>
          </a:p>
        </p:txBody>
      </p:sp>
      <p:pic>
        <p:nvPicPr>
          <p:cNvPr id="4" name="Picture 3" descr="PRINECOMA2_FIG18.14.jpg"/>
          <p:cNvPicPr>
            <a:picLocks noChangeAspect="1"/>
          </p:cNvPicPr>
          <p:nvPr/>
        </p:nvPicPr>
        <p:blipFill>
          <a:blip r:embed="rId3"/>
          <a:srcRect t="5805" b="4068"/>
          <a:stretch>
            <a:fillRect/>
          </a:stretch>
        </p:blipFill>
        <p:spPr>
          <a:xfrm>
            <a:off x="304800" y="1884516"/>
            <a:ext cx="8534400" cy="4252452"/>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Practice What You </a:t>
            </a:r>
            <a:r>
              <a:rPr lang="en-US" dirty="0" smtClean="0">
                <a:latin typeface="Arial" pitchFamily="-107" charset="0"/>
                <a:cs typeface="Arial" pitchFamily="-107" charset="0"/>
              </a:rPr>
              <a:t>Know</a:t>
            </a:r>
            <a:r>
              <a:rPr lang="en-US" dirty="0">
                <a:latin typeface="Arial" pitchFamily="-103" charset="0"/>
                <a:cs typeface="MS PGothic" pitchFamily="34" charset="-128"/>
              </a:rPr>
              <a:t>—</a:t>
            </a:r>
            <a:r>
              <a:rPr lang="en-US" dirty="0" smtClean="0">
                <a:latin typeface="Arial" pitchFamily="-107" charset="0"/>
                <a:cs typeface="Arial" pitchFamily="-107" charset="0"/>
              </a:rPr>
              <a:t>5 </a:t>
            </a:r>
            <a:endParaRPr lang="en-US" dirty="0">
              <a:latin typeface="Helvetica Neue" pitchFamily="-107" charset="0"/>
              <a:cs typeface="Arial" pitchFamily="-107" charset="0"/>
            </a:endParaRPr>
          </a:p>
        </p:txBody>
      </p:sp>
      <p:sp>
        <p:nvSpPr>
          <p:cNvPr id="53251" name="Content Placeholder 2"/>
          <p:cNvSpPr>
            <a:spLocks noGrp="1"/>
          </p:cNvSpPr>
          <p:nvPr>
            <p:ph idx="1"/>
          </p:nvPr>
        </p:nvSpPr>
        <p:spPr>
          <a:xfrm>
            <a:off x="457200" y="1712913"/>
            <a:ext cx="8229600" cy="4895850"/>
          </a:xfrm>
        </p:spPr>
        <p:txBody>
          <a:bodyPr/>
          <a:lstStyle/>
          <a:p>
            <a:r>
              <a:rPr lang="en-US" sz="3200" dirty="0">
                <a:latin typeface="Arial" pitchFamily="-107" charset="0"/>
                <a:cs typeface="Arial" pitchFamily="-107" charset="0"/>
              </a:rPr>
              <a:t>The Phillips curve:</a:t>
            </a:r>
          </a:p>
          <a:p>
            <a:pPr marL="971550" lvl="1" indent="-514350">
              <a:buFont typeface="+mj-lt"/>
              <a:buAutoNum type="alphaUcPeriod"/>
            </a:pPr>
            <a:r>
              <a:rPr lang="en-US" sz="2800" dirty="0">
                <a:latin typeface="Arial" pitchFamily="-107" charset="0"/>
                <a:cs typeface="Arial" pitchFamily="-107" charset="0"/>
              </a:rPr>
              <a:t>shows that inflation and unemployment are directly related.</a:t>
            </a:r>
          </a:p>
          <a:p>
            <a:pPr marL="971550" lvl="1" indent="-514350">
              <a:buFont typeface="Calibri" pitchFamily="-107" charset="0"/>
              <a:buAutoNum type="alphaUcPeriod"/>
            </a:pPr>
            <a:r>
              <a:rPr lang="en-US" sz="2800" dirty="0">
                <a:latin typeface="Arial" pitchFamily="-107" charset="0"/>
                <a:cs typeface="Arial" pitchFamily="-107" charset="0"/>
              </a:rPr>
              <a:t>shows that inflation and unemployment are inversely related.</a:t>
            </a:r>
          </a:p>
          <a:p>
            <a:pPr marL="971550" lvl="1" indent="-514350">
              <a:buFont typeface="Calibri" pitchFamily="-107" charset="0"/>
              <a:buAutoNum type="alphaUcPeriod"/>
            </a:pPr>
            <a:r>
              <a:rPr lang="en-US" sz="2800" dirty="0">
                <a:latin typeface="Arial" pitchFamily="-107" charset="0"/>
                <a:cs typeface="Arial" pitchFamily="-107" charset="0"/>
              </a:rPr>
              <a:t>can be effectively used in the long run.</a:t>
            </a:r>
          </a:p>
          <a:p>
            <a:pPr marL="971550" lvl="1" indent="-514350">
              <a:buFont typeface="Calibri" pitchFamily="-107" charset="0"/>
              <a:buAutoNum type="alphaUcPeriod"/>
            </a:pPr>
            <a:r>
              <a:rPr lang="en-US" sz="2800" dirty="0">
                <a:latin typeface="Arial" pitchFamily="-107" charset="0"/>
                <a:cs typeface="Arial" pitchFamily="-107" charset="0"/>
              </a:rPr>
              <a:t>guarantees that the Fed can create jobs by changing the money supply.</a:t>
            </a:r>
          </a:p>
        </p:txBody>
      </p:sp>
      <p:sp>
        <p:nvSpPr>
          <p:cNvPr id="4" name="Rectangle 3" descr="Correct answer: B, shows that inflation and unemployment are inversely related."/>
          <p:cNvSpPr/>
          <p:nvPr/>
        </p:nvSpPr>
        <p:spPr>
          <a:xfrm>
            <a:off x="883775" y="3264740"/>
            <a:ext cx="7507871" cy="855847"/>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a typeface="MS PGothic" pitchFamily="34" charset="-128"/>
              <a:cs typeface="MS PGothic"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Conclusion</a:t>
            </a:r>
          </a:p>
        </p:txBody>
      </p:sp>
      <p:sp>
        <p:nvSpPr>
          <p:cNvPr id="98306" name="Content Placeholder 2"/>
          <p:cNvSpPr>
            <a:spLocks noGrp="1"/>
          </p:cNvSpPr>
          <p:nvPr>
            <p:ph idx="1"/>
          </p:nvPr>
        </p:nvSpPr>
        <p:spPr>
          <a:xfrm>
            <a:off x="457200" y="1712913"/>
            <a:ext cx="8229600" cy="5145087"/>
          </a:xfrm>
        </p:spPr>
        <p:txBody>
          <a:bodyPr/>
          <a:lstStyle/>
          <a:p>
            <a:r>
              <a:rPr lang="en-US" sz="2800">
                <a:latin typeface="Arial" pitchFamily="-107" charset="0"/>
                <a:cs typeface="Arial" pitchFamily="-107" charset="0"/>
              </a:rPr>
              <a:t>Monetary policy can be expansionary or contractionary</a:t>
            </a:r>
          </a:p>
          <a:p>
            <a:pPr lvl="1"/>
            <a:r>
              <a:rPr lang="en-US" sz="2400">
                <a:latin typeface="Arial" pitchFamily="-107" charset="0"/>
                <a:cs typeface="Arial" pitchFamily="-107" charset="0"/>
              </a:rPr>
              <a:t>Increasing or decreasing the money supply</a:t>
            </a:r>
          </a:p>
          <a:p>
            <a:r>
              <a:rPr lang="en-US" sz="2800">
                <a:latin typeface="Arial" pitchFamily="-107" charset="0"/>
                <a:cs typeface="Arial" pitchFamily="-107" charset="0"/>
              </a:rPr>
              <a:t>In the short run, monetary policy affects real GDP and unemployment</a:t>
            </a:r>
          </a:p>
          <a:p>
            <a:r>
              <a:rPr lang="en-US" sz="2800">
                <a:latin typeface="Arial" pitchFamily="-107" charset="0"/>
                <a:cs typeface="Arial" pitchFamily="-107" charset="0"/>
              </a:rPr>
              <a:t>In the long run, monetary policy affects only the price level</a:t>
            </a:r>
          </a:p>
          <a:p>
            <a:r>
              <a:rPr lang="en-US" sz="2800">
                <a:latin typeface="Arial" pitchFamily="-107" charset="0"/>
                <a:cs typeface="Arial" pitchFamily="-107" charset="0"/>
              </a:rPr>
              <a:t>Phillips curve: short-run inverse relationship between unemployment and inflation</a:t>
            </a:r>
          </a:p>
          <a:p>
            <a:r>
              <a:rPr lang="en-US" altLang="ja-JP" sz="2800">
                <a:latin typeface="Arial" pitchFamily="-107" charset="0"/>
                <a:cs typeface="Arial" pitchFamily="-107" charset="0"/>
              </a:rPr>
              <a:t>Rational expectations negate the effects of active monetary policy</a:t>
            </a:r>
          </a:p>
          <a:p>
            <a:endParaRPr lang="en-US" sz="2800">
              <a:latin typeface="Arial" pitchFamily="-107" charset="0"/>
              <a:cs typeface="Arial" pitchFamily="-107"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Expansionary Monetary Policy</a:t>
            </a:r>
          </a:p>
        </p:txBody>
      </p:sp>
      <p:sp>
        <p:nvSpPr>
          <p:cNvPr id="20482" name="Content Placeholder 2"/>
          <p:cNvSpPr>
            <a:spLocks noGrp="1"/>
          </p:cNvSpPr>
          <p:nvPr>
            <p:ph idx="1"/>
          </p:nvPr>
        </p:nvSpPr>
        <p:spPr>
          <a:xfrm>
            <a:off x="457200" y="1712913"/>
            <a:ext cx="8229600" cy="4895850"/>
          </a:xfrm>
        </p:spPr>
        <p:txBody>
          <a:bodyPr/>
          <a:lstStyle/>
          <a:p>
            <a:pPr>
              <a:lnSpc>
                <a:spcPct val="90000"/>
              </a:lnSpc>
            </a:pPr>
            <a:r>
              <a:rPr lang="en-US" sz="2800" dirty="0">
                <a:latin typeface="Arial" pitchFamily="-107" charset="0"/>
                <a:cs typeface="Arial" pitchFamily="-107" charset="0"/>
              </a:rPr>
              <a:t>Review of previous topics that will be used in this chapter:</a:t>
            </a:r>
          </a:p>
          <a:p>
            <a:pPr lvl="1">
              <a:lnSpc>
                <a:spcPct val="90000"/>
              </a:lnSpc>
            </a:pPr>
            <a:r>
              <a:rPr lang="en-US" sz="2400" dirty="0">
                <a:latin typeface="Arial" pitchFamily="-107" charset="0"/>
                <a:cs typeface="Arial" pitchFamily="-107" charset="0"/>
              </a:rPr>
              <a:t>Open market operations </a:t>
            </a:r>
            <a:endParaRPr lang="en-US" sz="2400" dirty="0" smtClean="0">
              <a:latin typeface="Arial" pitchFamily="-107" charset="0"/>
              <a:cs typeface="Arial" pitchFamily="-107" charset="0"/>
            </a:endParaRPr>
          </a:p>
          <a:p>
            <a:pPr lvl="1">
              <a:lnSpc>
                <a:spcPct val="90000"/>
              </a:lnSpc>
            </a:pPr>
            <a:r>
              <a:rPr lang="en-US" sz="2400" dirty="0" smtClean="0">
                <a:latin typeface="Arial" pitchFamily="-107" charset="0"/>
                <a:cs typeface="Arial" pitchFamily="-107" charset="0"/>
              </a:rPr>
              <a:t>Treasury </a:t>
            </a:r>
            <a:r>
              <a:rPr lang="en-US" sz="2400" dirty="0">
                <a:latin typeface="Arial" pitchFamily="-107" charset="0"/>
                <a:cs typeface="Arial" pitchFamily="-107" charset="0"/>
              </a:rPr>
              <a:t>securities are part of the loanable funds market </a:t>
            </a:r>
            <a:endParaRPr lang="en-US" sz="2400" dirty="0" smtClean="0">
              <a:latin typeface="Arial" pitchFamily="-107" charset="0"/>
              <a:cs typeface="Arial" pitchFamily="-107" charset="0"/>
            </a:endParaRPr>
          </a:p>
          <a:p>
            <a:pPr lvl="1">
              <a:lnSpc>
                <a:spcPct val="90000"/>
              </a:lnSpc>
            </a:pPr>
            <a:r>
              <a:rPr lang="en-US" sz="2400" dirty="0" smtClean="0">
                <a:latin typeface="Arial" pitchFamily="-107" charset="0"/>
                <a:cs typeface="Arial" pitchFamily="-107" charset="0"/>
              </a:rPr>
              <a:t>The </a:t>
            </a:r>
            <a:r>
              <a:rPr lang="en-US" sz="2400" dirty="0">
                <a:latin typeface="Arial" pitchFamily="-107" charset="0"/>
                <a:cs typeface="Arial" pitchFamily="-107" charset="0"/>
              </a:rPr>
              <a:t>price in the loanable funds market is an interest rate </a:t>
            </a:r>
            <a:endParaRPr lang="en-US" sz="2400" dirty="0" smtClean="0">
              <a:latin typeface="Arial" pitchFamily="-107" charset="0"/>
              <a:cs typeface="Arial" pitchFamily="-107" charset="0"/>
            </a:endParaRPr>
          </a:p>
          <a:p>
            <a:pPr lvl="1">
              <a:lnSpc>
                <a:spcPct val="90000"/>
              </a:lnSpc>
            </a:pPr>
            <a:r>
              <a:rPr lang="en-US" sz="2400" dirty="0" smtClean="0">
                <a:latin typeface="Arial" pitchFamily="-107" charset="0"/>
                <a:cs typeface="Arial" pitchFamily="-107" charset="0"/>
              </a:rPr>
              <a:t>Investment </a:t>
            </a:r>
            <a:r>
              <a:rPr lang="en-US" sz="2400" dirty="0">
                <a:latin typeface="Arial" pitchFamily="-107" charset="0"/>
                <a:cs typeface="Arial" pitchFamily="-107" charset="0"/>
              </a:rPr>
              <a:t>is one component of AD </a:t>
            </a:r>
            <a:endParaRPr lang="en-US" sz="2400" dirty="0" smtClean="0">
              <a:latin typeface="Arial" pitchFamily="-107" charset="0"/>
              <a:cs typeface="Arial" pitchFamily="-107" charset="0"/>
            </a:endParaRPr>
          </a:p>
          <a:p>
            <a:pPr lvl="1">
              <a:lnSpc>
                <a:spcPct val="90000"/>
              </a:lnSpc>
            </a:pPr>
            <a:r>
              <a:rPr lang="en-US" sz="2400" dirty="0" smtClean="0">
                <a:latin typeface="Arial" pitchFamily="-107" charset="0"/>
                <a:cs typeface="Arial" pitchFamily="-107" charset="0"/>
              </a:rPr>
              <a:t>In </a:t>
            </a:r>
            <a:r>
              <a:rPr lang="en-US" sz="2400" dirty="0">
                <a:latin typeface="Arial" pitchFamily="-107" charset="0"/>
                <a:cs typeface="Arial" pitchFamily="-107" charset="0"/>
              </a:rPr>
              <a:t>the short run, increases in AD increase output and lower the unemployment </a:t>
            </a:r>
            <a:r>
              <a:rPr lang="en-US" sz="2400" dirty="0" smtClean="0">
                <a:latin typeface="Arial" pitchFamily="-107" charset="0"/>
                <a:cs typeface="Arial" pitchFamily="-107" charset="0"/>
              </a:rPr>
              <a:t>rate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8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Expansionary Monetary Policy: Example</a:t>
            </a:r>
          </a:p>
        </p:txBody>
      </p:sp>
      <p:sp>
        <p:nvSpPr>
          <p:cNvPr id="10243" name="Content Placeholder 2"/>
          <p:cNvSpPr>
            <a:spLocks noGrp="1"/>
          </p:cNvSpPr>
          <p:nvPr>
            <p:ph idx="1"/>
          </p:nvPr>
        </p:nvSpPr>
        <p:spPr>
          <a:xfrm>
            <a:off x="457200" y="1712913"/>
            <a:ext cx="8229600" cy="4895850"/>
          </a:xfrm>
        </p:spPr>
        <p:txBody>
          <a:bodyPr/>
          <a:lstStyle/>
          <a:p>
            <a:r>
              <a:rPr lang="en-US" sz="2800">
                <a:latin typeface="Arial" pitchFamily="-107" charset="0"/>
                <a:cs typeface="Arial" pitchFamily="-107" charset="0"/>
              </a:rPr>
              <a:t>A small business owner is deciding whether to open a second location.</a:t>
            </a:r>
          </a:p>
          <a:p>
            <a:r>
              <a:rPr lang="en-US" sz="2800">
                <a:latin typeface="Arial" pitchFamily="-107" charset="0"/>
                <a:cs typeface="Arial" pitchFamily="-107" charset="0"/>
              </a:rPr>
              <a:t>The central bank decides to expand the money supply.</a:t>
            </a:r>
          </a:p>
          <a:p>
            <a:pPr marL="457200" lvl="1" indent="0">
              <a:buFont typeface="Arial" pitchFamily="-107" charset="0"/>
              <a:buNone/>
            </a:pPr>
            <a:r>
              <a:rPr lang="en-US" sz="2400">
                <a:latin typeface="Arial" pitchFamily="-107" charset="0"/>
                <a:cs typeface="Arial" pitchFamily="-107" charset="0"/>
              </a:rPr>
              <a:t>Central bank buys securities </a:t>
            </a:r>
          </a:p>
          <a:p>
            <a:pPr marL="457200" lvl="1" indent="0">
              <a:buFont typeface="Arial" pitchFamily="-107" charset="0"/>
              <a:buNone/>
            </a:pPr>
            <a:r>
              <a:rPr lang="en-US" sz="2400">
                <a:latin typeface="Arial" pitchFamily="-107" charset="0"/>
                <a:cs typeface="Arial" pitchFamily="-107" charset="0"/>
              </a:rPr>
              <a:t>→ reserves increase</a:t>
            </a:r>
          </a:p>
          <a:p>
            <a:pPr marL="457200" lvl="1" indent="0">
              <a:buFont typeface="Arial" pitchFamily="-107" charset="0"/>
              <a:buNone/>
            </a:pPr>
            <a:r>
              <a:rPr lang="en-US" sz="2400">
                <a:latin typeface="Arial" pitchFamily="-107" charset="0"/>
                <a:cs typeface="Arial" pitchFamily="-107" charset="0"/>
              </a:rPr>
              <a:t>→ interest rates fall </a:t>
            </a:r>
          </a:p>
          <a:p>
            <a:pPr marL="457200" lvl="1" indent="0">
              <a:buFont typeface="Arial" pitchFamily="-107" charset="0"/>
              <a:buNone/>
            </a:pPr>
            <a:r>
              <a:rPr lang="en-US" sz="2400">
                <a:latin typeface="Arial" pitchFamily="-107" charset="0"/>
                <a:cs typeface="Arial" pitchFamily="-107" charset="0"/>
              </a:rPr>
              <a:t>→ business owner decides to take out a loan</a:t>
            </a:r>
          </a:p>
          <a:p>
            <a:pPr marL="457200" lvl="1" indent="0">
              <a:buFont typeface="Arial" pitchFamily="-107" charset="0"/>
              <a:buNone/>
            </a:pPr>
            <a:r>
              <a:rPr lang="en-US" sz="2400">
                <a:latin typeface="Arial" pitchFamily="-107" charset="0"/>
                <a:cs typeface="Arial" pitchFamily="-107" charset="0"/>
              </a:rPr>
              <a:t>→ investment and AD increase</a:t>
            </a:r>
          </a:p>
          <a:p>
            <a:pPr marL="457200" lvl="1" indent="0">
              <a:buFont typeface="Arial" pitchFamily="-107" charset="0"/>
              <a:buNone/>
            </a:pPr>
            <a:r>
              <a:rPr lang="en-US" sz="2400">
                <a:latin typeface="Arial" pitchFamily="-107" charset="0"/>
                <a:cs typeface="Arial" pitchFamily="-107" charset="0"/>
              </a:rPr>
              <a:t>→ real GDP increases and unemployment falls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2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axes.eps"/>
          <p:cNvPicPr>
            <a:picLocks noChangeAspect="1"/>
          </p:cNvPicPr>
          <p:nvPr/>
        </p:nvPicPr>
        <p:blipFill>
          <a:blip r:embed="rId3"/>
          <a:srcRect/>
          <a:stretch>
            <a:fillRect/>
          </a:stretch>
        </p:blipFill>
        <p:spPr bwMode="auto">
          <a:xfrm>
            <a:off x="341313" y="1328738"/>
            <a:ext cx="8485187" cy="3432175"/>
          </a:xfrm>
          <a:prstGeom prst="rect">
            <a:avLst/>
          </a:prstGeom>
          <a:noFill/>
          <a:ln w="9525">
            <a:noFill/>
            <a:miter lim="800000"/>
            <a:headEnd/>
            <a:tailEnd/>
          </a:ln>
        </p:spPr>
      </p:pic>
      <p:pic>
        <p:nvPicPr>
          <p:cNvPr id="10" name="Picture 9"/>
          <p:cNvPicPr>
            <a:picLocks noChangeAspect="1"/>
          </p:cNvPicPr>
          <p:nvPr/>
        </p:nvPicPr>
        <p:blipFill>
          <a:blip r:embed="rId4"/>
          <a:srcRect/>
          <a:stretch>
            <a:fillRect/>
          </a:stretch>
        </p:blipFill>
        <p:spPr bwMode="auto">
          <a:xfrm>
            <a:off x="4746625" y="1328738"/>
            <a:ext cx="2979738" cy="3303587"/>
          </a:xfrm>
          <a:prstGeom prst="rect">
            <a:avLst/>
          </a:prstGeom>
          <a:noFill/>
          <a:ln w="9525">
            <a:noFill/>
            <a:miter lim="800000"/>
            <a:headEnd/>
            <a:tailEnd/>
          </a:ln>
        </p:spPr>
      </p:pic>
      <p:pic>
        <p:nvPicPr>
          <p:cNvPr id="11" name="Picture 10" descr="table.eps"/>
          <p:cNvPicPr>
            <a:picLocks noChangeAspect="1"/>
          </p:cNvPicPr>
          <p:nvPr/>
        </p:nvPicPr>
        <p:blipFill>
          <a:blip r:embed="rId5"/>
          <a:srcRect/>
          <a:stretch>
            <a:fillRect/>
          </a:stretch>
        </p:blipFill>
        <p:spPr bwMode="auto">
          <a:xfrm>
            <a:off x="3228975" y="5640388"/>
            <a:ext cx="2655888" cy="755650"/>
          </a:xfrm>
          <a:prstGeom prst="rect">
            <a:avLst/>
          </a:prstGeom>
          <a:noFill/>
          <a:ln w="9525">
            <a:noFill/>
            <a:miter lim="800000"/>
            <a:headEnd/>
            <a:tailEnd/>
          </a:ln>
        </p:spPr>
      </p:pic>
      <p:pic>
        <p:nvPicPr>
          <p:cNvPr id="14" name="Picture 13" descr="L_5.eps"/>
          <p:cNvPicPr>
            <a:picLocks noChangeAspect="1"/>
          </p:cNvPicPr>
          <p:nvPr/>
        </p:nvPicPr>
        <p:blipFill>
          <a:blip r:embed="rId6"/>
          <a:srcRect/>
          <a:stretch>
            <a:fillRect/>
          </a:stretch>
        </p:blipFill>
        <p:spPr bwMode="auto">
          <a:xfrm>
            <a:off x="752475" y="1362075"/>
            <a:ext cx="2620963" cy="2862263"/>
          </a:xfrm>
          <a:prstGeom prst="rect">
            <a:avLst/>
          </a:prstGeom>
          <a:noFill/>
          <a:ln w="9525">
            <a:noFill/>
            <a:miter lim="800000"/>
            <a:headEnd/>
            <a:tailEnd/>
          </a:ln>
        </p:spPr>
      </p:pic>
      <p:pic>
        <p:nvPicPr>
          <p:cNvPr id="9" name="Picture 8" descr="R_105.eps"/>
          <p:cNvPicPr>
            <a:picLocks noChangeAspect="1"/>
          </p:cNvPicPr>
          <p:nvPr/>
        </p:nvPicPr>
        <p:blipFill>
          <a:blip r:embed="rId7"/>
          <a:srcRect/>
          <a:stretch>
            <a:fillRect/>
          </a:stretch>
        </p:blipFill>
        <p:spPr bwMode="auto">
          <a:xfrm>
            <a:off x="4624388" y="1695450"/>
            <a:ext cx="3476625" cy="2936875"/>
          </a:xfrm>
          <a:prstGeom prst="rect">
            <a:avLst/>
          </a:prstGeom>
          <a:noFill/>
          <a:ln w="9525">
            <a:noFill/>
            <a:miter lim="800000"/>
            <a:headEnd/>
            <a:tailEnd/>
          </a:ln>
        </p:spPr>
      </p:pic>
      <p:pic>
        <p:nvPicPr>
          <p:cNvPr id="4" name="Picture 3" descr="L_3.eps"/>
          <p:cNvPicPr>
            <a:picLocks noChangeAspect="1"/>
          </p:cNvPicPr>
          <p:nvPr/>
        </p:nvPicPr>
        <p:blipFill>
          <a:blip r:embed="rId8"/>
          <a:srcRect/>
          <a:stretch>
            <a:fillRect/>
          </a:stretch>
        </p:blipFill>
        <p:spPr bwMode="auto">
          <a:xfrm>
            <a:off x="685800" y="1593850"/>
            <a:ext cx="3022600" cy="2741613"/>
          </a:xfrm>
          <a:prstGeom prst="rect">
            <a:avLst/>
          </a:prstGeom>
          <a:noFill/>
          <a:ln w="9525">
            <a:noFill/>
            <a:miter lim="800000"/>
            <a:headEnd/>
            <a:tailEnd/>
          </a:ln>
        </p:spPr>
      </p:pic>
      <p:sp>
        <p:nvSpPr>
          <p:cNvPr id="24583" name="Title 12"/>
          <p:cNvSpPr>
            <a:spLocks noGrp="1"/>
          </p:cNvSpPr>
          <p:nvPr>
            <p:ph type="title"/>
          </p:nvPr>
        </p:nvSpPr>
        <p:spPr>
          <a:xfrm>
            <a:off x="490538" y="-17463"/>
            <a:ext cx="8229600" cy="768351"/>
          </a:xfrm>
        </p:spPr>
        <p:txBody>
          <a:bodyPr/>
          <a:lstStyle/>
          <a:p>
            <a:r>
              <a:rPr lang="en-US" sz="2800">
                <a:latin typeface="Arial" pitchFamily="-107" charset="0"/>
                <a:cs typeface="Arial" pitchFamily="-107" charset="0"/>
              </a:rPr>
              <a:t>Expansionary Monetary Policy in the Short Run</a:t>
            </a:r>
          </a:p>
        </p:txBody>
      </p:sp>
      <p:pic>
        <p:nvPicPr>
          <p:cNvPr id="15" name="Picture 14" descr="title.eps"/>
          <p:cNvPicPr>
            <a:picLocks noChangeAspect="1"/>
          </p:cNvPicPr>
          <p:nvPr/>
        </p:nvPicPr>
        <p:blipFill>
          <a:blip r:embed="rId9"/>
          <a:srcRect/>
          <a:stretch>
            <a:fillRect/>
          </a:stretch>
        </p:blipFill>
        <p:spPr bwMode="auto">
          <a:xfrm>
            <a:off x="985838" y="4984750"/>
            <a:ext cx="7573962" cy="212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10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10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0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10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Expansionary Policy Short-Run Result</a:t>
            </a:r>
          </a:p>
        </p:txBody>
      </p:sp>
      <p:sp>
        <p:nvSpPr>
          <p:cNvPr id="13315" name="Content Placeholder 2"/>
          <p:cNvSpPr>
            <a:spLocks noGrp="1"/>
          </p:cNvSpPr>
          <p:nvPr>
            <p:ph idx="1"/>
          </p:nvPr>
        </p:nvSpPr>
        <p:spPr>
          <a:xfrm>
            <a:off x="457200" y="1712913"/>
            <a:ext cx="8229600" cy="4895850"/>
          </a:xfrm>
        </p:spPr>
        <p:txBody>
          <a:bodyPr/>
          <a:lstStyle/>
          <a:p>
            <a:r>
              <a:rPr lang="en-US" sz="2800">
                <a:latin typeface="Arial" pitchFamily="-107" charset="0"/>
                <a:cs typeface="Arial" pitchFamily="-107" charset="0"/>
              </a:rPr>
              <a:t>Summary</a:t>
            </a:r>
          </a:p>
          <a:p>
            <a:pPr lvl="1"/>
            <a:r>
              <a:rPr lang="en-US" sz="2400">
                <a:latin typeface="Arial" pitchFamily="-107" charset="0"/>
                <a:cs typeface="Arial" pitchFamily="-107" charset="0"/>
              </a:rPr>
              <a:t>In the short run, expansionary monetary policy:</a:t>
            </a:r>
          </a:p>
          <a:p>
            <a:pPr lvl="2"/>
            <a:r>
              <a:rPr lang="en-US" sz="2000">
                <a:latin typeface="Arial" pitchFamily="-107" charset="0"/>
                <a:ea typeface="Helvetica Neue" pitchFamily="-107" charset="0"/>
                <a:cs typeface="Helvetica Neue" pitchFamily="-107" charset="0"/>
              </a:rPr>
              <a:t>Increases real GDP </a:t>
            </a:r>
          </a:p>
          <a:p>
            <a:pPr lvl="2"/>
            <a:r>
              <a:rPr lang="en-US" sz="2000">
                <a:latin typeface="Arial" pitchFamily="-107" charset="0"/>
                <a:ea typeface="Helvetica Neue" pitchFamily="-107" charset="0"/>
                <a:cs typeface="Helvetica Neue" pitchFamily="-107" charset="0"/>
              </a:rPr>
              <a:t>Reduces unemployment</a:t>
            </a:r>
          </a:p>
          <a:p>
            <a:pPr lvl="2"/>
            <a:r>
              <a:rPr lang="en-US" sz="2000">
                <a:latin typeface="Arial" pitchFamily="-107" charset="0"/>
                <a:ea typeface="Helvetica Neue" pitchFamily="-107" charset="0"/>
                <a:cs typeface="Helvetica Neue" pitchFamily="-107" charset="0"/>
              </a:rPr>
              <a:t>Raises the price level as flexible prices increase</a:t>
            </a:r>
          </a:p>
          <a:p>
            <a:pPr lvl="1"/>
            <a:r>
              <a:rPr lang="en-US" sz="2400">
                <a:latin typeface="Arial" pitchFamily="-107" charset="0"/>
                <a:cs typeface="Arial" pitchFamily="-107" charset="0"/>
              </a:rPr>
              <a:t>Real employment and real output expand as a result of simply increasing the money supply</a:t>
            </a:r>
          </a:p>
        </p:txBody>
      </p:sp>
      <p:pic>
        <p:nvPicPr>
          <p:cNvPr id="13316" name="Picture 4" descr="I:\DirkTextbookN\Jpegs(All)\Macro Ch19-33\ch18\01_PRINECOMA_CH18.jpg"/>
          <p:cNvPicPr>
            <a:picLocks noChangeAspect="1" noChangeArrowheads="1"/>
          </p:cNvPicPr>
          <p:nvPr/>
        </p:nvPicPr>
        <p:blipFill>
          <a:blip r:embed="rId3"/>
          <a:srcRect/>
          <a:stretch>
            <a:fillRect/>
          </a:stretch>
        </p:blipFill>
        <p:spPr bwMode="auto">
          <a:xfrm>
            <a:off x="3282950" y="4660900"/>
            <a:ext cx="1920875" cy="2197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0"/>
            <a:ext cx="8229600" cy="1527175"/>
          </a:xfrm>
        </p:spPr>
        <p:txBody>
          <a:bodyPr/>
          <a:lstStyle/>
          <a:p>
            <a:r>
              <a:rPr lang="en-US" sz="3600">
                <a:latin typeface="Arial" pitchFamily="-107" charset="0"/>
                <a:cs typeface="Arial" pitchFamily="-107" charset="0"/>
              </a:rPr>
              <a:t>Economics in </a:t>
            </a:r>
            <a:r>
              <a:rPr lang="en-US" sz="3600" i="1">
                <a:latin typeface="Arial" pitchFamily="-107" charset="0"/>
                <a:cs typeface="Arial" pitchFamily="-107" charset="0"/>
              </a:rPr>
              <a:t>It’s Always Sunny in Philadelphia</a:t>
            </a:r>
            <a:r>
              <a:rPr lang="en-US" sz="3600">
                <a:latin typeface="Arial" pitchFamily="-107" charset="0"/>
                <a:cs typeface="Arial" pitchFamily="-107" charset="0"/>
              </a:rPr>
              <a:t>, “The Great Recession”</a:t>
            </a:r>
          </a:p>
        </p:txBody>
      </p:sp>
      <p:sp>
        <p:nvSpPr>
          <p:cNvPr id="28674" name="Content Placeholder 2"/>
          <p:cNvSpPr>
            <a:spLocks noGrp="1"/>
          </p:cNvSpPr>
          <p:nvPr>
            <p:ph idx="1"/>
          </p:nvPr>
        </p:nvSpPr>
        <p:spPr>
          <a:xfrm>
            <a:off x="457200" y="1712913"/>
            <a:ext cx="8229600" cy="4895850"/>
          </a:xfrm>
        </p:spPr>
        <p:txBody>
          <a:bodyPr/>
          <a:lstStyle/>
          <a:p>
            <a:r>
              <a:rPr lang="en-US">
                <a:latin typeface="Arial" pitchFamily="-107" charset="0"/>
                <a:cs typeface="Arial" pitchFamily="-107" charset="0"/>
              </a:rPr>
              <a:t>Expansionary monetary policy</a:t>
            </a:r>
          </a:p>
        </p:txBody>
      </p:sp>
      <p:pic>
        <p:nvPicPr>
          <p:cNvPr id="28675" name="Picture 4" descr="Tip #624: Expansionary Monetary Policy in It’s Always Sunny in Philadelphia, “The Great Recession”">
            <a:hlinkClick r:id="rId3"/>
          </p:cNvPr>
          <p:cNvPicPr>
            <a:picLocks noChangeAspect="1"/>
          </p:cNvPicPr>
          <p:nvPr/>
        </p:nvPicPr>
        <p:blipFill>
          <a:blip r:embed="rId4"/>
          <a:srcRect l="12140" t="10822" r="12962" b="16451"/>
          <a:stretch>
            <a:fillRect/>
          </a:stretch>
        </p:blipFill>
        <p:spPr bwMode="auto">
          <a:xfrm>
            <a:off x="3886200" y="3487738"/>
            <a:ext cx="1371600" cy="13462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Kollman Colors">
      <a:dk1>
        <a:sysClr val="windowText" lastClr="000000"/>
      </a:dk1>
      <a:lt1>
        <a:sysClr val="window" lastClr="FFFFFF"/>
      </a:lt1>
      <a:dk2>
        <a:srgbClr val="1F497D"/>
      </a:dk2>
      <a:lt2>
        <a:srgbClr val="EEECE1"/>
      </a:lt2>
      <a:accent1>
        <a:srgbClr val="4F81BD"/>
      </a:accent1>
      <a:accent2>
        <a:srgbClr val="C0290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15820</TotalTime>
  <Words>5855</Words>
  <Application>Microsoft Office PowerPoint</Application>
  <PresentationFormat>On-screen Show (4:3)</PresentationFormat>
  <Paragraphs>613</Paragraphs>
  <Slides>43</Slides>
  <Notes>43</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ＭＳ Ｐゴシック</vt:lpstr>
      <vt:lpstr>ＭＳ Ｐゴシック</vt:lpstr>
      <vt:lpstr>Arial</vt:lpstr>
      <vt:lpstr>Calibri</vt:lpstr>
      <vt:lpstr>Helvetica Neue</vt:lpstr>
      <vt:lpstr>Helvetica Neue Medium</vt:lpstr>
      <vt:lpstr>Office Theme</vt:lpstr>
      <vt:lpstr>Monetary Policy</vt:lpstr>
      <vt:lpstr>Previously</vt:lpstr>
      <vt:lpstr>Big Questions</vt:lpstr>
      <vt:lpstr>Short Run vs. Long Run—1 </vt:lpstr>
      <vt:lpstr>Expansionary Monetary Policy</vt:lpstr>
      <vt:lpstr>Expansionary Monetary Policy: Example</vt:lpstr>
      <vt:lpstr>Expansionary Monetary Policy in the Short Run</vt:lpstr>
      <vt:lpstr>Expansionary Policy Short-Run Result</vt:lpstr>
      <vt:lpstr>Economics in It’s Always Sunny in Philadelphia, “The Great Recession”</vt:lpstr>
      <vt:lpstr>Real vs. Nominal Effects</vt:lpstr>
      <vt:lpstr>The Real Value of Money as Prices Adjust</vt:lpstr>
      <vt:lpstr>Practice What You Know—1 </vt:lpstr>
      <vt:lpstr>Unexpected Inflation Can Hurt—1 </vt:lpstr>
      <vt:lpstr>Unexpected Inflation Can Hurt—2 </vt:lpstr>
      <vt:lpstr>Contractionary Monetary Policy</vt:lpstr>
      <vt:lpstr>Contractionary Monetary Policy in the Short Run</vt:lpstr>
      <vt:lpstr>Practice What You Know—2 </vt:lpstr>
      <vt:lpstr>Why Doesn’t Monetary Policy Always Work</vt:lpstr>
      <vt:lpstr>Long-Run Effects of Monetary Policy</vt:lpstr>
      <vt:lpstr>Expansionary Monetary Policy in the Long Run</vt:lpstr>
      <vt:lpstr>Short Run vs. Long Run—2 </vt:lpstr>
      <vt:lpstr>Adjustments in Expectations</vt:lpstr>
      <vt:lpstr>Completely Expected Monetary Policy</vt:lpstr>
      <vt:lpstr>Aggregate Supply Shifts and the Great Recession</vt:lpstr>
      <vt:lpstr>Aggregate Supply Induced Recession</vt:lpstr>
      <vt:lpstr>Practice What You Know—3 </vt:lpstr>
      <vt:lpstr>The Phillips Curve</vt:lpstr>
      <vt:lpstr>AD, AS, and the Phillips Curve</vt:lpstr>
      <vt:lpstr>U.S. Inflation and Unemployment Rates 1948–1969</vt:lpstr>
      <vt:lpstr>Long-Run Phillips Curve—1 </vt:lpstr>
      <vt:lpstr>Long-Run Phillips Curve—2 </vt:lpstr>
      <vt:lpstr>Adaptive Expectations—1 </vt:lpstr>
      <vt:lpstr>Adaptive Expectations—2 </vt:lpstr>
      <vt:lpstr>U.S. Inflation and Unemployment, 1948–1979</vt:lpstr>
      <vt:lpstr>Rational Expectations</vt:lpstr>
      <vt:lpstr>Practice What You Know—4 </vt:lpstr>
      <vt:lpstr>The Phillips Curve: A Modern View</vt:lpstr>
      <vt:lpstr>The Phillips Curve with Adjusting Expectations</vt:lpstr>
      <vt:lpstr>Phillips Curve and Monetary Policy—1 </vt:lpstr>
      <vt:lpstr>Phillips Curve and Monetary Policy—2 </vt:lpstr>
      <vt:lpstr>U.S. Inflation and Unemployment, 1948–2015</vt:lpstr>
      <vt:lpstr>Practice What You Know—5 </vt:lpstr>
      <vt:lpstr>Conclusion</vt:lpstr>
    </vt:vector>
  </TitlesOfParts>
  <Manager/>
  <Company>W.W.Norton &amp; Company</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Macroeconomics</dc:title>
  <dc:subject/>
  <dc:creator>Lee Coppock and Dirk Mateer</dc:creator>
  <cp:keywords/>
  <dc:description/>
  <cp:lastModifiedBy>Minh Dao</cp:lastModifiedBy>
  <cp:revision>1110</cp:revision>
  <dcterms:created xsi:type="dcterms:W3CDTF">2017-03-04T01:47:50Z</dcterms:created>
  <dcterms:modified xsi:type="dcterms:W3CDTF">2017-05-02T20:02:04Z</dcterms:modified>
  <cp:category/>
</cp:coreProperties>
</file>