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3" r:id="rId7"/>
    <p:sldId id="262"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0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6/10/2015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Structures</a:t>
            </a:r>
            <a:endParaRPr lang="en-US" dirty="0"/>
          </a:p>
        </p:txBody>
      </p:sp>
      <p:sp>
        <p:nvSpPr>
          <p:cNvPr id="3" name="Subtitle 2"/>
          <p:cNvSpPr>
            <a:spLocks noGrp="1"/>
          </p:cNvSpPr>
          <p:nvPr>
            <p:ph type="subTitle" idx="1"/>
          </p:nvPr>
        </p:nvSpPr>
        <p:spPr/>
        <p:txBody>
          <a:bodyPr/>
          <a:lstStyle/>
          <a:p>
            <a:pPr algn="r"/>
            <a:endParaRPr lang="en-US" dirty="0" smtClean="0"/>
          </a:p>
          <a:p>
            <a:pPr algn="r"/>
            <a:r>
              <a:rPr lang="en-US" dirty="0" smtClean="0"/>
              <a:t>By </a:t>
            </a:r>
            <a:r>
              <a:rPr lang="en-US" dirty="0" err="1" smtClean="0"/>
              <a:t>Shyam</a:t>
            </a:r>
            <a:r>
              <a:rPr lang="en-US" dirty="0" smtClean="0"/>
              <a:t> </a:t>
            </a:r>
            <a:r>
              <a:rPr lang="en-US" dirty="0" err="1" smtClean="0"/>
              <a:t>Gurram</a:t>
            </a:r>
            <a:endParaRPr lang="en-US" dirty="0"/>
          </a:p>
        </p:txBody>
      </p:sp>
    </p:spTree>
    <p:extLst>
      <p:ext uri="{BB962C8B-B14F-4D97-AF65-F5344CB8AC3E}">
        <p14:creationId xmlns:p14="http://schemas.microsoft.com/office/powerpoint/2010/main" val="21648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Statement</a:t>
            </a:r>
            <a:endParaRPr lang="en-US" dirty="0"/>
          </a:p>
        </p:txBody>
      </p:sp>
      <p:sp>
        <p:nvSpPr>
          <p:cNvPr id="3" name="Content Placeholder 2"/>
          <p:cNvSpPr>
            <a:spLocks noGrp="1"/>
          </p:cNvSpPr>
          <p:nvPr>
            <p:ph idx="1"/>
          </p:nvPr>
        </p:nvSpPr>
        <p:spPr/>
        <p:txBody>
          <a:bodyPr>
            <a:normAutofit lnSpcReduction="10000"/>
          </a:bodyPr>
          <a:lstStyle/>
          <a:p>
            <a:r>
              <a:rPr lang="en-US" dirty="0"/>
              <a:t>&lt;?</a:t>
            </a:r>
            <a:r>
              <a:rPr lang="en-US" dirty="0" err="1"/>
              <a:t>php</a:t>
            </a:r>
            <a:r>
              <a:rPr lang="en-US" dirty="0"/>
              <a:t/>
            </a:r>
            <a:br>
              <a:rPr lang="en-US" dirty="0"/>
            </a:br>
            <a:r>
              <a:rPr lang="en-US" dirty="0"/>
              <a:t>/* example 1 */</a:t>
            </a:r>
            <a:br>
              <a:rPr lang="en-US" dirty="0"/>
            </a:br>
            <a:r>
              <a:rPr lang="en-US" dirty="0"/>
              <a:t/>
            </a:r>
            <a:br>
              <a:rPr lang="en-US" dirty="0"/>
            </a:br>
            <a:r>
              <a:rPr lang="en-US" dirty="0"/>
              <a:t>for ($</a:t>
            </a:r>
            <a:r>
              <a:rPr lang="en-US" dirty="0" err="1"/>
              <a:t>i</a:t>
            </a:r>
            <a:r>
              <a:rPr lang="en-US" dirty="0"/>
              <a:t> = 1; $</a:t>
            </a:r>
            <a:r>
              <a:rPr lang="en-US" dirty="0" err="1"/>
              <a:t>i</a:t>
            </a:r>
            <a:r>
              <a:rPr lang="en-US" dirty="0"/>
              <a:t> &lt;= 10; $</a:t>
            </a:r>
            <a:r>
              <a:rPr lang="en-US" dirty="0" err="1"/>
              <a:t>i</a:t>
            </a:r>
            <a:r>
              <a:rPr lang="en-US" dirty="0"/>
              <a:t>++) {</a:t>
            </a:r>
            <a:br>
              <a:rPr lang="en-US" dirty="0"/>
            </a:br>
            <a:r>
              <a:rPr lang="en-US" dirty="0"/>
              <a:t>    echo $</a:t>
            </a:r>
            <a:r>
              <a:rPr lang="en-US" dirty="0" err="1"/>
              <a:t>i</a:t>
            </a:r>
            <a:r>
              <a:rPr lang="en-US" dirty="0"/>
              <a:t>;</a:t>
            </a:r>
            <a:br>
              <a:rPr lang="en-US" dirty="0"/>
            </a:br>
            <a:r>
              <a:rPr lang="en-US" dirty="0"/>
              <a:t>}</a:t>
            </a:r>
            <a:br>
              <a:rPr lang="en-US" dirty="0"/>
            </a:br>
            <a:r>
              <a:rPr lang="en-US" dirty="0"/>
              <a:t>/* example 2 */</a:t>
            </a:r>
            <a:br>
              <a:rPr lang="en-US" dirty="0"/>
            </a:br>
            <a:r>
              <a:rPr lang="en-US" dirty="0"/>
              <a:t/>
            </a:r>
            <a:br>
              <a:rPr lang="en-US" dirty="0"/>
            </a:br>
            <a:r>
              <a:rPr lang="en-US" dirty="0"/>
              <a:t>for ($</a:t>
            </a:r>
            <a:r>
              <a:rPr lang="en-US" dirty="0" err="1"/>
              <a:t>i</a:t>
            </a:r>
            <a:r>
              <a:rPr lang="en-US" dirty="0"/>
              <a:t> = 1; ; $</a:t>
            </a:r>
            <a:r>
              <a:rPr lang="en-US" dirty="0" err="1"/>
              <a:t>i</a:t>
            </a:r>
            <a:r>
              <a:rPr lang="en-US" dirty="0"/>
              <a:t>++) {</a:t>
            </a:r>
            <a:br>
              <a:rPr lang="en-US" dirty="0"/>
            </a:br>
            <a:r>
              <a:rPr lang="en-US" dirty="0"/>
              <a:t>    if ($</a:t>
            </a:r>
            <a:r>
              <a:rPr lang="en-US" dirty="0" err="1"/>
              <a:t>i</a:t>
            </a:r>
            <a:r>
              <a:rPr lang="en-US" dirty="0"/>
              <a:t> &gt; 10) {</a:t>
            </a:r>
            <a:br>
              <a:rPr lang="en-US" dirty="0"/>
            </a:br>
            <a:r>
              <a:rPr lang="en-US" dirty="0"/>
              <a:t>        break;</a:t>
            </a:r>
            <a:br>
              <a:rPr lang="en-US" dirty="0"/>
            </a:br>
            <a:r>
              <a:rPr lang="en-US" dirty="0"/>
              <a:t>    }</a:t>
            </a:r>
            <a:br>
              <a:rPr lang="en-US" dirty="0"/>
            </a:br>
            <a:r>
              <a:rPr lang="en-US" dirty="0"/>
              <a:t>    echo $</a:t>
            </a:r>
            <a:r>
              <a:rPr lang="en-US" dirty="0" err="1"/>
              <a:t>i</a:t>
            </a:r>
            <a:r>
              <a:rPr lang="en-US" dirty="0"/>
              <a:t>;</a:t>
            </a:r>
            <a:br>
              <a:rPr lang="en-US" dirty="0"/>
            </a:br>
            <a:r>
              <a:rPr lang="en-US" dirty="0"/>
              <a:t>}</a:t>
            </a:r>
          </a:p>
        </p:txBody>
      </p:sp>
      <p:sp>
        <p:nvSpPr>
          <p:cNvPr id="4" name="Text Placeholder 3"/>
          <p:cNvSpPr>
            <a:spLocks noGrp="1"/>
          </p:cNvSpPr>
          <p:nvPr>
            <p:ph type="body" sz="half" idx="2"/>
          </p:nvPr>
        </p:nvSpPr>
        <p:spPr/>
        <p:txBody>
          <a:bodyPr>
            <a:normAutofit fontScale="25000" lnSpcReduction="20000"/>
          </a:bodyPr>
          <a:lstStyle/>
          <a:p>
            <a:pPr marL="285750" indent="-285750" algn="l">
              <a:buFont typeface="Arial" panose="020B0604020202020204" pitchFamily="34" charset="0"/>
              <a:buChar char="•"/>
            </a:pPr>
            <a:r>
              <a:rPr lang="en-US" sz="4400" b="1" i="1" dirty="0"/>
              <a:t>For loops</a:t>
            </a:r>
            <a:r>
              <a:rPr lang="en-US" sz="4400" dirty="0"/>
              <a:t> are the most complex loops in PHP. They behave like their </a:t>
            </a:r>
            <a:r>
              <a:rPr lang="en-US" sz="4400" b="1" dirty="0" err="1"/>
              <a:t>C</a:t>
            </a:r>
            <a:r>
              <a:rPr lang="en-US" sz="4400" dirty="0" err="1"/>
              <a:t>counterparts</a:t>
            </a:r>
            <a:r>
              <a:rPr lang="en-US" sz="4400" dirty="0"/>
              <a:t>. The syntax of a for loop is:.</a:t>
            </a:r>
          </a:p>
          <a:p>
            <a:pPr marL="285750" indent="-285750" algn="l">
              <a:buFont typeface="Arial" panose="020B0604020202020204" pitchFamily="34" charset="0"/>
              <a:buChar char="•"/>
            </a:pPr>
            <a:r>
              <a:rPr lang="en-US" sz="4400" b="1" dirty="0"/>
              <a:t>Syntax:-</a:t>
            </a:r>
            <a:endParaRPr lang="en-US" sz="4400" dirty="0"/>
          </a:p>
          <a:p>
            <a:pPr marL="285750" indent="-285750" algn="l">
              <a:buFont typeface="Arial" panose="020B0604020202020204" pitchFamily="34" charset="0"/>
              <a:buChar char="•"/>
            </a:pPr>
            <a:r>
              <a:rPr lang="en-US" sz="4400" dirty="0"/>
              <a:t>for ( initialization expr1; test expr2; modification expr3 ) </a:t>
            </a:r>
            <a:br>
              <a:rPr lang="en-US" sz="4400" dirty="0"/>
            </a:br>
            <a:r>
              <a:rPr lang="en-US" sz="4400" dirty="0"/>
              <a:t>{ // code to be executed }</a:t>
            </a:r>
          </a:p>
          <a:p>
            <a:pPr marL="285750" indent="-285750" algn="l">
              <a:buFont typeface="Arial" panose="020B0604020202020204" pitchFamily="34" charset="0"/>
              <a:buChar char="•"/>
            </a:pPr>
            <a:r>
              <a:rPr lang="en-US" sz="4400" dirty="0"/>
              <a:t>The first expression (</a:t>
            </a:r>
            <a:r>
              <a:rPr lang="en-US" sz="4400" i="1" dirty="0"/>
              <a:t>expr1</a:t>
            </a:r>
            <a:r>
              <a:rPr lang="en-US" sz="4400" dirty="0"/>
              <a:t>) is evaluated (executed) once unconditionally at the beginning of the loop.</a:t>
            </a:r>
          </a:p>
          <a:p>
            <a:pPr marL="285750" indent="-285750" algn="l">
              <a:buFont typeface="Arial" panose="020B0604020202020204" pitchFamily="34" charset="0"/>
              <a:buChar char="•"/>
            </a:pPr>
            <a:r>
              <a:rPr lang="en-US" sz="4400" dirty="0"/>
              <a:t>In the beginning of each iteration, </a:t>
            </a:r>
            <a:r>
              <a:rPr lang="en-US" sz="4400" i="1" dirty="0"/>
              <a:t>expr2</a:t>
            </a:r>
            <a:r>
              <a:rPr lang="en-US" sz="4400" dirty="0"/>
              <a:t> is evaluated. If it evaluates to </a:t>
            </a:r>
            <a:r>
              <a:rPr lang="en-US" sz="4400" b="1" dirty="0"/>
              <a:t>TRUE</a:t>
            </a:r>
            <a:r>
              <a:rPr lang="en-US" sz="4400" dirty="0"/>
              <a:t>, the loop continues and the nested statement(s) are executed. If it evaluates </a:t>
            </a:r>
            <a:r>
              <a:rPr lang="en-US" sz="4400" dirty="0" err="1"/>
              <a:t>to</a:t>
            </a:r>
            <a:r>
              <a:rPr lang="en-US" sz="4400" b="1" dirty="0" err="1"/>
              <a:t>FALSE</a:t>
            </a:r>
            <a:r>
              <a:rPr lang="en-US" sz="4400" dirty="0"/>
              <a:t>, the execution of the loop ends.</a:t>
            </a:r>
          </a:p>
          <a:p>
            <a:pPr marL="285750" indent="-285750" algn="l">
              <a:buFont typeface="Arial" panose="020B0604020202020204" pitchFamily="34" charset="0"/>
              <a:buChar char="•"/>
            </a:pPr>
            <a:r>
              <a:rPr lang="en-US" sz="4400" dirty="0"/>
              <a:t>At the end of each iteration, </a:t>
            </a:r>
            <a:r>
              <a:rPr lang="en-US" sz="4400" i="1" dirty="0"/>
              <a:t>expr3</a:t>
            </a:r>
            <a:r>
              <a:rPr lang="en-US" sz="4400" dirty="0"/>
              <a:t> is evaluated (executed).</a:t>
            </a:r>
          </a:p>
          <a:p>
            <a:pPr marL="285750" indent="-285750" algn="l">
              <a:buFont typeface="Arial" panose="020B0604020202020204" pitchFamily="34" charset="0"/>
              <a:buChar char="•"/>
            </a:pPr>
            <a:r>
              <a:rPr lang="en-US" sz="4400" dirty="0"/>
              <a:t>Each of the expressions can be empty. </a:t>
            </a:r>
            <a:r>
              <a:rPr lang="en-US" sz="4400" i="1" dirty="0"/>
              <a:t>expr2</a:t>
            </a:r>
            <a:r>
              <a:rPr lang="en-US" sz="4400" dirty="0"/>
              <a:t> being empty means the loop should be run indefinitely (PHP implicitly considers it as </a:t>
            </a:r>
            <a:r>
              <a:rPr lang="en-US" sz="4400" b="1" dirty="0"/>
              <a:t>TRUE</a:t>
            </a:r>
            <a:r>
              <a:rPr lang="en-US" sz="4400" dirty="0"/>
              <a:t>, like </a:t>
            </a:r>
            <a:r>
              <a:rPr lang="en-US" sz="4400" b="1" dirty="0"/>
              <a:t>C</a:t>
            </a:r>
            <a:r>
              <a:rPr lang="en-US" sz="4400" dirty="0"/>
              <a:t>). This may not be as useless as you might think, since often you'd want to end the loop using a conditional </a:t>
            </a:r>
            <a:r>
              <a:rPr lang="en-US" sz="4400" i="1" dirty="0"/>
              <a:t>break statement</a:t>
            </a:r>
            <a:r>
              <a:rPr lang="en-US" sz="4400" dirty="0"/>
              <a:t> instead of using the for truth expression.</a:t>
            </a:r>
          </a:p>
          <a:p>
            <a:endParaRPr lang="en-US" dirty="0"/>
          </a:p>
        </p:txBody>
      </p:sp>
    </p:spTree>
    <p:extLst>
      <p:ext uri="{BB962C8B-B14F-4D97-AF65-F5344CB8AC3E}">
        <p14:creationId xmlns:p14="http://schemas.microsoft.com/office/powerpoint/2010/main" val="57690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statement</a:t>
            </a:r>
            <a:endParaRPr lang="en-US" dirty="0"/>
          </a:p>
        </p:txBody>
      </p:sp>
      <p:sp>
        <p:nvSpPr>
          <p:cNvPr id="3" name="Content Placeholder 2"/>
          <p:cNvSpPr>
            <a:spLocks noGrp="1"/>
          </p:cNvSpPr>
          <p:nvPr>
            <p:ph idx="1"/>
          </p:nvPr>
        </p:nvSpPr>
        <p:spPr/>
        <p:txBody>
          <a:bodyPr/>
          <a:lstStyle/>
          <a:p>
            <a:r>
              <a:rPr lang="en-US" dirty="0"/>
              <a:t>&lt;?</a:t>
            </a:r>
            <a:r>
              <a:rPr lang="en-US" dirty="0" err="1"/>
              <a:t>php</a:t>
            </a:r>
            <a:r>
              <a:rPr lang="en-US" dirty="0"/>
              <a:t/>
            </a:r>
            <a:br>
              <a:rPr lang="en-US" dirty="0"/>
            </a:br>
            <a:r>
              <a:rPr lang="en-US" dirty="0"/>
              <a:t>echo "&lt;p&gt;&lt;b&gt;Example of using the Break statement:&lt;/b&gt;&lt;/p&gt;";</a:t>
            </a:r>
            <a:br>
              <a:rPr lang="en-US" dirty="0"/>
            </a:br>
            <a:r>
              <a:rPr lang="en-US" dirty="0"/>
              <a:t/>
            </a:r>
            <a:br>
              <a:rPr lang="en-US" dirty="0"/>
            </a:br>
            <a:r>
              <a:rPr lang="en-US" dirty="0"/>
              <a:t>for ($</a:t>
            </a:r>
            <a:r>
              <a:rPr lang="en-US" dirty="0" err="1"/>
              <a:t>i</a:t>
            </a:r>
            <a:r>
              <a:rPr lang="en-US" dirty="0"/>
              <a:t>=0; $</a:t>
            </a:r>
            <a:r>
              <a:rPr lang="en-US" dirty="0" err="1"/>
              <a:t>i</a:t>
            </a:r>
            <a:r>
              <a:rPr lang="en-US" dirty="0"/>
              <a:t>&lt;=10; $</a:t>
            </a:r>
            <a:r>
              <a:rPr lang="en-US" dirty="0" err="1"/>
              <a:t>i</a:t>
            </a:r>
            <a:r>
              <a:rPr lang="en-US" dirty="0"/>
              <a:t>++) { </a:t>
            </a:r>
            <a:br>
              <a:rPr lang="en-US" dirty="0"/>
            </a:br>
            <a:r>
              <a:rPr lang="en-US" dirty="0"/>
              <a:t>   if ($</a:t>
            </a:r>
            <a:r>
              <a:rPr lang="en-US" dirty="0" err="1"/>
              <a:t>i</a:t>
            </a:r>
            <a:r>
              <a:rPr lang="en-US" dirty="0"/>
              <a:t>==3){break;} </a:t>
            </a:r>
            <a:br>
              <a:rPr lang="en-US" dirty="0"/>
            </a:br>
            <a:r>
              <a:rPr lang="en-US" dirty="0"/>
              <a:t>   echo "The number is ".$</a:t>
            </a:r>
            <a:r>
              <a:rPr lang="en-US" dirty="0" err="1"/>
              <a:t>i</a:t>
            </a:r>
            <a:r>
              <a:rPr lang="en-US" dirty="0"/>
              <a:t>;</a:t>
            </a:r>
            <a:br>
              <a:rPr lang="en-US" dirty="0"/>
            </a:br>
            <a:r>
              <a:rPr lang="en-US" dirty="0"/>
              <a:t>   echo "&lt;</a:t>
            </a:r>
            <a:r>
              <a:rPr lang="en-US" dirty="0" err="1"/>
              <a:t>br</a:t>
            </a:r>
            <a:r>
              <a:rPr lang="en-US" dirty="0"/>
              <a:t> /&gt;"; </a:t>
            </a:r>
            <a:br>
              <a:rPr lang="en-US" dirty="0"/>
            </a:br>
            <a:r>
              <a:rPr lang="en-US" dirty="0"/>
              <a:t>}</a:t>
            </a:r>
            <a:br>
              <a:rPr lang="en-US" dirty="0"/>
            </a:br>
            <a:r>
              <a:rPr lang="en-US" dirty="0"/>
              <a:t>?&gt;</a:t>
            </a:r>
          </a:p>
        </p:txBody>
      </p:sp>
      <p:sp>
        <p:nvSpPr>
          <p:cNvPr id="4" name="Text Placeholder 3"/>
          <p:cNvSpPr>
            <a:spLocks noGrp="1"/>
          </p:cNvSpPr>
          <p:nvPr>
            <p:ph type="body" sz="half" idx="2"/>
          </p:nvPr>
        </p:nvSpPr>
        <p:spPr/>
        <p:txBody>
          <a:bodyPr>
            <a:normAutofit/>
          </a:bodyPr>
          <a:lstStyle/>
          <a:p>
            <a:pPr marL="285750" indent="-285750" algn="l">
              <a:buFont typeface="Arial" panose="020B0604020202020204" pitchFamily="34" charset="0"/>
              <a:buChar char="•"/>
            </a:pPr>
            <a:r>
              <a:rPr lang="en-US" sz="1800" dirty="0"/>
              <a:t>Break ends execution of the current for, </a:t>
            </a:r>
            <a:r>
              <a:rPr lang="en-US" sz="1800" dirty="0" err="1"/>
              <a:t>foreach</a:t>
            </a:r>
            <a:r>
              <a:rPr lang="en-US" sz="1800" dirty="0"/>
              <a:t>, while, </a:t>
            </a:r>
            <a:r>
              <a:rPr lang="en-US" sz="1800" dirty="0" err="1"/>
              <a:t>do..while</a:t>
            </a:r>
            <a:r>
              <a:rPr lang="en-US" sz="1800" dirty="0"/>
              <a:t> or switch structure. Break accepts an optional numeric argument which tells it how many nested enclosing structures are to be broken out of.</a:t>
            </a:r>
          </a:p>
        </p:txBody>
      </p:sp>
    </p:spTree>
    <p:extLst>
      <p:ext uri="{BB962C8B-B14F-4D97-AF65-F5344CB8AC3E}">
        <p14:creationId xmlns:p14="http://schemas.microsoft.com/office/powerpoint/2010/main" val="46312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Structure</a:t>
            </a:r>
            <a:endParaRPr lang="en-US" dirty="0"/>
          </a:p>
        </p:txBody>
      </p:sp>
      <p:sp>
        <p:nvSpPr>
          <p:cNvPr id="3" name="Content Placeholder 2"/>
          <p:cNvSpPr>
            <a:spLocks noGrp="1"/>
          </p:cNvSpPr>
          <p:nvPr>
            <p:ph idx="1"/>
          </p:nvPr>
        </p:nvSpPr>
        <p:spPr/>
        <p:txBody>
          <a:bodyPr/>
          <a:lstStyle/>
          <a:p>
            <a:r>
              <a:rPr lang="en-US" dirty="0" smtClean="0"/>
              <a:t>In this chapter we have two different types of structures.</a:t>
            </a:r>
          </a:p>
          <a:p>
            <a:pPr marL="0" indent="0">
              <a:buNone/>
            </a:pPr>
            <a:r>
              <a:rPr lang="en-US" dirty="0" smtClean="0"/>
              <a:t>	Conditional Structure</a:t>
            </a:r>
          </a:p>
          <a:p>
            <a:pPr marL="0" indent="0">
              <a:buNone/>
            </a:pPr>
            <a:r>
              <a:rPr lang="en-US" dirty="0"/>
              <a:t>	</a:t>
            </a:r>
            <a:r>
              <a:rPr lang="en-US" dirty="0" smtClean="0"/>
              <a:t>Iterative Control Structure.</a:t>
            </a:r>
          </a:p>
          <a:p>
            <a:r>
              <a:rPr lang="en-US" dirty="0" smtClean="0"/>
              <a:t>Conditional structure describe the if-then, if-then-else, if-then-else-</a:t>
            </a:r>
            <a:r>
              <a:rPr lang="en-US" dirty="0"/>
              <a:t> </a:t>
            </a:r>
            <a:r>
              <a:rPr lang="en-US" dirty="0" smtClean="0"/>
              <a:t>if-then-else, and switch statements. These structure enable you to make decisions based on single variables or collections of variables.</a:t>
            </a:r>
          </a:p>
        </p:txBody>
      </p:sp>
    </p:spTree>
    <p:extLst>
      <p:ext uri="{BB962C8B-B14F-4D97-AF65-F5344CB8AC3E}">
        <p14:creationId xmlns:p14="http://schemas.microsoft.com/office/powerpoint/2010/main" val="140636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 The if Statement</a:t>
            </a:r>
            <a:br>
              <a:rPr lang="en-US" dirty="0"/>
            </a:br>
            <a:endParaRPr lang="en-US" dirty="0"/>
          </a:p>
        </p:txBody>
      </p:sp>
      <p:sp>
        <p:nvSpPr>
          <p:cNvPr id="3" name="Content Placeholder 2"/>
          <p:cNvSpPr>
            <a:spLocks noGrp="1"/>
          </p:cNvSpPr>
          <p:nvPr>
            <p:ph idx="1"/>
          </p:nvPr>
        </p:nvSpPr>
        <p:spPr/>
        <p:txBody>
          <a:bodyPr/>
          <a:lstStyle/>
          <a:p>
            <a:r>
              <a:rPr lang="en-US" dirty="0"/>
              <a:t>&lt;?</a:t>
            </a:r>
            <a:r>
              <a:rPr lang="en-US" dirty="0" err="1"/>
              <a:t>php</a:t>
            </a:r>
            <a:r>
              <a:rPr lang="en-US" dirty="0"/>
              <a:t/>
            </a:r>
            <a:br>
              <a:rPr lang="en-US" dirty="0"/>
            </a:br>
            <a:r>
              <a:rPr lang="en-US" dirty="0"/>
              <a:t>$t = date("H");</a:t>
            </a:r>
            <a:br>
              <a:rPr lang="en-US" dirty="0"/>
            </a:br>
            <a:r>
              <a:rPr lang="en-US" dirty="0"/>
              <a:t/>
            </a:r>
            <a:br>
              <a:rPr lang="en-US" dirty="0"/>
            </a:br>
            <a:r>
              <a:rPr lang="en-US" dirty="0"/>
              <a:t>if ($t &lt; "20") {</a:t>
            </a:r>
            <a:br>
              <a:rPr lang="en-US" dirty="0"/>
            </a:br>
            <a:r>
              <a:rPr lang="en-US" dirty="0"/>
              <a:t>    echo "Have a good day!";</a:t>
            </a:r>
            <a:br>
              <a:rPr lang="en-US" dirty="0"/>
            </a:br>
            <a:r>
              <a:rPr lang="en-US" dirty="0"/>
              <a:t>}</a:t>
            </a:r>
            <a:br>
              <a:rPr lang="en-US" dirty="0"/>
            </a:br>
            <a:r>
              <a:rPr lang="en-US" dirty="0"/>
              <a:t>?&gt;</a:t>
            </a:r>
          </a:p>
        </p:txBody>
      </p:sp>
      <p:sp>
        <p:nvSpPr>
          <p:cNvPr id="4" name="Text Placeholder 3"/>
          <p:cNvSpPr>
            <a:spLocks noGrp="1"/>
          </p:cNvSpPr>
          <p:nvPr>
            <p:ph type="body" sz="half" idx="2"/>
          </p:nvPr>
        </p:nvSpPr>
        <p:spPr/>
        <p:txBody>
          <a:bodyPr>
            <a:noAutofit/>
          </a:bodyPr>
          <a:lstStyle/>
          <a:p>
            <a:pPr marL="342900" indent="-342900" algn="l">
              <a:buFont typeface="Arial" panose="020B0604020202020204" pitchFamily="34" charset="0"/>
              <a:buChar char="•"/>
            </a:pPr>
            <a:r>
              <a:rPr lang="en-US" sz="2000" dirty="0"/>
              <a:t>The if statement is used to execute some code </a:t>
            </a:r>
            <a:r>
              <a:rPr lang="en-US" sz="2000" b="1" dirty="0"/>
              <a:t>only if a specified condition is true</a:t>
            </a:r>
            <a:r>
              <a:rPr lang="en-US" sz="2000" dirty="0" smtClean="0"/>
              <a:t>.</a:t>
            </a:r>
          </a:p>
          <a:p>
            <a:pPr marL="342900" indent="-342900" algn="l">
              <a:buFont typeface="Arial" panose="020B0604020202020204" pitchFamily="34" charset="0"/>
              <a:buChar char="•"/>
            </a:pPr>
            <a:r>
              <a:rPr lang="en-US" sz="2000" dirty="0" smtClean="0"/>
              <a:t>Syntax:</a:t>
            </a:r>
          </a:p>
          <a:p>
            <a:pPr algn="l"/>
            <a:r>
              <a:rPr lang="en-US" sz="2000" dirty="0" smtClean="0"/>
              <a:t>	if </a:t>
            </a:r>
            <a:r>
              <a:rPr lang="en-US" sz="2000" dirty="0"/>
              <a:t>(</a:t>
            </a:r>
            <a:r>
              <a:rPr lang="en-US" sz="2000" i="1" dirty="0"/>
              <a:t>condition</a:t>
            </a:r>
            <a:r>
              <a:rPr lang="en-US" sz="2000" dirty="0"/>
              <a:t>) {</a:t>
            </a:r>
            <a:r>
              <a:rPr lang="en-US" sz="2000" i="1" dirty="0"/>
              <a:t/>
            </a:r>
            <a:br>
              <a:rPr lang="en-US" sz="2000" i="1" dirty="0"/>
            </a:br>
            <a:r>
              <a:rPr lang="en-US" sz="2000" i="1" dirty="0"/>
              <a:t>    code to be executed if condition is true</a:t>
            </a:r>
            <a:r>
              <a:rPr lang="en-US" sz="2000" dirty="0"/>
              <a:t>;</a:t>
            </a:r>
            <a:br>
              <a:rPr lang="en-US" sz="2000" dirty="0"/>
            </a:br>
            <a:r>
              <a:rPr lang="en-US" sz="2000" dirty="0"/>
              <a:t>}</a:t>
            </a:r>
          </a:p>
        </p:txBody>
      </p:sp>
    </p:spTree>
    <p:extLst>
      <p:ext uri="{BB962C8B-B14F-4D97-AF65-F5344CB8AC3E}">
        <p14:creationId xmlns:p14="http://schemas.microsoft.com/office/powerpoint/2010/main" val="99403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 The if...else Statement</a:t>
            </a:r>
            <a:br>
              <a:rPr lang="en-US" dirty="0"/>
            </a:br>
            <a:endParaRPr lang="en-US" dirty="0"/>
          </a:p>
        </p:txBody>
      </p:sp>
      <p:sp>
        <p:nvSpPr>
          <p:cNvPr id="3" name="Content Placeholder 2"/>
          <p:cNvSpPr>
            <a:spLocks noGrp="1"/>
          </p:cNvSpPr>
          <p:nvPr>
            <p:ph idx="1"/>
          </p:nvPr>
        </p:nvSpPr>
        <p:spPr/>
        <p:txBody>
          <a:bodyPr/>
          <a:lstStyle/>
          <a:p>
            <a:r>
              <a:rPr lang="en-US" dirty="0"/>
              <a:t>&lt;?</a:t>
            </a:r>
            <a:r>
              <a:rPr lang="en-US" dirty="0" err="1"/>
              <a:t>php</a:t>
            </a:r>
            <a:r>
              <a:rPr lang="en-US" dirty="0"/>
              <a:t/>
            </a:r>
            <a:br>
              <a:rPr lang="en-US" dirty="0"/>
            </a:br>
            <a:r>
              <a:rPr lang="en-US" dirty="0"/>
              <a:t>$t = date("H");</a:t>
            </a:r>
            <a:br>
              <a:rPr lang="en-US" dirty="0"/>
            </a:br>
            <a:r>
              <a:rPr lang="en-US" dirty="0"/>
              <a:t/>
            </a:r>
            <a:br>
              <a:rPr lang="en-US" dirty="0"/>
            </a:br>
            <a:r>
              <a:rPr lang="en-US" dirty="0"/>
              <a:t>if ($t &lt; "20") {</a:t>
            </a:r>
            <a:br>
              <a:rPr lang="en-US" dirty="0"/>
            </a:br>
            <a:r>
              <a:rPr lang="en-US" dirty="0"/>
              <a:t>    echo "Have a good day!";</a:t>
            </a:r>
            <a:br>
              <a:rPr lang="en-US" dirty="0"/>
            </a:br>
            <a:r>
              <a:rPr lang="en-US" dirty="0"/>
              <a:t>} else {</a:t>
            </a:r>
            <a:br>
              <a:rPr lang="en-US" dirty="0"/>
            </a:br>
            <a:r>
              <a:rPr lang="en-US" dirty="0"/>
              <a:t>    echo "Have a good night!";</a:t>
            </a:r>
            <a:br>
              <a:rPr lang="en-US" dirty="0"/>
            </a:br>
            <a:r>
              <a:rPr lang="en-US" dirty="0"/>
              <a:t>}</a:t>
            </a:r>
            <a:br>
              <a:rPr lang="en-US" dirty="0"/>
            </a:br>
            <a:r>
              <a:rPr lang="en-US" dirty="0"/>
              <a:t>?&gt;</a:t>
            </a:r>
          </a:p>
        </p:txBody>
      </p:sp>
      <p:sp>
        <p:nvSpPr>
          <p:cNvPr id="4" name="Text Placeholder 3"/>
          <p:cNvSpPr>
            <a:spLocks noGrp="1"/>
          </p:cNvSpPr>
          <p:nvPr>
            <p:ph type="body" sz="half" idx="2"/>
          </p:nvPr>
        </p:nvSpPr>
        <p:spPr/>
        <p:txBody>
          <a:bodyPr>
            <a:normAutofit fontScale="85000" lnSpcReduction="10000"/>
          </a:bodyPr>
          <a:lstStyle/>
          <a:p>
            <a:pPr marL="285750" indent="-285750" algn="l">
              <a:buFont typeface="Arial" panose="020B0604020202020204" pitchFamily="34" charset="0"/>
              <a:buChar char="•"/>
            </a:pPr>
            <a:r>
              <a:rPr lang="en-US" sz="1900" dirty="0"/>
              <a:t>Use the if....else statement to execute some code </a:t>
            </a:r>
            <a:r>
              <a:rPr lang="en-US" sz="1900" b="1" dirty="0"/>
              <a:t>if a condition is true and another code if the condition is false</a:t>
            </a:r>
            <a:r>
              <a:rPr lang="en-US" sz="1900" dirty="0"/>
              <a:t>.</a:t>
            </a:r>
          </a:p>
          <a:p>
            <a:pPr marL="285750" indent="-285750" algn="l">
              <a:buFont typeface="Arial" panose="020B0604020202020204" pitchFamily="34" charset="0"/>
              <a:buChar char="•"/>
            </a:pPr>
            <a:r>
              <a:rPr lang="en-US" sz="1900" dirty="0"/>
              <a:t>Syntax</a:t>
            </a:r>
          </a:p>
          <a:p>
            <a:pPr algn="l"/>
            <a:r>
              <a:rPr lang="en-US" sz="1900" dirty="0"/>
              <a:t>	</a:t>
            </a:r>
            <a:r>
              <a:rPr lang="en-US" sz="1900" dirty="0" smtClean="0"/>
              <a:t>if </a:t>
            </a:r>
            <a:r>
              <a:rPr lang="en-US" sz="1900" dirty="0"/>
              <a:t>(</a:t>
            </a:r>
            <a:r>
              <a:rPr lang="en-US" sz="1900" i="1" dirty="0"/>
              <a:t>condition</a:t>
            </a:r>
            <a:r>
              <a:rPr lang="en-US" sz="1900" dirty="0"/>
              <a:t>) {</a:t>
            </a:r>
            <a:br>
              <a:rPr lang="en-US" sz="1900" dirty="0"/>
            </a:br>
            <a:r>
              <a:rPr lang="en-US" sz="1900" dirty="0" smtClean="0"/>
              <a:t>	</a:t>
            </a:r>
            <a:r>
              <a:rPr lang="en-US" sz="1900" dirty="0"/>
              <a:t>    </a:t>
            </a:r>
            <a:r>
              <a:rPr lang="en-US" sz="1900" i="1" dirty="0"/>
              <a:t>code to be executed if condition is true;</a:t>
            </a:r>
            <a:r>
              <a:rPr lang="en-US" sz="1900" dirty="0"/>
              <a:t/>
            </a:r>
            <a:br>
              <a:rPr lang="en-US" sz="1900" dirty="0"/>
            </a:br>
            <a:r>
              <a:rPr lang="en-US" sz="1900" dirty="0" smtClean="0"/>
              <a:t>	} </a:t>
            </a:r>
            <a:r>
              <a:rPr lang="en-US" sz="1900" dirty="0"/>
              <a:t>else {</a:t>
            </a:r>
            <a:br>
              <a:rPr lang="en-US" sz="1900" dirty="0"/>
            </a:br>
            <a:r>
              <a:rPr lang="en-US" sz="1900" dirty="0" smtClean="0"/>
              <a:t>	</a:t>
            </a:r>
            <a:r>
              <a:rPr lang="en-US" sz="1900" dirty="0"/>
              <a:t>  </a:t>
            </a:r>
            <a:r>
              <a:rPr lang="en-US" sz="1900" i="1" dirty="0"/>
              <a:t>  code to be executed if condition is false;</a:t>
            </a:r>
            <a:br>
              <a:rPr lang="en-US" sz="1900" i="1" dirty="0"/>
            </a:br>
            <a:r>
              <a:rPr lang="en-US" sz="1900" i="1" dirty="0" smtClean="0"/>
              <a:t>	</a:t>
            </a:r>
            <a:r>
              <a:rPr lang="en-US" sz="1900" dirty="0" smtClean="0"/>
              <a:t>}</a:t>
            </a:r>
            <a:endParaRPr lang="en-US" sz="1900" dirty="0"/>
          </a:p>
          <a:p>
            <a:endParaRPr lang="en-US" dirty="0"/>
          </a:p>
        </p:txBody>
      </p:sp>
    </p:spTree>
    <p:extLst>
      <p:ext uri="{BB962C8B-B14F-4D97-AF65-F5344CB8AC3E}">
        <p14:creationId xmlns:p14="http://schemas.microsoft.com/office/powerpoint/2010/main" val="278239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 The if...</a:t>
            </a:r>
            <a:r>
              <a:rPr lang="en-US" dirty="0" err="1"/>
              <a:t>elseif</a:t>
            </a:r>
            <a:r>
              <a:rPr lang="en-US" dirty="0"/>
              <a:t>....else Statement</a:t>
            </a:r>
            <a:br>
              <a:rPr lang="en-US" dirty="0"/>
            </a:br>
            <a:endParaRPr lang="en-US" dirty="0"/>
          </a:p>
        </p:txBody>
      </p:sp>
      <p:sp>
        <p:nvSpPr>
          <p:cNvPr id="3" name="Content Placeholder 2"/>
          <p:cNvSpPr>
            <a:spLocks noGrp="1"/>
          </p:cNvSpPr>
          <p:nvPr>
            <p:ph idx="1"/>
          </p:nvPr>
        </p:nvSpPr>
        <p:spPr/>
        <p:txBody>
          <a:bodyPr/>
          <a:lstStyle/>
          <a:p>
            <a:r>
              <a:rPr lang="en-US" dirty="0"/>
              <a:t>&lt;?</a:t>
            </a:r>
            <a:r>
              <a:rPr lang="en-US" dirty="0" err="1"/>
              <a:t>php</a:t>
            </a:r>
            <a:r>
              <a:rPr lang="en-US" dirty="0"/>
              <a:t/>
            </a:r>
            <a:br>
              <a:rPr lang="en-US" dirty="0"/>
            </a:br>
            <a:r>
              <a:rPr lang="en-US" dirty="0"/>
              <a:t>$t = date("H");</a:t>
            </a:r>
            <a:br>
              <a:rPr lang="en-US" dirty="0"/>
            </a:br>
            <a:r>
              <a:rPr lang="en-US" dirty="0"/>
              <a:t/>
            </a:r>
            <a:br>
              <a:rPr lang="en-US" dirty="0"/>
            </a:br>
            <a:r>
              <a:rPr lang="en-US" dirty="0"/>
              <a:t>if ($t &lt; "10") {</a:t>
            </a:r>
            <a:br>
              <a:rPr lang="en-US" dirty="0"/>
            </a:br>
            <a:r>
              <a:rPr lang="en-US" dirty="0"/>
              <a:t>    echo "Have a good morning!";</a:t>
            </a:r>
            <a:br>
              <a:rPr lang="en-US" dirty="0"/>
            </a:br>
            <a:r>
              <a:rPr lang="en-US" dirty="0"/>
              <a:t>} </a:t>
            </a:r>
            <a:r>
              <a:rPr lang="en-US" dirty="0" err="1"/>
              <a:t>elseif</a:t>
            </a:r>
            <a:r>
              <a:rPr lang="en-US" dirty="0"/>
              <a:t> ($t &lt; "20") {</a:t>
            </a:r>
            <a:br>
              <a:rPr lang="en-US" dirty="0"/>
            </a:br>
            <a:r>
              <a:rPr lang="en-US" dirty="0"/>
              <a:t>    echo "Have a good day!";</a:t>
            </a:r>
            <a:br>
              <a:rPr lang="en-US" dirty="0"/>
            </a:br>
            <a:r>
              <a:rPr lang="en-US" dirty="0"/>
              <a:t>} else {</a:t>
            </a:r>
            <a:br>
              <a:rPr lang="en-US" dirty="0"/>
            </a:br>
            <a:r>
              <a:rPr lang="en-US" dirty="0"/>
              <a:t>    echo "Have a good night!";</a:t>
            </a:r>
            <a:br>
              <a:rPr lang="en-US" dirty="0"/>
            </a:br>
            <a:r>
              <a:rPr lang="en-US" dirty="0"/>
              <a:t>}</a:t>
            </a:r>
            <a:br>
              <a:rPr lang="en-US" dirty="0"/>
            </a:br>
            <a:r>
              <a:rPr lang="en-US" dirty="0"/>
              <a:t>?&gt;</a:t>
            </a:r>
          </a:p>
        </p:txBody>
      </p:sp>
      <p:sp>
        <p:nvSpPr>
          <p:cNvPr id="4" name="Text Placeholder 3"/>
          <p:cNvSpPr>
            <a:spLocks noGrp="1"/>
          </p:cNvSpPr>
          <p:nvPr>
            <p:ph type="body" sz="half" idx="2"/>
          </p:nvPr>
        </p:nvSpPr>
        <p:spPr/>
        <p:txBody>
          <a:bodyPr>
            <a:normAutofit fontScale="92500" lnSpcReduction="20000"/>
          </a:bodyPr>
          <a:lstStyle/>
          <a:p>
            <a:pPr marL="285750" indent="-285750" algn="l">
              <a:buFont typeface="Arial" panose="020B0604020202020204" pitchFamily="34" charset="0"/>
              <a:buChar char="•"/>
            </a:pPr>
            <a:r>
              <a:rPr lang="en-US" dirty="0"/>
              <a:t>Use the if....</a:t>
            </a:r>
            <a:r>
              <a:rPr lang="en-US" dirty="0" err="1"/>
              <a:t>elseif</a:t>
            </a:r>
            <a:r>
              <a:rPr lang="en-US" dirty="0"/>
              <a:t>...else statement to </a:t>
            </a:r>
            <a:r>
              <a:rPr lang="en-US" b="1" dirty="0"/>
              <a:t>specify a new condition to test, if the first condition is false.</a:t>
            </a:r>
            <a:endParaRPr lang="en-US" dirty="0"/>
          </a:p>
          <a:p>
            <a:pPr marL="285750" indent="-285750" algn="l">
              <a:buFont typeface="Arial" panose="020B0604020202020204" pitchFamily="34" charset="0"/>
              <a:buChar char="•"/>
            </a:pPr>
            <a:r>
              <a:rPr lang="en-US" dirty="0"/>
              <a:t>Syntax</a:t>
            </a:r>
          </a:p>
          <a:p>
            <a:pPr marL="285750" indent="-285750" algn="l">
              <a:buFont typeface="Arial" panose="020B0604020202020204" pitchFamily="34" charset="0"/>
              <a:buChar char="•"/>
            </a:pPr>
            <a:r>
              <a:rPr lang="en-US" dirty="0"/>
              <a:t>if (</a:t>
            </a:r>
            <a:r>
              <a:rPr lang="en-US" i="1" dirty="0"/>
              <a:t>condition</a:t>
            </a:r>
            <a:r>
              <a:rPr lang="en-US" dirty="0"/>
              <a:t>) {</a:t>
            </a:r>
            <a:br>
              <a:rPr lang="en-US" dirty="0"/>
            </a:br>
            <a:r>
              <a:rPr lang="en-US" dirty="0"/>
              <a:t>    </a:t>
            </a:r>
            <a:r>
              <a:rPr lang="en-US" i="1" dirty="0"/>
              <a:t>code to be executed if condition is true;</a:t>
            </a:r>
            <a:br>
              <a:rPr lang="en-US" i="1" dirty="0"/>
            </a:br>
            <a:r>
              <a:rPr lang="en-US" dirty="0"/>
              <a:t>} </a:t>
            </a:r>
            <a:r>
              <a:rPr lang="en-US" dirty="0" err="1"/>
              <a:t>elseif</a:t>
            </a:r>
            <a:r>
              <a:rPr lang="en-US" dirty="0"/>
              <a:t> (</a:t>
            </a:r>
            <a:r>
              <a:rPr lang="en-US" i="1" dirty="0"/>
              <a:t>condition</a:t>
            </a:r>
            <a:r>
              <a:rPr lang="en-US" dirty="0"/>
              <a:t>) {</a:t>
            </a:r>
            <a:br>
              <a:rPr lang="en-US" dirty="0"/>
            </a:br>
            <a:r>
              <a:rPr lang="en-US" dirty="0"/>
              <a:t>  </a:t>
            </a:r>
            <a:r>
              <a:rPr lang="en-US" i="1" dirty="0"/>
              <a:t>  code to be executed if condition is true;</a:t>
            </a:r>
            <a:br>
              <a:rPr lang="en-US" i="1" dirty="0"/>
            </a:br>
            <a:r>
              <a:rPr lang="en-US" dirty="0"/>
              <a:t>} else {</a:t>
            </a:r>
            <a:br>
              <a:rPr lang="en-US" dirty="0"/>
            </a:br>
            <a:r>
              <a:rPr lang="en-US" dirty="0"/>
              <a:t>    </a:t>
            </a:r>
            <a:r>
              <a:rPr lang="en-US" i="1" dirty="0"/>
              <a:t>code to be executed if condition is false;</a:t>
            </a:r>
            <a:br>
              <a:rPr lang="en-US" i="1" dirty="0"/>
            </a:br>
            <a:r>
              <a:rPr lang="en-US" dirty="0"/>
              <a:t>}</a:t>
            </a:r>
          </a:p>
          <a:p>
            <a:endParaRPr lang="en-US" dirty="0"/>
          </a:p>
        </p:txBody>
      </p:sp>
    </p:spTree>
    <p:extLst>
      <p:ext uri="{BB962C8B-B14F-4D97-AF65-F5344CB8AC3E}">
        <p14:creationId xmlns:p14="http://schemas.microsoft.com/office/powerpoint/2010/main" val="1154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Switch Statement</a:t>
            </a:r>
            <a:endParaRPr lang="en-US" dirty="0"/>
          </a:p>
        </p:txBody>
      </p:sp>
      <p:sp>
        <p:nvSpPr>
          <p:cNvPr id="3" name="Content Placeholder 2"/>
          <p:cNvSpPr>
            <a:spLocks noGrp="1"/>
          </p:cNvSpPr>
          <p:nvPr>
            <p:ph idx="1"/>
          </p:nvPr>
        </p:nvSpPr>
        <p:spPr/>
        <p:txBody>
          <a:bodyPr/>
          <a:lstStyle/>
          <a:p>
            <a:r>
              <a:rPr lang="en-US" dirty="0" smtClean="0"/>
              <a:t>The switch statement accepts one formal parameter, which should be either an integer, float or string primitive variable.</a:t>
            </a:r>
          </a:p>
          <a:p>
            <a:r>
              <a:rPr lang="en-US" dirty="0" smtClean="0"/>
              <a:t>The break statement is required in each case statement to signal that the evaluation has found a match and should exit the switch statement.</a:t>
            </a:r>
          </a:p>
          <a:p>
            <a:r>
              <a:rPr lang="en-US" dirty="0" smtClean="0"/>
              <a:t>If there is no break statement in a case, the program will fall through once it has found a match until it runs the default case statements.</a:t>
            </a:r>
            <a:endParaRPr lang="en-US" dirty="0"/>
          </a:p>
        </p:txBody>
      </p:sp>
    </p:spTree>
    <p:extLst>
      <p:ext uri="{BB962C8B-B14F-4D97-AF65-F5344CB8AC3E}">
        <p14:creationId xmlns:p14="http://schemas.microsoft.com/office/powerpoint/2010/main" val="90496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PHP switch Statement</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&lt;?</a:t>
            </a:r>
            <a:r>
              <a:rPr lang="en-US" dirty="0" err="1"/>
              <a:t>php</a:t>
            </a:r>
            <a:r>
              <a:rPr lang="en-US" dirty="0"/>
              <a:t/>
            </a:r>
            <a:br>
              <a:rPr lang="en-US" dirty="0"/>
            </a:br>
            <a:r>
              <a:rPr lang="en-US" dirty="0"/>
              <a:t>$</a:t>
            </a:r>
            <a:r>
              <a:rPr lang="en-US" dirty="0" err="1"/>
              <a:t>favcolor</a:t>
            </a:r>
            <a:r>
              <a:rPr lang="en-US" dirty="0"/>
              <a:t> = "red";</a:t>
            </a:r>
            <a:br>
              <a:rPr lang="en-US" dirty="0"/>
            </a:br>
            <a:r>
              <a:rPr lang="en-US" dirty="0"/>
              <a:t/>
            </a:r>
            <a:br>
              <a:rPr lang="en-US" dirty="0"/>
            </a:br>
            <a:r>
              <a:rPr lang="en-US" dirty="0"/>
              <a:t>switch ($</a:t>
            </a:r>
            <a:r>
              <a:rPr lang="en-US" dirty="0" err="1"/>
              <a:t>favcolor</a:t>
            </a:r>
            <a:r>
              <a:rPr lang="en-US" dirty="0"/>
              <a:t>) {</a:t>
            </a:r>
            <a:br>
              <a:rPr lang="en-US" dirty="0"/>
            </a:br>
            <a:r>
              <a:rPr lang="en-US" dirty="0"/>
              <a:t>    case "red":</a:t>
            </a:r>
            <a:br>
              <a:rPr lang="en-US" dirty="0"/>
            </a:br>
            <a:r>
              <a:rPr lang="en-US" dirty="0"/>
              <a:t>        echo "Your favorite color is red!";</a:t>
            </a:r>
            <a:br>
              <a:rPr lang="en-US" dirty="0"/>
            </a:br>
            <a:r>
              <a:rPr lang="en-US" dirty="0"/>
              <a:t>        break;</a:t>
            </a:r>
            <a:br>
              <a:rPr lang="en-US" dirty="0"/>
            </a:br>
            <a:r>
              <a:rPr lang="en-US" dirty="0"/>
              <a:t>    case "blue":</a:t>
            </a:r>
            <a:br>
              <a:rPr lang="en-US" dirty="0"/>
            </a:br>
            <a:r>
              <a:rPr lang="en-US" dirty="0"/>
              <a:t>        echo "Your favorite color is blue!";</a:t>
            </a:r>
            <a:br>
              <a:rPr lang="en-US" dirty="0"/>
            </a:br>
            <a:r>
              <a:rPr lang="en-US" dirty="0"/>
              <a:t>        break;</a:t>
            </a:r>
            <a:br>
              <a:rPr lang="en-US" dirty="0"/>
            </a:br>
            <a:r>
              <a:rPr lang="en-US" dirty="0"/>
              <a:t>    case "green":</a:t>
            </a:r>
            <a:br>
              <a:rPr lang="en-US" dirty="0"/>
            </a:br>
            <a:r>
              <a:rPr lang="en-US" dirty="0"/>
              <a:t>        echo "Your favorite color is green!";</a:t>
            </a:r>
            <a:br>
              <a:rPr lang="en-US" dirty="0"/>
            </a:br>
            <a:r>
              <a:rPr lang="en-US" dirty="0"/>
              <a:t>        break;</a:t>
            </a:r>
            <a:br>
              <a:rPr lang="en-US" dirty="0"/>
            </a:br>
            <a:r>
              <a:rPr lang="en-US" dirty="0"/>
              <a:t>    default:</a:t>
            </a:r>
            <a:br>
              <a:rPr lang="en-US" dirty="0"/>
            </a:br>
            <a:r>
              <a:rPr lang="en-US" dirty="0"/>
              <a:t>        echo "Your favorite color is neither red, blue, or green!";</a:t>
            </a:r>
            <a:br>
              <a:rPr lang="en-US" dirty="0"/>
            </a:br>
            <a:r>
              <a:rPr lang="en-US" dirty="0"/>
              <a:t>}</a:t>
            </a:r>
            <a:br>
              <a:rPr lang="en-US" dirty="0"/>
            </a:br>
            <a:r>
              <a:rPr lang="en-US" dirty="0"/>
              <a:t>?&gt;</a:t>
            </a:r>
          </a:p>
        </p:txBody>
      </p:sp>
      <p:sp>
        <p:nvSpPr>
          <p:cNvPr id="4" name="Text Placeholder 3"/>
          <p:cNvSpPr>
            <a:spLocks noGrp="1"/>
          </p:cNvSpPr>
          <p:nvPr>
            <p:ph type="body" sz="half" idx="2"/>
          </p:nvPr>
        </p:nvSpPr>
        <p:spPr/>
        <p:txBody>
          <a:bodyPr>
            <a:normAutofit fontScale="62500" lnSpcReduction="20000"/>
          </a:bodyPr>
          <a:lstStyle/>
          <a:p>
            <a:pPr marL="285750" indent="-285750" algn="l">
              <a:buFont typeface="Arial" panose="020B0604020202020204" pitchFamily="34" charset="0"/>
              <a:buChar char="•"/>
            </a:pPr>
            <a:r>
              <a:rPr lang="en-US" sz="1700" dirty="0"/>
              <a:t>Use the switch statement to </a:t>
            </a:r>
            <a:r>
              <a:rPr lang="en-US" sz="1700" b="1" dirty="0"/>
              <a:t>select one of many blocks of code to be executed</a:t>
            </a:r>
            <a:r>
              <a:rPr lang="en-US" sz="1700" dirty="0" smtClean="0"/>
              <a:t>.</a:t>
            </a:r>
            <a:r>
              <a:rPr lang="en-US" sz="1700" dirty="0"/>
              <a:t> </a:t>
            </a:r>
          </a:p>
          <a:p>
            <a:pPr marL="285750" indent="-285750" algn="l">
              <a:buFont typeface="Arial" panose="020B0604020202020204" pitchFamily="34" charset="0"/>
              <a:buChar char="•"/>
            </a:pPr>
            <a:r>
              <a:rPr lang="en-US" sz="1700" dirty="0"/>
              <a:t>switch (</a:t>
            </a:r>
            <a:r>
              <a:rPr lang="en-US" sz="1700" i="1" dirty="0"/>
              <a:t>n</a:t>
            </a:r>
            <a:r>
              <a:rPr lang="en-US" sz="1700" dirty="0"/>
              <a:t>) {</a:t>
            </a:r>
            <a:br>
              <a:rPr lang="en-US" sz="1700" dirty="0"/>
            </a:br>
            <a:r>
              <a:rPr lang="en-US" sz="1700" dirty="0"/>
              <a:t>    case </a:t>
            </a:r>
            <a:r>
              <a:rPr lang="en-US" sz="1700" i="1" dirty="0"/>
              <a:t>label1:</a:t>
            </a:r>
            <a:r>
              <a:rPr lang="en-US" sz="1700" dirty="0"/>
              <a:t/>
            </a:r>
            <a:br>
              <a:rPr lang="en-US" sz="1700" dirty="0"/>
            </a:br>
            <a:r>
              <a:rPr lang="en-US" sz="1700" dirty="0"/>
              <a:t>  </a:t>
            </a:r>
            <a:r>
              <a:rPr lang="en-US" sz="1700" i="1" dirty="0"/>
              <a:t>      code to be executed if n=label1;</a:t>
            </a:r>
            <a:r>
              <a:rPr lang="en-US" sz="1700" dirty="0"/>
              <a:t/>
            </a:r>
            <a:br>
              <a:rPr lang="en-US" sz="1700" dirty="0"/>
            </a:br>
            <a:r>
              <a:rPr lang="en-US" sz="1700" dirty="0"/>
              <a:t>        break;</a:t>
            </a:r>
            <a:br>
              <a:rPr lang="en-US" sz="1700" dirty="0"/>
            </a:br>
            <a:r>
              <a:rPr lang="en-US" sz="1700" dirty="0"/>
              <a:t>    case </a:t>
            </a:r>
            <a:r>
              <a:rPr lang="en-US" sz="1700" i="1" dirty="0"/>
              <a:t>label2:</a:t>
            </a:r>
            <a:r>
              <a:rPr lang="en-US" sz="1700" dirty="0"/>
              <a:t/>
            </a:r>
            <a:br>
              <a:rPr lang="en-US" sz="1700" dirty="0"/>
            </a:br>
            <a:r>
              <a:rPr lang="en-US" sz="1700" dirty="0"/>
              <a:t>  </a:t>
            </a:r>
            <a:r>
              <a:rPr lang="en-US" sz="1700" i="1" dirty="0"/>
              <a:t>      code to be executed if n=label2;</a:t>
            </a:r>
            <a:r>
              <a:rPr lang="en-US" sz="1700" dirty="0"/>
              <a:t/>
            </a:r>
            <a:br>
              <a:rPr lang="en-US" sz="1700" dirty="0"/>
            </a:br>
            <a:r>
              <a:rPr lang="en-US" sz="1700" dirty="0"/>
              <a:t>        break;</a:t>
            </a:r>
            <a:br>
              <a:rPr lang="en-US" sz="1700" dirty="0"/>
            </a:br>
            <a:r>
              <a:rPr lang="en-US" sz="1700" dirty="0"/>
              <a:t>    case </a:t>
            </a:r>
            <a:r>
              <a:rPr lang="en-US" sz="1700" i="1" dirty="0"/>
              <a:t>label3:</a:t>
            </a:r>
            <a:r>
              <a:rPr lang="en-US" sz="1700" dirty="0"/>
              <a:t/>
            </a:r>
            <a:br>
              <a:rPr lang="en-US" sz="1700" dirty="0"/>
            </a:br>
            <a:r>
              <a:rPr lang="en-US" sz="1700" dirty="0"/>
              <a:t>  </a:t>
            </a:r>
            <a:r>
              <a:rPr lang="en-US" sz="1700" i="1" dirty="0"/>
              <a:t>      code to be executed if n=label3;</a:t>
            </a:r>
            <a:r>
              <a:rPr lang="en-US" sz="1700" dirty="0"/>
              <a:t/>
            </a:r>
            <a:br>
              <a:rPr lang="en-US" sz="1700" dirty="0"/>
            </a:br>
            <a:r>
              <a:rPr lang="en-US" sz="1700" dirty="0"/>
              <a:t>        break;</a:t>
            </a:r>
            <a:br>
              <a:rPr lang="en-US" sz="1700" dirty="0"/>
            </a:br>
            <a:r>
              <a:rPr lang="en-US" sz="1700" dirty="0"/>
              <a:t>    ...</a:t>
            </a:r>
            <a:br>
              <a:rPr lang="en-US" sz="1700" dirty="0"/>
            </a:br>
            <a:r>
              <a:rPr lang="en-US" sz="1700" dirty="0"/>
              <a:t>    default:</a:t>
            </a:r>
            <a:br>
              <a:rPr lang="en-US" sz="1700" dirty="0"/>
            </a:br>
            <a:r>
              <a:rPr lang="en-US" sz="1700" dirty="0"/>
              <a:t>  </a:t>
            </a:r>
            <a:r>
              <a:rPr lang="en-US" sz="1700" i="1" dirty="0"/>
              <a:t>      code to be executed if n is different from all labels;</a:t>
            </a:r>
            <a:r>
              <a:rPr lang="en-US" sz="1700" dirty="0"/>
              <a:t/>
            </a:r>
            <a:br>
              <a:rPr lang="en-US" sz="1700" dirty="0"/>
            </a:br>
            <a:r>
              <a:rPr lang="en-US" sz="1700" dirty="0"/>
              <a:t>}</a:t>
            </a:r>
          </a:p>
          <a:p>
            <a:endParaRPr lang="en-US" dirty="0"/>
          </a:p>
        </p:txBody>
      </p:sp>
    </p:spTree>
    <p:extLst>
      <p:ext uri="{BB962C8B-B14F-4D97-AF65-F5344CB8AC3E}">
        <p14:creationId xmlns:p14="http://schemas.microsoft.com/office/powerpoint/2010/main" val="77419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While Statement</a:t>
            </a:r>
            <a:endParaRPr lang="en-US" dirty="0"/>
          </a:p>
        </p:txBody>
      </p:sp>
      <p:sp>
        <p:nvSpPr>
          <p:cNvPr id="3" name="Content Placeholder 2"/>
          <p:cNvSpPr>
            <a:spLocks noGrp="1"/>
          </p:cNvSpPr>
          <p:nvPr>
            <p:ph idx="1"/>
          </p:nvPr>
        </p:nvSpPr>
        <p:spPr/>
        <p:txBody>
          <a:bodyPr/>
          <a:lstStyle/>
          <a:p>
            <a:r>
              <a:rPr lang="nn-NO" dirty="0"/>
              <a:t>&lt;?php</a:t>
            </a:r>
            <a:br>
              <a:rPr lang="nn-NO" dirty="0"/>
            </a:br>
            <a:r>
              <a:rPr lang="nn-NO" dirty="0"/>
              <a:t>$i = 1;</a:t>
            </a:r>
            <a:br>
              <a:rPr lang="nn-NO" dirty="0"/>
            </a:br>
            <a:r>
              <a:rPr lang="nn-NO" dirty="0"/>
              <a:t>while ($i &lt;= 10) {</a:t>
            </a:r>
            <a:br>
              <a:rPr lang="nn-NO" dirty="0"/>
            </a:br>
            <a:r>
              <a:rPr lang="nn-NO" dirty="0"/>
              <a:t>echo $i;  </a:t>
            </a:r>
            <a:br>
              <a:rPr lang="nn-NO" dirty="0"/>
            </a:br>
            <a:r>
              <a:rPr lang="nn-NO" dirty="0"/>
              <a:t>$i++;</a:t>
            </a:r>
            <a:br>
              <a:rPr lang="nn-NO" dirty="0"/>
            </a:br>
            <a:r>
              <a:rPr lang="nn-NO" dirty="0"/>
              <a:t>}</a:t>
            </a:r>
            <a:endParaRPr lang="en-US" dirty="0"/>
          </a:p>
        </p:txBody>
      </p:sp>
      <p:sp>
        <p:nvSpPr>
          <p:cNvPr id="4" name="Text Placeholder 3"/>
          <p:cNvSpPr>
            <a:spLocks noGrp="1"/>
          </p:cNvSpPr>
          <p:nvPr>
            <p:ph type="body" sz="half" idx="2"/>
          </p:nvPr>
        </p:nvSpPr>
        <p:spPr/>
        <p:txBody>
          <a:bodyPr>
            <a:noAutofit/>
          </a:bodyPr>
          <a:lstStyle/>
          <a:p>
            <a:pPr marL="285750" indent="-285750" algn="l">
              <a:buFont typeface="Arial" panose="020B0604020202020204" pitchFamily="34" charset="0"/>
              <a:buChar char="•"/>
            </a:pPr>
            <a:r>
              <a:rPr lang="en-US" sz="1200" b="1" i="1" dirty="0"/>
              <a:t>While loops</a:t>
            </a:r>
            <a:r>
              <a:rPr lang="en-US" sz="1200" dirty="0"/>
              <a:t> are the simplest type of loop in PHP. They behave just like their </a:t>
            </a:r>
            <a:r>
              <a:rPr lang="en-US" sz="1200" b="1" dirty="0" err="1" smtClean="0"/>
              <a:t>C</a:t>
            </a:r>
            <a:r>
              <a:rPr lang="en-US" sz="1200" dirty="0" err="1" smtClean="0"/>
              <a:t>counter</a:t>
            </a:r>
            <a:r>
              <a:rPr lang="en-US" sz="1200" dirty="0" smtClean="0"/>
              <a:t> parts</a:t>
            </a:r>
            <a:r>
              <a:rPr lang="en-US" sz="1200" dirty="0"/>
              <a:t>. The basic form of a </a:t>
            </a:r>
            <a:r>
              <a:rPr lang="en-US" sz="1200" i="1" dirty="0"/>
              <a:t>while statement</a:t>
            </a:r>
            <a:r>
              <a:rPr lang="en-US" sz="1200" dirty="0"/>
              <a:t> is:</a:t>
            </a:r>
          </a:p>
          <a:p>
            <a:pPr marL="285750" indent="-285750" algn="l">
              <a:buFont typeface="Arial" panose="020B0604020202020204" pitchFamily="34" charset="0"/>
              <a:buChar char="•"/>
            </a:pPr>
            <a:r>
              <a:rPr lang="en-US" sz="1200" b="1" dirty="0"/>
              <a:t>Syntax:-</a:t>
            </a:r>
            <a:r>
              <a:rPr lang="en-US" sz="1200" dirty="0"/>
              <a:t/>
            </a:r>
            <a:br>
              <a:rPr lang="en-US" sz="1200" dirty="0"/>
            </a:br>
            <a:r>
              <a:rPr lang="en-US" sz="1200" dirty="0" smtClean="0"/>
              <a:t>while </a:t>
            </a:r>
            <a:r>
              <a:rPr lang="en-US" sz="1200" dirty="0"/>
              <a:t>( expression ) { </a:t>
            </a:r>
            <a:br>
              <a:rPr lang="en-US" sz="1200" dirty="0"/>
            </a:br>
            <a:r>
              <a:rPr lang="en-US" sz="1200" dirty="0"/>
              <a:t>// do something }</a:t>
            </a:r>
          </a:p>
          <a:p>
            <a:pPr marL="285750" indent="-285750" algn="l">
              <a:buFont typeface="Arial" panose="020B0604020202020204" pitchFamily="34" charset="0"/>
              <a:buChar char="•"/>
            </a:pPr>
            <a:r>
              <a:rPr lang="en-US" sz="1200" dirty="0"/>
              <a:t>The meaning of a while statement is simple. It tells PHP to execute the nested statement(s) repeatedly, as long as the while expression evaluates to </a:t>
            </a:r>
            <a:r>
              <a:rPr lang="en-US" sz="1200" b="1" dirty="0"/>
              <a:t>TRUE</a:t>
            </a:r>
            <a:r>
              <a:rPr lang="en-US" sz="1200" dirty="0"/>
              <a:t>. The value of the expression is checked each time at the beginning of the loop, so even if this value changes during the execution of the nested statement(s), execution will not stop until the end of the iteration (each time PHP runs the statements in the loop is one iteration). </a:t>
            </a:r>
          </a:p>
        </p:txBody>
      </p:sp>
    </p:spTree>
    <p:extLst>
      <p:ext uri="{BB962C8B-B14F-4D97-AF65-F5344CB8AC3E}">
        <p14:creationId xmlns:p14="http://schemas.microsoft.com/office/powerpoint/2010/main" val="10267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While Statement</a:t>
            </a:r>
            <a:br>
              <a:rPr lang="en-US" dirty="0"/>
            </a:br>
            <a:endParaRPr lang="en-US" dirty="0"/>
          </a:p>
        </p:txBody>
      </p:sp>
      <p:sp>
        <p:nvSpPr>
          <p:cNvPr id="3" name="Content Placeholder 2"/>
          <p:cNvSpPr>
            <a:spLocks noGrp="1"/>
          </p:cNvSpPr>
          <p:nvPr>
            <p:ph idx="1"/>
          </p:nvPr>
        </p:nvSpPr>
        <p:spPr/>
        <p:txBody>
          <a:bodyPr/>
          <a:lstStyle/>
          <a:p>
            <a:r>
              <a:rPr lang="pt-BR" dirty="0"/>
              <a:t>&lt;?php </a:t>
            </a:r>
            <a:br>
              <a:rPr lang="pt-BR" dirty="0"/>
            </a:br>
            <a:r>
              <a:rPr lang="pt-BR" dirty="0"/>
              <a:t>$num = 1; </a:t>
            </a:r>
            <a:br>
              <a:rPr lang="pt-BR" dirty="0"/>
            </a:br>
            <a:r>
              <a:rPr lang="pt-BR" dirty="0"/>
              <a:t>do { </a:t>
            </a:r>
            <a:br>
              <a:rPr lang="pt-BR" dirty="0"/>
            </a:br>
            <a:r>
              <a:rPr lang="pt-BR" dirty="0"/>
              <a:t> echo"Execution number: $num&lt;br&gt;\n"; </a:t>
            </a:r>
            <a:br>
              <a:rPr lang="pt-BR" dirty="0"/>
            </a:br>
            <a:r>
              <a:rPr lang="pt-BR" dirty="0"/>
              <a:t>$num++; </a:t>
            </a:r>
            <a:br>
              <a:rPr lang="pt-BR" dirty="0"/>
            </a:br>
            <a:r>
              <a:rPr lang="pt-BR" dirty="0"/>
              <a:t>} while ( $num &gt; 200 &amp;&amp; $num &lt; 400 ); </a:t>
            </a:r>
            <a:br>
              <a:rPr lang="pt-BR" dirty="0"/>
            </a:br>
            <a:r>
              <a:rPr lang="pt-BR" dirty="0"/>
              <a:t>?&gt;</a:t>
            </a:r>
            <a:endParaRPr lang="en-US" dirty="0"/>
          </a:p>
        </p:txBody>
      </p:sp>
      <p:sp>
        <p:nvSpPr>
          <p:cNvPr id="4" name="Text Placeholder 3"/>
          <p:cNvSpPr>
            <a:spLocks noGrp="1"/>
          </p:cNvSpPr>
          <p:nvPr>
            <p:ph type="body" sz="half" idx="2"/>
          </p:nvPr>
        </p:nvSpPr>
        <p:spPr/>
        <p:txBody>
          <a:bodyPr>
            <a:noAutofit/>
          </a:bodyPr>
          <a:lstStyle/>
          <a:p>
            <a:pPr marL="285750" indent="-285750" algn="l">
              <a:buFont typeface="Arial" panose="020B0604020202020204" pitchFamily="34" charset="0"/>
              <a:buChar char="•"/>
            </a:pPr>
            <a:r>
              <a:rPr lang="en-US" sz="1400" b="1" i="1" dirty="0" err="1"/>
              <a:t>Do..while</a:t>
            </a:r>
            <a:r>
              <a:rPr lang="en-US" sz="1400" b="1" i="1" dirty="0"/>
              <a:t> loops</a:t>
            </a:r>
            <a:r>
              <a:rPr lang="en-US" sz="1400" dirty="0"/>
              <a:t> are very similar to while loops, except the truth expression is checked at the end of each iteration instead of in the beginning. The main difference from regular while loops is that the first iteration of a </a:t>
            </a:r>
            <a:r>
              <a:rPr lang="en-US" sz="1400" i="1" dirty="0" err="1"/>
              <a:t>do..while</a:t>
            </a:r>
            <a:r>
              <a:rPr lang="en-US" sz="1400" i="1" dirty="0"/>
              <a:t> loop</a:t>
            </a:r>
            <a:r>
              <a:rPr lang="en-US" sz="1400" dirty="0"/>
              <a:t> is guaranteed to run (the truth expression is only checked at the end of the iteration), whereas it's may not necessarily run with a regular while </a:t>
            </a:r>
            <a:r>
              <a:rPr lang="en-US" sz="1400" dirty="0" smtClean="0"/>
              <a:t>.</a:t>
            </a:r>
          </a:p>
          <a:p>
            <a:pPr marL="285750" indent="-285750" algn="l">
              <a:buFont typeface="Arial" panose="020B0604020202020204" pitchFamily="34" charset="0"/>
              <a:buChar char="•"/>
            </a:pPr>
            <a:r>
              <a:rPr lang="en-US" sz="1400" b="1" dirty="0" smtClean="0"/>
              <a:t>Syntax</a:t>
            </a:r>
            <a:r>
              <a:rPr lang="en-US" sz="1400" b="1" dirty="0"/>
              <a:t>:-</a:t>
            </a:r>
            <a:endParaRPr lang="en-US" sz="1400" dirty="0"/>
          </a:p>
          <a:p>
            <a:pPr marL="285750" indent="-285750" algn="l">
              <a:buFont typeface="Arial" panose="020B0604020202020204" pitchFamily="34" charset="0"/>
              <a:buChar char="•"/>
            </a:pPr>
            <a:r>
              <a:rPr lang="en-US" sz="1400" dirty="0"/>
              <a:t>do { </a:t>
            </a:r>
            <a:br>
              <a:rPr lang="en-US" sz="1400" dirty="0"/>
            </a:br>
            <a:r>
              <a:rPr lang="en-US" sz="1400" dirty="0"/>
              <a:t>// code to be executed </a:t>
            </a:r>
            <a:br>
              <a:rPr lang="en-US" sz="1400" dirty="0"/>
            </a:br>
            <a:r>
              <a:rPr lang="en-US" sz="1400" dirty="0"/>
              <a:t>} while ( expression </a:t>
            </a:r>
            <a:r>
              <a:rPr lang="en-US" sz="1400" dirty="0" smtClean="0"/>
              <a:t>);</a:t>
            </a:r>
            <a:endParaRPr lang="en-US" sz="1400" dirty="0"/>
          </a:p>
        </p:txBody>
      </p:sp>
    </p:spTree>
    <p:extLst>
      <p:ext uri="{BB962C8B-B14F-4D97-AF65-F5344CB8AC3E}">
        <p14:creationId xmlns:p14="http://schemas.microsoft.com/office/powerpoint/2010/main" val="26724501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399</TotalTime>
  <Words>228</Words>
  <Application>Microsoft Office PowerPoint</Application>
  <PresentationFormat>Custom</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Control Structures</vt:lpstr>
      <vt:lpstr>Control Structure</vt:lpstr>
      <vt:lpstr>PHP - The if Statement </vt:lpstr>
      <vt:lpstr>PHP - The if...else Statement </vt:lpstr>
      <vt:lpstr>PHP - The if...elseif....else Statement </vt:lpstr>
      <vt:lpstr>PHP Switch Statement</vt:lpstr>
      <vt:lpstr>The PHP switch Statement </vt:lpstr>
      <vt:lpstr>PHP While Statement</vt:lpstr>
      <vt:lpstr>Do.. While Statement </vt:lpstr>
      <vt:lpstr>For Statement</vt:lpstr>
      <vt:lpstr>Break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Peter Ping Liu</cp:lastModifiedBy>
  <cp:revision>10</cp:revision>
  <dcterms:created xsi:type="dcterms:W3CDTF">2015-06-07T00:20:00Z</dcterms:created>
  <dcterms:modified xsi:type="dcterms:W3CDTF">2015-06-10T20:01:38Z</dcterms:modified>
</cp:coreProperties>
</file>