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59" r:id="rId5"/>
    <p:sldId id="260" r:id="rId6"/>
    <p:sldId id="276" r:id="rId7"/>
    <p:sldId id="263" r:id="rId8"/>
    <p:sldId id="264" r:id="rId9"/>
    <p:sldId id="277" r:id="rId10"/>
    <p:sldId id="278" r:id="rId11"/>
    <p:sldId id="279" r:id="rId12"/>
    <p:sldId id="280" r:id="rId13"/>
    <p:sldId id="265" r:id="rId14"/>
    <p:sldId id="266" r:id="rId15"/>
    <p:sldId id="267" r:id="rId16"/>
    <p:sldId id="269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>
        <p:scale>
          <a:sx n="103" d="100"/>
          <a:sy n="103" d="100"/>
        </p:scale>
        <p:origin x="-108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 Oracle SQL </a:t>
            </a:r>
            <a:r>
              <a:rPr lang="fr-FR" dirty="0" err="1" smtClean="0"/>
              <a:t>Query</a:t>
            </a:r>
            <a:r>
              <a:rPr lang="fr-FR" dirty="0" smtClean="0"/>
              <a:t> </a:t>
            </a:r>
            <a:r>
              <a:rPr lang="fr-FR" dirty="0"/>
              <a:t>and Transactions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	By</a:t>
            </a:r>
          </a:p>
          <a:p>
            <a:pPr algn="r"/>
            <a:r>
              <a:rPr lang="en-US" dirty="0" err="1" smtClean="0"/>
              <a:t>Shyam</a:t>
            </a:r>
            <a:r>
              <a:rPr lang="en-US" dirty="0" smtClean="0"/>
              <a:t> </a:t>
            </a:r>
            <a:r>
              <a:rPr lang="en-US" dirty="0" err="1" smtClean="0"/>
              <a:t>Gurram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073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PHP / Oracle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AU" altLang="en-US" dirty="0"/>
              <a:t>&lt;HTML&gt; &lt;HEAD&gt;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AU" altLang="en-US" dirty="0"/>
              <a:t>&lt;TITLE&gt;Using PHP to Read a Table in Oracle &lt;/TITLE&gt; &lt;/HEAD&gt;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AU" altLang="en-US" dirty="0"/>
              <a:t>&lt;BODY BGCOLOR="#FFFFFF"&gt;                                         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AU" altLang="en-US" dirty="0"/>
              <a:t>&lt;CENTER&gt;&lt;B&gt;Authors&lt;/B&gt; &lt;BR&gt;&lt;BR&gt;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AU" altLang="en-US" dirty="0"/>
              <a:t>&lt;?</a:t>
            </a:r>
            <a:r>
              <a:rPr lang="en-AU" altLang="en-US" dirty="0" err="1"/>
              <a:t>php</a:t>
            </a:r>
            <a:r>
              <a:rPr lang="en-AU" altLang="en-US" dirty="0"/>
              <a:t>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AU" altLang="en-US" dirty="0"/>
              <a:t>	$DB_USERNAME='</a:t>
            </a:r>
            <a:r>
              <a:rPr lang="en-AU" altLang="en-US" dirty="0" err="1"/>
              <a:t>jceddia</a:t>
            </a:r>
            <a:r>
              <a:rPr lang="en-AU" altLang="en-US" dirty="0"/>
              <a:t>';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AU" altLang="en-US" dirty="0"/>
              <a:t>	$DB_PASSWORD='</a:t>
            </a:r>
            <a:r>
              <a:rPr lang="en-AU" altLang="en-US" dirty="0" err="1"/>
              <a:t>jpasswd</a:t>
            </a:r>
            <a:r>
              <a:rPr lang="en-AU" altLang="en-US" dirty="0"/>
              <a:t>';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AU" altLang="en-US" dirty="0"/>
              <a:t>	$DB_DATABASE='cse2030';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AU" altLang="en-US" dirty="0"/>
              <a:t>    $connection = </a:t>
            </a:r>
            <a:r>
              <a:rPr lang="en-AU" altLang="en-US" dirty="0" err="1"/>
              <a:t>ocilogon</a:t>
            </a:r>
            <a:r>
              <a:rPr lang="en-AU" altLang="en-US" dirty="0"/>
              <a:t>($DB_USERNAME, $DB_PASSWORD, $DB_DATABASE);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AU" altLang="en-US" dirty="0"/>
              <a:t>   $</a:t>
            </a:r>
            <a:r>
              <a:rPr lang="en-AU" altLang="en-US" dirty="0" err="1"/>
              <a:t>stmt</a:t>
            </a:r>
            <a:r>
              <a:rPr lang="en-AU" altLang="en-US" dirty="0"/>
              <a:t> = </a:t>
            </a:r>
            <a:r>
              <a:rPr lang="en-AU" altLang="en-US" dirty="0" err="1"/>
              <a:t>OCIParse</a:t>
            </a:r>
            <a:r>
              <a:rPr lang="en-AU" altLang="en-US" dirty="0"/>
              <a:t>($connection, "SELECT * FROM author");   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AU" altLang="en-US" dirty="0"/>
              <a:t>   $err = </a:t>
            </a:r>
            <a:r>
              <a:rPr lang="en-AU" altLang="en-US" dirty="0" err="1"/>
              <a:t>OCIExecute</a:t>
            </a:r>
            <a:r>
              <a:rPr lang="en-AU" altLang="en-US" dirty="0"/>
              <a:t>($</a:t>
            </a:r>
            <a:r>
              <a:rPr lang="en-AU" altLang="en-US" dirty="0" err="1"/>
              <a:t>stmt</a:t>
            </a:r>
            <a:r>
              <a:rPr lang="en-AU" altLang="en-US" dirty="0"/>
              <a:t>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11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PHP / Oracle Example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AU" altLang="en-US" dirty="0"/>
              <a:t>// Start of table and column headings (ID and Name)           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AU" altLang="en-US" dirty="0"/>
              <a:t>   print "&lt;TABLE CELLSPACING=\"0\" CELLPADDING=\"3\" BORDER=\"1\"&gt;\n";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AU" altLang="en-US" dirty="0"/>
              <a:t> print "  &lt;TR&gt;&lt;TH&gt;AID&lt;/TH&gt;&lt;TH&gt;</a:t>
            </a:r>
            <a:r>
              <a:rPr lang="en-AU" altLang="en-US" dirty="0" err="1"/>
              <a:t>Firstname</a:t>
            </a:r>
            <a:r>
              <a:rPr lang="en-AU" altLang="en-US" dirty="0"/>
              <a:t>&lt;/TH&gt;&lt;TH&gt;Surname&lt;/TH&gt;&lt;/TR&gt;\n";                                                                                               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AU" altLang="en-US" dirty="0"/>
              <a:t>   // Loop through results                                       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AU" altLang="en-US" dirty="0"/>
              <a:t>   while(</a:t>
            </a:r>
            <a:r>
              <a:rPr lang="en-AU" altLang="en-US" dirty="0" err="1"/>
              <a:t>OCIFetch</a:t>
            </a:r>
            <a:r>
              <a:rPr lang="en-AU" altLang="en-US" dirty="0"/>
              <a:t>($</a:t>
            </a:r>
            <a:r>
              <a:rPr lang="en-AU" altLang="en-US" dirty="0" err="1"/>
              <a:t>stmt</a:t>
            </a:r>
            <a:r>
              <a:rPr lang="en-AU" altLang="en-US" dirty="0"/>
              <a:t>))                                        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AU" altLang="en-US" dirty="0"/>
              <a:t>   {                                                             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AU" altLang="en-US" dirty="0"/>
              <a:t>      print "  &lt;TR&gt;\n";                                          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AU" altLang="en-US" dirty="0"/>
              <a:t>      print "    &lt;TD&gt;" . </a:t>
            </a:r>
            <a:r>
              <a:rPr lang="en-AU" altLang="en-US" dirty="0" err="1"/>
              <a:t>OCIResult</a:t>
            </a:r>
            <a:r>
              <a:rPr lang="en-AU" altLang="en-US" dirty="0"/>
              <a:t>($</a:t>
            </a:r>
            <a:r>
              <a:rPr lang="en-AU" altLang="en-US" dirty="0" err="1"/>
              <a:t>stmt</a:t>
            </a:r>
            <a:r>
              <a:rPr lang="en-AU" altLang="en-US" dirty="0"/>
              <a:t>, "AID") . "&lt;/TD&gt;\n";  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AU" altLang="en-US" dirty="0"/>
              <a:t>      print "    &lt;TD&gt;" . </a:t>
            </a:r>
            <a:r>
              <a:rPr lang="en-AU" altLang="en-US" dirty="0" err="1"/>
              <a:t>OCIResult</a:t>
            </a:r>
            <a:r>
              <a:rPr lang="en-AU" altLang="en-US" dirty="0"/>
              <a:t>($</a:t>
            </a:r>
            <a:r>
              <a:rPr lang="en-AU" altLang="en-US" dirty="0" err="1"/>
              <a:t>stmt</a:t>
            </a:r>
            <a:r>
              <a:rPr lang="en-AU" altLang="en-US" dirty="0"/>
              <a:t>, "FNAME") . "&lt;/TD&gt;\n";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AU" altLang="en-US" dirty="0"/>
              <a:t>      print "    &lt;TD&gt;" . </a:t>
            </a:r>
            <a:r>
              <a:rPr lang="en-AU" altLang="en-US" dirty="0" err="1"/>
              <a:t>OCIResult</a:t>
            </a:r>
            <a:r>
              <a:rPr lang="en-AU" altLang="en-US" dirty="0"/>
              <a:t>($</a:t>
            </a:r>
            <a:r>
              <a:rPr lang="en-AU" altLang="en-US" dirty="0" err="1"/>
              <a:t>stmt</a:t>
            </a:r>
            <a:r>
              <a:rPr lang="en-AU" altLang="en-US" dirty="0"/>
              <a:t>, "SNAME") . "&lt;/TD&gt;\n";   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AU" altLang="en-US" dirty="0"/>
              <a:t>      print "  &lt;/TR&gt;\n";                                         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AU" altLang="en-US" dirty="0"/>
              <a:t>   }                                                             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AU" altLang="en-US" dirty="0"/>
              <a:t>   print "&lt;/TABLE&gt;\n"; </a:t>
            </a:r>
          </a:p>
          <a:p>
            <a:pPr>
              <a:lnSpc>
                <a:spcPct val="90000"/>
              </a:lnSpc>
              <a:buFontTx/>
              <a:buNone/>
            </a:pPr>
            <a:endParaRPr lang="en-AU" alt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AU" altLang="en-US" dirty="0"/>
              <a:t>   </a:t>
            </a:r>
            <a:r>
              <a:rPr lang="en-AU" altLang="en-US" dirty="0" err="1"/>
              <a:t>OCIFreeStatement</a:t>
            </a:r>
            <a:r>
              <a:rPr lang="en-AU" altLang="en-US" dirty="0"/>
              <a:t>($</a:t>
            </a:r>
            <a:r>
              <a:rPr lang="en-AU" altLang="en-US" dirty="0" err="1"/>
              <a:t>stmt</a:t>
            </a:r>
            <a:r>
              <a:rPr lang="en-AU" altLang="en-US" dirty="0"/>
              <a:t>);                                      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AU" altLang="en-US" dirty="0"/>
              <a:t>   </a:t>
            </a:r>
            <a:r>
              <a:rPr lang="en-AU" altLang="en-US" dirty="0" err="1"/>
              <a:t>OCILogoff</a:t>
            </a:r>
            <a:r>
              <a:rPr lang="en-AU" altLang="en-US" dirty="0"/>
              <a:t>($connection);                                       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AU" altLang="en-US" dirty="0"/>
              <a:t>?&gt;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49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Fetch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GB" altLang="en-US" dirty="0"/>
              <a:t>$</a:t>
            </a:r>
            <a:r>
              <a:rPr lang="en-GB" altLang="en-US" dirty="0" err="1"/>
              <a:t>stmt</a:t>
            </a:r>
            <a:r>
              <a:rPr lang="en-GB" altLang="en-US" dirty="0"/>
              <a:t>-&gt;fetch(PDO_FETCH_BOTH)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Array with numeric and string keys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default option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PDO_FETCH_NUM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Array with numeric keys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PDO_FETCH_ASSOC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Array with string keys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PDO_FETCH_OBJ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$</a:t>
            </a:r>
            <a:r>
              <a:rPr lang="en-GB" altLang="en-US" dirty="0" err="1"/>
              <a:t>obj</a:t>
            </a:r>
            <a:r>
              <a:rPr lang="en-GB" altLang="en-US" dirty="0"/>
              <a:t>-&gt;name holds the ‘name’ column from the row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PDO_FETCH_BOUND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Just returns true until there are no more rows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312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Connecting to Oracle Using the OCI8 Libraries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There are three approaches to writing subroutines that are known as functions, methods, </a:t>
            </a:r>
            <a:r>
              <a:rPr lang="en-US" dirty="0" smtClean="0"/>
              <a:t>and </a:t>
            </a:r>
            <a:r>
              <a:rPr lang="en-US" dirty="0"/>
              <a:t>procedures. They are</a:t>
            </a:r>
          </a:p>
          <a:p>
            <a:r>
              <a:rPr lang="en-US" dirty="0"/>
              <a:t>A classic pass-by-value function uses formal parameters as input-only variables, </a:t>
            </a:r>
            <a:r>
              <a:rPr lang="en-US" dirty="0" smtClean="0"/>
              <a:t>which </a:t>
            </a:r>
            <a:r>
              <a:rPr lang="en-US" dirty="0"/>
              <a:t>hold copies of values passed as actual parameters. The formal parameters </a:t>
            </a:r>
            <a:r>
              <a:rPr lang="en-US" dirty="0" smtClean="0"/>
              <a:t>are </a:t>
            </a:r>
            <a:r>
              <a:rPr lang="en-US" dirty="0"/>
              <a:t>defined as variables with local scope and the function returns only one value, </a:t>
            </a:r>
            <a:r>
              <a:rPr lang="en-US" dirty="0" smtClean="0"/>
              <a:t>which </a:t>
            </a:r>
            <a:r>
              <a:rPr lang="en-US" dirty="0"/>
              <a:t>can be a scalar or compound variable. The latter compound variable type is </a:t>
            </a:r>
            <a:r>
              <a:rPr lang="en-US" dirty="0" smtClean="0"/>
              <a:t>often </a:t>
            </a:r>
            <a:r>
              <a:rPr lang="en-US" dirty="0"/>
              <a:t>passed as a memory reference or pointer. This is the defined behavior of </a:t>
            </a:r>
            <a:r>
              <a:rPr lang="en-US" dirty="0" smtClean="0"/>
              <a:t>PL/SQL </a:t>
            </a:r>
            <a:r>
              <a:rPr lang="en-US" dirty="0"/>
              <a:t>functions and one of two function styles supported in </a:t>
            </a:r>
            <a:r>
              <a:rPr lang="en-US" dirty="0" smtClean="0"/>
              <a:t>PHP.A </a:t>
            </a:r>
            <a:r>
              <a:rPr lang="en-US" dirty="0"/>
              <a:t>classic pass-by-reference function uses formal parameters as input </a:t>
            </a:r>
          </a:p>
        </p:txBody>
      </p:sp>
    </p:spTree>
    <p:extLst>
      <p:ext uri="{BB962C8B-B14F-4D97-AF65-F5344CB8AC3E}">
        <p14:creationId xmlns:p14="http://schemas.microsoft.com/office/powerpoint/2010/main" val="3439747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Connecting to Oracle Using the OCI8 Libraries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classic pass-by-reference function uses formal parameters as input or input </a:t>
            </a:r>
            <a:r>
              <a:rPr lang="en-US" dirty="0" smtClean="0"/>
              <a:t>and </a:t>
            </a:r>
            <a:r>
              <a:rPr lang="en-US" dirty="0"/>
              <a:t>output variables. Input-only variables hold copies of values passed as actual </a:t>
            </a:r>
            <a:r>
              <a:rPr lang="en-US" dirty="0" smtClean="0"/>
              <a:t>parameters</a:t>
            </a:r>
            <a:r>
              <a:rPr lang="en-US" dirty="0"/>
              <a:t>, while input and output variables hold a memory reference to a </a:t>
            </a:r>
            <a:r>
              <a:rPr lang="en-US" dirty="0" smtClean="0"/>
              <a:t>variable</a:t>
            </a:r>
            <a:r>
              <a:rPr lang="en-US" dirty="0"/>
              <a:t>. The input-only formal parameters are defined as variables with local </a:t>
            </a:r>
            <a:r>
              <a:rPr lang="en-US" dirty="0" smtClean="0"/>
              <a:t>scope</a:t>
            </a:r>
            <a:r>
              <a:rPr lang="en-US" dirty="0"/>
              <a:t>, and the input and output formal parameters are defined as local variables </a:t>
            </a:r>
            <a:r>
              <a:rPr lang="en-US" dirty="0" smtClean="0"/>
              <a:t>with </a:t>
            </a:r>
            <a:r>
              <a:rPr lang="en-US" dirty="0"/>
              <a:t>external scope set by the calling program unit. These functions can return </a:t>
            </a:r>
            <a:r>
              <a:rPr lang="en-US" dirty="0" smtClean="0"/>
              <a:t>both </a:t>
            </a:r>
            <a:r>
              <a:rPr lang="en-US" dirty="0"/>
              <a:t>(a) one value that can be a scalar or compound variable, and (b) the altered </a:t>
            </a:r>
            <a:r>
              <a:rPr lang="en-US" dirty="0" smtClean="0"/>
              <a:t>contents </a:t>
            </a:r>
            <a:r>
              <a:rPr lang="en-US" dirty="0"/>
              <a:t>of any input and output actual parameters. </a:t>
            </a:r>
            <a:r>
              <a:rPr lang="en-US" dirty="0" smtClean="0"/>
              <a:t>While </a:t>
            </a:r>
            <a:r>
              <a:rPr lang="en-US" dirty="0"/>
              <a:t>a classic </a:t>
            </a:r>
            <a:r>
              <a:rPr lang="en-US" dirty="0" smtClean="0"/>
              <a:t>pass-by-reference </a:t>
            </a:r>
            <a:r>
              <a:rPr lang="en-US" dirty="0"/>
              <a:t>function is acceptable in PHP, it is disallowed in PL/SQL functions.</a:t>
            </a:r>
          </a:p>
          <a:p>
            <a:r>
              <a:rPr lang="en-US" dirty="0"/>
              <a:t>A classic procedure is a restricted pass-by-reference function that has a void return </a:t>
            </a:r>
          </a:p>
        </p:txBody>
      </p:sp>
    </p:spTree>
    <p:extLst>
      <p:ext uri="{BB962C8B-B14F-4D97-AF65-F5344CB8AC3E}">
        <p14:creationId xmlns:p14="http://schemas.microsoft.com/office/powerpoint/2010/main" val="1404008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OCI8 Function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OCI8 function library contains a library function to connect to, transact against, and </a:t>
            </a:r>
            <a:r>
              <a:rPr lang="en-US" dirty="0" smtClean="0"/>
              <a:t>disconnect </a:t>
            </a:r>
            <a:r>
              <a:rPr lang="en-US" dirty="0"/>
              <a:t>from the Oracle database server. It also includes libraries for working with collections </a:t>
            </a:r>
            <a:r>
              <a:rPr lang="en-US" dirty="0" smtClean="0"/>
              <a:t>and </a:t>
            </a:r>
            <a:r>
              <a:rPr lang="en-US" dirty="0"/>
              <a:t>Large Objects (LOBs). The preceding section demonstrated the utility of the three connection </a:t>
            </a:r>
            <a:r>
              <a:rPr lang="en-US" dirty="0" smtClean="0"/>
              <a:t>functions </a:t>
            </a:r>
            <a:r>
              <a:rPr lang="en-US" dirty="0"/>
              <a:t>and one disconnection function</a:t>
            </a:r>
          </a:p>
        </p:txBody>
      </p:sp>
    </p:spTree>
    <p:extLst>
      <p:ext uri="{BB962C8B-B14F-4D97-AF65-F5344CB8AC3E}">
        <p14:creationId xmlns:p14="http://schemas.microsoft.com/office/powerpoint/2010/main" val="310075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OCI8 Function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/>
              <a:t>oci_cancel</a:t>
            </a:r>
            <a:r>
              <a:rPr lang="en-US" dirty="0"/>
              <a:t>() </a:t>
            </a:r>
            <a:r>
              <a:rPr lang="en-US" dirty="0" smtClean="0"/>
              <a:t>: The </a:t>
            </a:r>
            <a:r>
              <a:rPr lang="en-US" dirty="0" err="1"/>
              <a:t>oci_cancel</a:t>
            </a:r>
            <a:r>
              <a:rPr lang="en-US" dirty="0"/>
              <a:t>() function terminates a cursor and frees all available </a:t>
            </a:r>
            <a:r>
              <a:rPr lang="en-US" dirty="0" smtClean="0"/>
              <a:t>resources </a:t>
            </a:r>
            <a:r>
              <a:rPr lang="en-US" dirty="0"/>
              <a:t>previously allocated to the cursor. The function returns a Boolean </a:t>
            </a:r>
            <a:r>
              <a:rPr lang="en-US" dirty="0" smtClean="0"/>
              <a:t>true </a:t>
            </a:r>
            <a:r>
              <a:rPr lang="en-US" dirty="0"/>
              <a:t>when successful and otherwise false. It has one mandatory parameter, </a:t>
            </a:r>
            <a:r>
              <a:rPr lang="en-US" dirty="0" smtClean="0"/>
              <a:t>which </a:t>
            </a:r>
            <a:r>
              <a:rPr lang="en-US" dirty="0"/>
              <a:t>is a resource statement. The </a:t>
            </a:r>
            <a:r>
              <a:rPr lang="en-US" dirty="0" err="1"/>
              <a:t>oci_cancel</a:t>
            </a:r>
            <a:r>
              <a:rPr lang="en-US" dirty="0"/>
              <a:t>() function has the following </a:t>
            </a:r>
            <a:r>
              <a:rPr lang="en-US" dirty="0" smtClean="0"/>
              <a:t>pattern</a:t>
            </a:r>
            <a:r>
              <a:rPr lang="en-US" dirty="0"/>
              <a:t>: </a:t>
            </a:r>
            <a:r>
              <a:rPr lang="en-US" dirty="0" err="1" smtClean="0"/>
              <a:t>bool</a:t>
            </a:r>
            <a:r>
              <a:rPr lang="en-US" dirty="0" smtClean="0"/>
              <a:t> </a:t>
            </a:r>
            <a:r>
              <a:rPr lang="en-US" dirty="0" err="1"/>
              <a:t>oci_cancel</a:t>
            </a:r>
            <a:r>
              <a:rPr lang="en-US" dirty="0"/>
              <a:t>(resource statement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 err="1"/>
              <a:t>oci_commit</a:t>
            </a:r>
            <a:r>
              <a:rPr lang="en-US" dirty="0"/>
              <a:t>() </a:t>
            </a:r>
            <a:r>
              <a:rPr lang="en-US" dirty="0" smtClean="0"/>
              <a:t>: This </a:t>
            </a:r>
            <a:r>
              <a:rPr lang="en-US" dirty="0"/>
              <a:t>function issues a transaction control language COMMIT </a:t>
            </a:r>
            <a:r>
              <a:rPr lang="en-US" dirty="0" smtClean="0"/>
              <a:t>command </a:t>
            </a:r>
            <a:r>
              <a:rPr lang="en-US" dirty="0"/>
              <a:t>to the current session, which makes any changes to the data </a:t>
            </a:r>
            <a:r>
              <a:rPr lang="en-US" dirty="0" smtClean="0"/>
              <a:t>permanent</a:t>
            </a:r>
            <a:r>
              <a:rPr lang="en-US" dirty="0"/>
              <a:t>. The function returns a Boolean true when successful and otherwise </a:t>
            </a:r>
            <a:r>
              <a:rPr lang="en-US" dirty="0" smtClean="0"/>
              <a:t>false</a:t>
            </a:r>
            <a:r>
              <a:rPr lang="en-US" dirty="0"/>
              <a:t>. It has one mandatory parameter, which is a resource statement. The </a:t>
            </a:r>
            <a:r>
              <a:rPr lang="en-US" dirty="0" err="1" smtClean="0"/>
              <a:t>oci_commit</a:t>
            </a:r>
            <a:r>
              <a:rPr lang="en-US" dirty="0"/>
              <a:t>() function has the following pattern: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bool</a:t>
            </a:r>
            <a:r>
              <a:rPr lang="en-US" dirty="0" smtClean="0"/>
              <a:t> </a:t>
            </a:r>
            <a:r>
              <a:rPr lang="en-US" dirty="0" err="1"/>
              <a:t>oci_commit</a:t>
            </a:r>
            <a:r>
              <a:rPr lang="en-US" dirty="0"/>
              <a:t>(resource connection)</a:t>
            </a:r>
          </a:p>
          <a:p>
            <a:r>
              <a:rPr lang="en-US" dirty="0" err="1"/>
              <a:t>oci_define_by_name</a:t>
            </a:r>
            <a:r>
              <a:rPr lang="en-US" dirty="0"/>
              <a:t>() </a:t>
            </a:r>
            <a:r>
              <a:rPr lang="en-US" dirty="0" smtClean="0"/>
              <a:t>:</a:t>
            </a:r>
            <a:r>
              <a:rPr lang="en-US" dirty="0"/>
              <a:t>	The </a:t>
            </a:r>
            <a:r>
              <a:rPr lang="en-US" dirty="0" err="1"/>
              <a:t>oci_define_by_name</a:t>
            </a:r>
            <a:r>
              <a:rPr lang="en-US" dirty="0"/>
              <a:t>() function defines a PHP variable and maps </a:t>
            </a:r>
            <a:r>
              <a:rPr lang="en-US" dirty="0" smtClean="0"/>
              <a:t>it </a:t>
            </a:r>
            <a:r>
              <a:rPr lang="en-US" dirty="0"/>
              <a:t>to a column name returned by a query statement. You call </a:t>
            </a:r>
            <a:r>
              <a:rPr lang="en-US" dirty="0" err="1" smtClean="0"/>
              <a:t>oci_define_by_name</a:t>
            </a:r>
            <a:r>
              <a:rPr lang="en-US" dirty="0"/>
              <a:t>() before you execute the </a:t>
            </a:r>
            <a:r>
              <a:rPr lang="en-US" dirty="0" err="1"/>
              <a:t>oci_execute</a:t>
            </a:r>
            <a:r>
              <a:rPr lang="en-US" dirty="0"/>
              <a:t>() function, or there is no </a:t>
            </a:r>
            <a:r>
              <a:rPr lang="en-US" dirty="0" smtClean="0"/>
              <a:t>assignment </a:t>
            </a:r>
            <a:r>
              <a:rPr lang="en-US" dirty="0"/>
              <a:t>to the local PHP variable. The function returns a Boolean true when </a:t>
            </a:r>
            <a:r>
              <a:rPr lang="en-US" dirty="0" smtClean="0"/>
              <a:t>successful </a:t>
            </a:r>
            <a:r>
              <a:rPr lang="en-US" dirty="0"/>
              <a:t>and otherwise false. It has four parameters; three are mandatory, </a:t>
            </a:r>
            <a:r>
              <a:rPr lang="en-US" dirty="0" smtClean="0"/>
              <a:t>and </a:t>
            </a:r>
            <a:r>
              <a:rPr lang="en-US" dirty="0"/>
              <a:t>one is optional. The first and second parameters are passed by value; one </a:t>
            </a:r>
            <a:r>
              <a:rPr lang="en-US" dirty="0" smtClean="0"/>
              <a:t>is </a:t>
            </a:r>
            <a:r>
              <a:rPr lang="en-US" dirty="0"/>
              <a:t>a statement resource, and the second is a string name in uppercase that maps </a:t>
            </a:r>
            <a:r>
              <a:rPr lang="en-US" dirty="0" smtClean="0"/>
              <a:t>to </a:t>
            </a:r>
            <a:r>
              <a:rPr lang="en-US" dirty="0"/>
              <a:t>an Oracle column name variable. The third is the new PHP variable that </a:t>
            </a:r>
            <a:r>
              <a:rPr lang="en-US" dirty="0" smtClean="0"/>
              <a:t>will </a:t>
            </a:r>
            <a:r>
              <a:rPr lang="en-US" dirty="0"/>
              <a:t>contain the result from the query. The fourth is a data type, which uses the </a:t>
            </a:r>
          </a:p>
        </p:txBody>
      </p:sp>
    </p:spTree>
    <p:extLst>
      <p:ext uri="{BB962C8B-B14F-4D97-AF65-F5344CB8AC3E}">
        <p14:creationId xmlns:p14="http://schemas.microsoft.com/office/powerpoint/2010/main" val="836211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OCI8 Function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oci_field_size</a:t>
            </a:r>
            <a:r>
              <a:rPr lang="en-US" dirty="0"/>
              <a:t>() </a:t>
            </a:r>
            <a:r>
              <a:rPr lang="en-US" dirty="0" smtClean="0"/>
              <a:t>:The </a:t>
            </a:r>
            <a:r>
              <a:rPr lang="en-US" dirty="0" err="1"/>
              <a:t>oci_field_size</a:t>
            </a:r>
            <a:r>
              <a:rPr lang="en-US" dirty="0"/>
              <a:t>() function returns the size of Oracle variable-length </a:t>
            </a:r>
            <a:r>
              <a:rPr lang="en-US" dirty="0" smtClean="0"/>
              <a:t>strings</a:t>
            </a:r>
            <a:r>
              <a:rPr lang="en-US" dirty="0"/>
              <a:t>, like the VARCHAR2 data type. It returns the size in bytes of the field. The </a:t>
            </a:r>
            <a:r>
              <a:rPr lang="en-US" dirty="0" smtClean="0"/>
              <a:t>function </a:t>
            </a:r>
            <a:r>
              <a:rPr lang="en-US" dirty="0"/>
              <a:t>has two mandatory parameters; one is a statement resource. The other is </a:t>
            </a:r>
            <a:r>
              <a:rPr lang="en-US" dirty="0" smtClean="0"/>
              <a:t>an </a:t>
            </a:r>
            <a:r>
              <a:rPr lang="en-US" dirty="0" err="1"/>
              <a:t>int</a:t>
            </a:r>
            <a:r>
              <a:rPr lang="en-US" dirty="0"/>
              <a:t> representing the position of the field or the field name in the fetched row. </a:t>
            </a:r>
            <a:r>
              <a:rPr lang="en-US" dirty="0" smtClean="0"/>
              <a:t>Fields </a:t>
            </a:r>
            <a:r>
              <a:rPr lang="en-US" dirty="0"/>
              <a:t>are numbered 1 to 999 in the Oracle Database 10g family of products. </a:t>
            </a:r>
            <a:r>
              <a:rPr lang="en-US" dirty="0" smtClean="0"/>
              <a:t>The </a:t>
            </a:r>
            <a:r>
              <a:rPr lang="en-US" dirty="0"/>
              <a:t>function has the following pattern: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/>
              <a:t>oci_field_size</a:t>
            </a:r>
            <a:r>
              <a:rPr lang="en-US" dirty="0"/>
              <a:t>( </a:t>
            </a:r>
            <a:r>
              <a:rPr lang="en-US" dirty="0" smtClean="0"/>
              <a:t> </a:t>
            </a:r>
            <a:r>
              <a:rPr lang="en-US" dirty="0"/>
              <a:t>resource statement </a:t>
            </a:r>
            <a:r>
              <a:rPr lang="en-US" dirty="0" smtClean="0"/>
              <a:t> </a:t>
            </a:r>
            <a:r>
              <a:rPr lang="en-US" dirty="0"/>
              <a:t>,mixed </a:t>
            </a:r>
            <a:r>
              <a:rPr lang="en-US" dirty="0" err="1"/>
              <a:t>field_name_or_position</a:t>
            </a:r>
            <a:r>
              <a:rPr lang="en-US" dirty="0"/>
              <a:t>)</a:t>
            </a:r>
          </a:p>
          <a:p>
            <a:r>
              <a:rPr lang="en-US" dirty="0" err="1"/>
              <a:t>oci_field_type</a:t>
            </a:r>
            <a:r>
              <a:rPr lang="en-US" dirty="0"/>
              <a:t>() </a:t>
            </a:r>
            <a:r>
              <a:rPr lang="en-US" dirty="0" smtClean="0"/>
              <a:t>: </a:t>
            </a:r>
            <a:r>
              <a:rPr lang="en-US" dirty="0"/>
              <a:t>function returns the data type of a fetched field. It </a:t>
            </a:r>
            <a:r>
              <a:rPr lang="en-US" dirty="0" smtClean="0"/>
              <a:t>returns </a:t>
            </a:r>
            <a:r>
              <a:rPr lang="en-US" dirty="0"/>
              <a:t>the data type for the data field, which enables the data value to be treated </a:t>
            </a:r>
            <a:r>
              <a:rPr lang="en-US" dirty="0" smtClean="0"/>
              <a:t>as </a:t>
            </a:r>
            <a:r>
              <a:rPr lang="en-US" dirty="0"/>
              <a:t>a number or date as opposed to a string. You can find the list of possible </a:t>
            </a:r>
            <a:r>
              <a:rPr lang="en-US" dirty="0" smtClean="0"/>
              <a:t>values </a:t>
            </a:r>
            <a:r>
              <a:rPr lang="en-US" dirty="0"/>
              <a:t>in Table H-2. The function has two mandatory parameters; one is a </a:t>
            </a:r>
            <a:r>
              <a:rPr lang="en-US" dirty="0" smtClean="0"/>
              <a:t>statement </a:t>
            </a:r>
            <a:r>
              <a:rPr lang="en-US" dirty="0"/>
              <a:t>resource, and the other is an </a:t>
            </a:r>
            <a:r>
              <a:rPr lang="en-US" dirty="0" err="1"/>
              <a:t>int</a:t>
            </a:r>
            <a:r>
              <a:rPr lang="en-US" dirty="0"/>
              <a:t> representing the position of the field </a:t>
            </a:r>
            <a:r>
              <a:rPr lang="en-US" dirty="0" smtClean="0"/>
              <a:t>in </a:t>
            </a:r>
            <a:r>
              <a:rPr lang="en-US" dirty="0"/>
              <a:t>the fetched row. Fields are numbered 1 to 999 in the Oracle Database 10g </a:t>
            </a:r>
            <a:r>
              <a:rPr lang="en-US" dirty="0" smtClean="0"/>
              <a:t>family </a:t>
            </a:r>
            <a:r>
              <a:rPr lang="en-US" dirty="0"/>
              <a:t>of products. The function has the following pattern: </a:t>
            </a:r>
          </a:p>
          <a:p>
            <a:pPr marL="0" indent="0">
              <a:buNone/>
            </a:pPr>
            <a:r>
              <a:rPr lang="en-US" dirty="0" smtClean="0"/>
              <a:t>	mixed </a:t>
            </a:r>
            <a:r>
              <a:rPr lang="en-US" dirty="0" err="1"/>
              <a:t>oci_field_type</a:t>
            </a:r>
            <a:r>
              <a:rPr lang="en-US" dirty="0"/>
              <a:t>( </a:t>
            </a:r>
            <a:r>
              <a:rPr lang="en-US" dirty="0" smtClean="0"/>
              <a:t> </a:t>
            </a:r>
            <a:r>
              <a:rPr lang="en-US" dirty="0"/>
              <a:t>resource statement </a:t>
            </a:r>
            <a:r>
              <a:rPr lang="en-US" dirty="0" smtClean="0"/>
              <a:t> </a:t>
            </a:r>
            <a:r>
              <a:rPr lang="en-US" dirty="0"/>
              <a:t>,mixed </a:t>
            </a:r>
            <a:r>
              <a:rPr lang="en-US" dirty="0" err="1"/>
              <a:t>field_position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05406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OCI8 Function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oci_password_change</a:t>
            </a:r>
            <a:r>
              <a:rPr lang="en-US" dirty="0"/>
              <a:t>()	The </a:t>
            </a:r>
            <a:r>
              <a:rPr lang="en-US" dirty="0" err="1"/>
              <a:t>oci_password_change</a:t>
            </a:r>
            <a:r>
              <a:rPr lang="en-US" dirty="0"/>
              <a:t>() function lets you change a user password. </a:t>
            </a:r>
            <a:r>
              <a:rPr lang="en-US" dirty="0" smtClean="0"/>
              <a:t>There </a:t>
            </a:r>
            <a:r>
              <a:rPr lang="en-US" dirty="0"/>
              <a:t>are two ways to use this function. One use returns a Boolean value, and </a:t>
            </a:r>
            <a:r>
              <a:rPr lang="en-US" dirty="0" smtClean="0"/>
              <a:t>the </a:t>
            </a:r>
            <a:r>
              <a:rPr lang="en-US" dirty="0"/>
              <a:t>other, a resource connection. When returning a Boolean value, it returns </a:t>
            </a:r>
            <a:r>
              <a:rPr lang="en-US" dirty="0" smtClean="0"/>
              <a:t>a </a:t>
            </a:r>
            <a:r>
              <a:rPr lang="en-US" dirty="0"/>
              <a:t>true on success and false when encountering an error. The function has </a:t>
            </a:r>
            <a:r>
              <a:rPr lang="en-US" dirty="0" smtClean="0"/>
              <a:t>four </a:t>
            </a:r>
            <a:r>
              <a:rPr lang="en-US" dirty="0"/>
              <a:t>mandatory parameters. The first is a resource connection or a network alias </a:t>
            </a:r>
            <a:r>
              <a:rPr lang="en-US" dirty="0" smtClean="0"/>
              <a:t>defined </a:t>
            </a:r>
            <a:r>
              <a:rPr lang="en-US" dirty="0"/>
              <a:t>in your </a:t>
            </a:r>
            <a:r>
              <a:rPr lang="en-US" dirty="0" err="1"/>
              <a:t>tnsnames.ora</a:t>
            </a:r>
            <a:r>
              <a:rPr lang="en-US" dirty="0"/>
              <a:t> file. When the first parameter is a connection, </a:t>
            </a:r>
            <a:r>
              <a:rPr lang="en-US" dirty="0" smtClean="0"/>
              <a:t>the </a:t>
            </a:r>
            <a:r>
              <a:rPr lang="en-US" dirty="0"/>
              <a:t>function returns a Boolean value. The function returns a resource when the </a:t>
            </a:r>
            <a:r>
              <a:rPr lang="en-US" dirty="0" smtClean="0"/>
              <a:t>first </a:t>
            </a:r>
            <a:r>
              <a:rPr lang="en-US" dirty="0"/>
              <a:t>parameter is a connection resource. The second parameter is a username,  </a:t>
            </a:r>
            <a:r>
              <a:rPr lang="en-US" dirty="0" smtClean="0"/>
              <a:t>the </a:t>
            </a:r>
            <a:r>
              <a:rPr lang="en-US" dirty="0"/>
              <a:t>third, a current password, and the fourth, a new password. The function has </a:t>
            </a:r>
            <a:r>
              <a:rPr lang="en-US" dirty="0" smtClean="0"/>
              <a:t>the </a:t>
            </a:r>
            <a:r>
              <a:rPr lang="en-US" dirty="0"/>
              <a:t>following patterns: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bool</a:t>
            </a:r>
            <a:r>
              <a:rPr lang="en-US" dirty="0" smtClean="0"/>
              <a:t> </a:t>
            </a:r>
            <a:r>
              <a:rPr lang="en-US" dirty="0" err="1"/>
              <a:t>oci_password_change</a:t>
            </a:r>
            <a:r>
              <a:rPr lang="en-US" dirty="0"/>
              <a:t>( </a:t>
            </a:r>
            <a:r>
              <a:rPr lang="en-US" dirty="0" smtClean="0"/>
              <a:t> </a:t>
            </a:r>
            <a:r>
              <a:rPr lang="en-US" dirty="0"/>
              <a:t>resource connection </a:t>
            </a:r>
            <a:r>
              <a:rPr lang="en-US" dirty="0" smtClean="0"/>
              <a:t> </a:t>
            </a:r>
            <a:r>
              <a:rPr lang="en-US" dirty="0"/>
              <a:t>,string </a:t>
            </a:r>
            <a:r>
              <a:rPr lang="en-US" dirty="0" err="1"/>
              <a:t>user_name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,string </a:t>
            </a:r>
            <a:r>
              <a:rPr lang="en-US" dirty="0" err="1"/>
              <a:t>old_password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,string 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019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OCI8 Function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oci_server_version</a:t>
            </a:r>
            <a:r>
              <a:rPr lang="en-US" dirty="0"/>
              <a:t>() </a:t>
            </a:r>
            <a:r>
              <a:rPr lang="en-US" dirty="0" smtClean="0"/>
              <a:t>:The </a:t>
            </a:r>
            <a:r>
              <a:rPr lang="en-US" dirty="0" err="1"/>
              <a:t>oci_server_version</a:t>
            </a:r>
            <a:r>
              <a:rPr lang="en-US" dirty="0"/>
              <a:t>() function returns the database server product </a:t>
            </a:r>
            <a:r>
              <a:rPr lang="en-US" dirty="0" smtClean="0"/>
              <a:t>version </a:t>
            </a:r>
            <a:r>
              <a:rPr lang="en-US" dirty="0"/>
              <a:t>information. It returns a string containing the version number or a </a:t>
            </a:r>
            <a:r>
              <a:rPr lang="en-US" dirty="0" smtClean="0"/>
              <a:t>Boolean </a:t>
            </a:r>
            <a:r>
              <a:rPr lang="en-US" dirty="0"/>
              <a:t>false otherwise. The function has one mandatory parameter, which is </a:t>
            </a:r>
            <a:r>
              <a:rPr lang="en-US" dirty="0" smtClean="0"/>
              <a:t>a </a:t>
            </a:r>
            <a:r>
              <a:rPr lang="en-US" dirty="0"/>
              <a:t>resource connection. The function has the following pattern: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string </a:t>
            </a:r>
            <a:r>
              <a:rPr lang="en-US" dirty="0" err="1"/>
              <a:t>oci_server_version</a:t>
            </a:r>
            <a:r>
              <a:rPr lang="en-US" dirty="0"/>
              <a:t>( </a:t>
            </a:r>
            <a:r>
              <a:rPr lang="en-US" dirty="0" smtClean="0"/>
              <a:t> </a:t>
            </a:r>
            <a:r>
              <a:rPr lang="en-US" dirty="0"/>
              <a:t>resource </a:t>
            </a:r>
            <a:r>
              <a:rPr lang="en-US" dirty="0" smtClean="0"/>
              <a:t>connection)</a:t>
            </a:r>
            <a:r>
              <a:rPr lang="en-US" dirty="0" err="1" smtClean="0"/>
              <a:t>oci_set_prefetch</a:t>
            </a:r>
            <a:r>
              <a:rPr lang="en-US" dirty="0"/>
              <a:t>() </a:t>
            </a:r>
            <a:r>
              <a:rPr lang="en-US" dirty="0" err="1" smtClean="0"/>
              <a:t>ocisetprefetch</a:t>
            </a:r>
            <a:r>
              <a:rPr lang="en-US" dirty="0"/>
              <a:t>()	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/>
              <a:t>oci_set_prefetch</a:t>
            </a:r>
            <a:r>
              <a:rPr lang="en-US" dirty="0" smtClean="0"/>
              <a:t>(): </a:t>
            </a:r>
            <a:r>
              <a:rPr lang="en-US" dirty="0"/>
              <a:t>function resets the </a:t>
            </a:r>
            <a:r>
              <a:rPr lang="en-US" dirty="0" err="1"/>
              <a:t>prefetch</a:t>
            </a:r>
            <a:r>
              <a:rPr lang="en-US" dirty="0"/>
              <a:t> number of rows </a:t>
            </a:r>
            <a:r>
              <a:rPr lang="en-US" dirty="0" smtClean="0"/>
              <a:t>returned </a:t>
            </a:r>
            <a:r>
              <a:rPr lang="en-US" dirty="0"/>
              <a:t>from an executed query, overriding the oci8.default_prefetch </a:t>
            </a:r>
            <a:r>
              <a:rPr lang="en-US" dirty="0" smtClean="0"/>
              <a:t>directive </a:t>
            </a:r>
            <a:r>
              <a:rPr lang="en-US" dirty="0"/>
              <a:t>in the php.ini file. The function returns a Boolean true when </a:t>
            </a:r>
            <a:r>
              <a:rPr lang="en-US" dirty="0" smtClean="0"/>
              <a:t>successful </a:t>
            </a:r>
            <a:r>
              <a:rPr lang="en-US" dirty="0"/>
              <a:t>and otherwise false. The function has two parameters, one </a:t>
            </a:r>
            <a:r>
              <a:rPr lang="en-US" dirty="0" smtClean="0"/>
              <a:t>mandatory </a:t>
            </a:r>
            <a:r>
              <a:rPr lang="en-US" dirty="0"/>
              <a:t>and the other optional. The first, mandatory, parameter is a resource </a:t>
            </a:r>
            <a:r>
              <a:rPr lang="en-US" dirty="0" smtClean="0"/>
              <a:t>connection</a:t>
            </a:r>
            <a:r>
              <a:rPr lang="en-US" dirty="0"/>
              <a:t>, and the second, optional, parameter is the number of rows to </a:t>
            </a:r>
            <a:r>
              <a:rPr lang="en-US" dirty="0" err="1" smtClean="0"/>
              <a:t>prefetch</a:t>
            </a:r>
            <a:r>
              <a:rPr lang="en-US" dirty="0" smtClean="0"/>
              <a:t> </a:t>
            </a:r>
            <a:r>
              <a:rPr lang="en-US" dirty="0"/>
              <a:t>when executing the query. The default for fetched rows is 1. The </a:t>
            </a:r>
            <a:r>
              <a:rPr lang="en-US" dirty="0" smtClean="0"/>
              <a:t>function </a:t>
            </a:r>
            <a:r>
              <a:rPr lang="en-US" dirty="0"/>
              <a:t>has the following pattern: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bool</a:t>
            </a:r>
            <a:r>
              <a:rPr lang="en-US" dirty="0" smtClean="0"/>
              <a:t> </a:t>
            </a:r>
            <a:r>
              <a:rPr lang="en-US" dirty="0" err="1"/>
              <a:t>oci_set_prefetch</a:t>
            </a:r>
            <a:r>
              <a:rPr lang="en-US" dirty="0"/>
              <a:t>( </a:t>
            </a:r>
            <a:r>
              <a:rPr lang="en-US" dirty="0" smtClean="0"/>
              <a:t> </a:t>
            </a:r>
            <a:r>
              <a:rPr lang="en-US" dirty="0"/>
              <a:t>resource connection </a:t>
            </a:r>
            <a:r>
              <a:rPr lang="en-US" dirty="0" smtClean="0"/>
              <a:t> </a:t>
            </a:r>
            <a:r>
              <a:rPr lang="en-US" dirty="0"/>
              <a:t>[,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fetched_rows</a:t>
            </a:r>
            <a:r>
              <a:rPr lang="en-US" dirty="0"/>
              <a:t>])</a:t>
            </a:r>
          </a:p>
        </p:txBody>
      </p:sp>
    </p:spTree>
    <p:extLst>
      <p:ext uri="{BB962C8B-B14F-4D97-AF65-F5344CB8AC3E}">
        <p14:creationId xmlns:p14="http://schemas.microsoft.com/office/powerpoint/2010/main" val="124251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to Oracle Using the OCI8 Libraries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&lt;?</a:t>
            </a:r>
            <a:r>
              <a:rPr lang="en-US" dirty="0" err="1"/>
              <a:t>php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// Attempt to connect with user schema and password, then TNS alias. </a:t>
            </a:r>
          </a:p>
          <a:p>
            <a:pPr marL="0" indent="0">
              <a:buNone/>
            </a:pPr>
            <a:r>
              <a:rPr lang="en-US" dirty="0"/>
              <a:t>  if ($c = @</a:t>
            </a:r>
            <a:r>
              <a:rPr lang="en-US" dirty="0" err="1"/>
              <a:t>oci_connect</a:t>
            </a:r>
            <a:r>
              <a:rPr lang="en-US" dirty="0"/>
              <a:t>("</a:t>
            </a:r>
            <a:r>
              <a:rPr lang="en-US" dirty="0" err="1"/>
              <a:t>php</a:t>
            </a:r>
            <a:r>
              <a:rPr lang="en-US" dirty="0"/>
              <a:t>","</a:t>
            </a:r>
            <a:r>
              <a:rPr lang="en-US" dirty="0" err="1"/>
              <a:t>php</a:t>
            </a:r>
            <a:r>
              <a:rPr lang="en-US" dirty="0"/>
              <a:t>","</a:t>
            </a:r>
            <a:r>
              <a:rPr lang="en-US" dirty="0" err="1"/>
              <a:t>xe</a:t>
            </a:r>
            <a:r>
              <a:rPr lang="en-US" dirty="0"/>
              <a:t>"))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{ </a:t>
            </a:r>
          </a:p>
          <a:p>
            <a:pPr marL="0" indent="0">
              <a:buNone/>
            </a:pPr>
            <a:r>
              <a:rPr lang="en-US" dirty="0" smtClean="0"/>
              <a:t>echo </a:t>
            </a:r>
            <a:r>
              <a:rPr lang="en-US" dirty="0"/>
              <a:t>"Successfully connected to Oracle.&lt;</a:t>
            </a:r>
            <a:r>
              <a:rPr lang="en-US" dirty="0" err="1"/>
              <a:t>br</a:t>
            </a:r>
            <a:r>
              <a:rPr lang="en-US" dirty="0"/>
              <a:t>&gt;"; 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oci_close</a:t>
            </a:r>
            <a:r>
              <a:rPr lang="en-US" dirty="0"/>
              <a:t>($c); </a:t>
            </a:r>
          </a:p>
          <a:p>
            <a:pPr marL="0" indent="0">
              <a:buNone/>
            </a:pPr>
            <a:r>
              <a:rPr lang="en-US" dirty="0"/>
              <a:t>  } </a:t>
            </a:r>
          </a:p>
          <a:p>
            <a:pPr marL="0" indent="0">
              <a:buNone/>
            </a:pPr>
            <a:r>
              <a:rPr lang="en-US" dirty="0"/>
              <a:t>  else </a:t>
            </a:r>
          </a:p>
          <a:p>
            <a:pPr marL="0" indent="0">
              <a:buNone/>
            </a:pPr>
            <a:r>
              <a:rPr lang="en-US" dirty="0"/>
              <a:t>  { </a:t>
            </a:r>
          </a:p>
          <a:p>
            <a:pPr marL="0" indent="0">
              <a:buNone/>
            </a:pPr>
            <a:r>
              <a:rPr lang="en-US" dirty="0" smtClean="0"/>
              <a:t>$</a:t>
            </a:r>
            <a:r>
              <a:rPr lang="en-US" dirty="0" err="1"/>
              <a:t>errorMessage</a:t>
            </a:r>
            <a:r>
              <a:rPr lang="en-US" dirty="0"/>
              <a:t> = </a:t>
            </a:r>
            <a:r>
              <a:rPr lang="en-US" dirty="0" err="1"/>
              <a:t>oci_error</a:t>
            </a:r>
            <a:r>
              <a:rPr lang="en-US" dirty="0"/>
              <a:t>(); </a:t>
            </a:r>
          </a:p>
          <a:p>
            <a:pPr marL="0" indent="0">
              <a:buNone/>
            </a:pPr>
            <a:r>
              <a:rPr lang="en-US" dirty="0" smtClean="0"/>
              <a:t>print </a:t>
            </a:r>
            <a:r>
              <a:rPr lang="en-US" dirty="0"/>
              <a:t>'&lt;table border="1" </a:t>
            </a:r>
            <a:r>
              <a:rPr lang="en-US" dirty="0" err="1"/>
              <a:t>cellpadding</a:t>
            </a:r>
            <a:r>
              <a:rPr lang="en-US" dirty="0"/>
              <a:t>="0" </a:t>
            </a:r>
            <a:r>
              <a:rPr lang="en-US" dirty="0" err="1"/>
              <a:t>cellspacing</a:t>
            </a:r>
            <a:r>
              <a:rPr lang="en-US" dirty="0"/>
              <a:t>="0"&gt;';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foreach</a:t>
            </a:r>
            <a:r>
              <a:rPr lang="en-US" dirty="0"/>
              <a:t> ($</a:t>
            </a:r>
            <a:r>
              <a:rPr lang="en-US" dirty="0" err="1"/>
              <a:t>errorMessage</a:t>
            </a:r>
            <a:r>
              <a:rPr lang="en-US" dirty="0"/>
              <a:t> as $name =&gt; $value) </a:t>
            </a:r>
          </a:p>
          <a:p>
            <a:pPr marL="0" indent="0">
              <a:buNone/>
            </a:pPr>
            <a:r>
              <a:rPr lang="en-US" dirty="0"/>
              <a:t>      print '&lt;</a:t>
            </a:r>
            <a:r>
              <a:rPr lang="en-US" dirty="0" err="1"/>
              <a:t>tr</a:t>
            </a:r>
            <a:r>
              <a:rPr lang="en-US" dirty="0"/>
              <a:t>&gt;&lt;td&gt;'.$name.'&lt;/td&gt;&lt;td&gt;'.$value.'&lt;/td&gt;&lt;/</a:t>
            </a:r>
            <a:r>
              <a:rPr lang="en-US" dirty="0" err="1"/>
              <a:t>tr</a:t>
            </a:r>
            <a:r>
              <a:rPr lang="en-US" dirty="0"/>
              <a:t>&gt;'; </a:t>
            </a:r>
          </a:p>
          <a:p>
            <a:pPr marL="0" indent="0">
              <a:buNone/>
            </a:pPr>
            <a:r>
              <a:rPr lang="en-US" dirty="0" smtClean="0"/>
              <a:t>print </a:t>
            </a:r>
            <a:r>
              <a:rPr lang="en-US" dirty="0"/>
              <a:t>'&lt;/table&gt;'; </a:t>
            </a:r>
          </a:p>
          <a:p>
            <a:pPr marL="0" indent="0">
              <a:buNone/>
            </a:pPr>
            <a:r>
              <a:rPr lang="en-US" dirty="0"/>
              <a:t>  } </a:t>
            </a:r>
          </a:p>
          <a:p>
            <a:pPr marL="0" indent="0">
              <a:buNone/>
            </a:pPr>
            <a:r>
              <a:rPr lang="en-US" dirty="0"/>
              <a:t>?&gt;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There are only four OCI8 library functions that govern opening and closing connections. There is also the </a:t>
            </a:r>
            <a:r>
              <a:rPr lang="en-US" dirty="0" err="1"/>
              <a:t>oci_error</a:t>
            </a:r>
            <a:r>
              <a:rPr lang="en-US" dirty="0"/>
              <a:t>() function that returns error messages when you fail to connect to the database.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470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Querying and Transacting Using SQL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use of static SQL statements has practical limitations. It is impossible to know what your end </a:t>
            </a:r>
            <a:r>
              <a:rPr lang="en-US" dirty="0" smtClean="0"/>
              <a:t>users </a:t>
            </a:r>
            <a:r>
              <a:rPr lang="en-US" dirty="0"/>
              <a:t>will select, insert, update, and delete in your web applications</a:t>
            </a:r>
            <a:r>
              <a:rPr lang="en-US" dirty="0" smtClean="0"/>
              <a:t>.</a:t>
            </a:r>
          </a:p>
          <a:p>
            <a:r>
              <a:rPr lang="en-US" dirty="0"/>
              <a:t>Oracle bind variables act like substitution variables. They are Oracle structures that let you </a:t>
            </a:r>
            <a:r>
              <a:rPr lang="en-US" dirty="0" smtClean="0"/>
              <a:t>pass </a:t>
            </a:r>
            <a:r>
              <a:rPr lang="en-US" dirty="0"/>
              <a:t>scalar variables into and out of SQL statements and PL/SQL statements in your PHP </a:t>
            </a:r>
            <a:r>
              <a:rPr lang="en-US" dirty="0" smtClean="0"/>
              <a:t>programs</a:t>
            </a:r>
            <a:r>
              <a:rPr lang="en-US" dirty="0"/>
              <a:t>. Bind variables also let you move data across memory spaces. In PHP programs bind </a:t>
            </a:r>
            <a:r>
              <a:rPr lang="en-US" dirty="0" smtClean="0"/>
              <a:t>variables </a:t>
            </a:r>
            <a:r>
              <a:rPr lang="en-US" dirty="0"/>
              <a:t>let you seamlessly pass a PHP variable to Oracle and vice versa.</a:t>
            </a:r>
          </a:p>
        </p:txBody>
      </p:sp>
    </p:spTree>
    <p:extLst>
      <p:ext uri="{BB962C8B-B14F-4D97-AF65-F5344CB8AC3E}">
        <p14:creationId xmlns:p14="http://schemas.microsoft.com/office/powerpoint/2010/main" val="2194321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Connecting to Oracle Using the OCI8 Libraries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Standard connections 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/>
              <a:t>All calls to the database in these </a:t>
            </a:r>
            <a:r>
              <a:rPr lang="en-US" dirty="0" smtClean="0"/>
              <a:t>scripts </a:t>
            </a:r>
            <a:r>
              <a:rPr lang="en-US" dirty="0"/>
              <a:t>use the same connection unless they open a unique connection by calling the </a:t>
            </a:r>
            <a:r>
              <a:rPr lang="en-US" dirty="0" err="1" smtClean="0"/>
              <a:t>oci_new_connect</a:t>
            </a:r>
            <a:r>
              <a:rPr lang="en-US" dirty="0"/>
              <a:t>() function. Standard connections place overhead on the server to </a:t>
            </a:r>
            <a:r>
              <a:rPr lang="en-US" dirty="0" smtClean="0"/>
              <a:t>marshal </a:t>
            </a:r>
            <a:r>
              <a:rPr lang="en-US" dirty="0"/>
              <a:t>and allocate resources that are dismissed when released by the script or after </a:t>
            </a:r>
            <a:r>
              <a:rPr lang="en-US" dirty="0" smtClean="0"/>
              <a:t>the </a:t>
            </a:r>
            <a:r>
              <a:rPr lang="en-US" dirty="0"/>
              <a:t>script terminates. There is no preserved state between HTTP requests to the server for </a:t>
            </a:r>
            <a:r>
              <a:rPr lang="en-US" dirty="0" smtClean="0"/>
              <a:t>standard </a:t>
            </a:r>
            <a:r>
              <a:rPr lang="en-US" dirty="0"/>
              <a:t>connections.</a:t>
            </a:r>
          </a:p>
        </p:txBody>
      </p:sp>
    </p:spTree>
    <p:extLst>
      <p:ext uri="{BB962C8B-B14F-4D97-AF65-F5344CB8AC3E}">
        <p14:creationId xmlns:p14="http://schemas.microsoft.com/office/powerpoint/2010/main" val="512375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altLang="en-US" dirty="0"/>
              <a:t>Oracle Call Interface-OCI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 </a:t>
            </a:r>
            <a:r>
              <a:rPr lang="en-AU" altLang="en-US" dirty="0" err="1"/>
              <a:t>OCIPLogon</a:t>
            </a:r>
            <a:r>
              <a:rPr lang="en-AU" altLang="en-US" dirty="0"/>
              <a:t> -- Connect to an Oracle database</a:t>
            </a:r>
          </a:p>
          <a:p>
            <a:pPr>
              <a:lnSpc>
                <a:spcPct val="90000"/>
              </a:lnSpc>
            </a:pPr>
            <a:r>
              <a:rPr lang="en-AU" altLang="en-US" dirty="0" err="1"/>
              <a:t>OCILogOff</a:t>
            </a:r>
            <a:r>
              <a:rPr lang="en-AU" altLang="en-US" dirty="0"/>
              <a:t> -- Disconnects from Oracle</a:t>
            </a:r>
          </a:p>
          <a:p>
            <a:pPr>
              <a:lnSpc>
                <a:spcPct val="90000"/>
              </a:lnSpc>
            </a:pPr>
            <a:r>
              <a:rPr lang="en-AU" altLang="en-US" dirty="0" err="1"/>
              <a:t>OCIParse</a:t>
            </a:r>
            <a:r>
              <a:rPr lang="en-AU" altLang="en-US" dirty="0"/>
              <a:t> -- Parse a query and return a statement</a:t>
            </a:r>
          </a:p>
          <a:p>
            <a:pPr>
              <a:lnSpc>
                <a:spcPct val="90000"/>
              </a:lnSpc>
            </a:pPr>
            <a:r>
              <a:rPr lang="en-AU" altLang="en-US" dirty="0" err="1"/>
              <a:t>OCIExecute</a:t>
            </a:r>
            <a:r>
              <a:rPr lang="en-AU" altLang="en-US" dirty="0"/>
              <a:t> -- Execute a statement</a:t>
            </a:r>
          </a:p>
          <a:p>
            <a:pPr>
              <a:lnSpc>
                <a:spcPct val="90000"/>
              </a:lnSpc>
            </a:pPr>
            <a:r>
              <a:rPr lang="en-AU" altLang="en-US" dirty="0" err="1"/>
              <a:t>OCIError</a:t>
            </a:r>
            <a:r>
              <a:rPr lang="en-AU" altLang="en-US" dirty="0"/>
              <a:t> -- Return the last error</a:t>
            </a:r>
          </a:p>
          <a:p>
            <a:pPr>
              <a:lnSpc>
                <a:spcPct val="90000"/>
              </a:lnSpc>
            </a:pPr>
            <a:r>
              <a:rPr lang="en-AU" altLang="en-US" dirty="0" err="1"/>
              <a:t>OCIFetchInto</a:t>
            </a:r>
            <a:r>
              <a:rPr lang="en-AU" altLang="en-US" dirty="0"/>
              <a:t> -- Fetches the next row into </a:t>
            </a:r>
            <a:r>
              <a:rPr lang="en-AU" altLang="en-US" dirty="0" err="1"/>
              <a:t>varresult</a:t>
            </a:r>
            <a:endParaRPr lang="en-AU" altLang="en-US" dirty="0"/>
          </a:p>
          <a:p>
            <a:pPr>
              <a:lnSpc>
                <a:spcPct val="90000"/>
              </a:lnSpc>
            </a:pPr>
            <a:r>
              <a:rPr lang="en-AU" altLang="en-US" dirty="0" err="1"/>
              <a:t>OCIFetch</a:t>
            </a:r>
            <a:r>
              <a:rPr lang="en-AU" altLang="en-US" dirty="0"/>
              <a:t> -- Fetches the next row into result-buffer</a:t>
            </a:r>
          </a:p>
          <a:p>
            <a:pPr>
              <a:lnSpc>
                <a:spcPct val="90000"/>
              </a:lnSpc>
            </a:pPr>
            <a:r>
              <a:rPr lang="en-AU" altLang="en-US" dirty="0" err="1"/>
              <a:t>OCIResult</a:t>
            </a:r>
            <a:r>
              <a:rPr lang="en-AU" altLang="en-US" dirty="0"/>
              <a:t> -- Returns column value for fetched row</a:t>
            </a:r>
          </a:p>
          <a:p>
            <a:pPr>
              <a:lnSpc>
                <a:spcPct val="90000"/>
              </a:lnSpc>
            </a:pPr>
            <a:r>
              <a:rPr lang="en-AU" altLang="en-US" dirty="0" err="1"/>
              <a:t>OCICommitt</a:t>
            </a:r>
            <a:r>
              <a:rPr lang="en-AU" altLang="en-US" dirty="0"/>
              <a:t> – Save transaction data to 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41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Connecting to Oracle Using the OCI8 </a:t>
            </a:r>
            <a:r>
              <a:rPr lang="en-US" dirty="0" smtClean="0"/>
              <a:t>Libraries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oci8.priviliged_connect:</a:t>
            </a:r>
            <a:r>
              <a:rPr lang="en-US" dirty="0" smtClean="0"/>
              <a:t> This </a:t>
            </a:r>
            <a:r>
              <a:rPr lang="en-US" dirty="0"/>
              <a:t>option enables you to make </a:t>
            </a:r>
            <a:r>
              <a:rPr lang="en-US" dirty="0" smtClean="0"/>
              <a:t>privilege connections </a:t>
            </a:r>
            <a:r>
              <a:rPr lang="en-US" dirty="0"/>
              <a:t>under both SYSOPER and </a:t>
            </a:r>
            <a:r>
              <a:rPr lang="en-US" dirty="0" smtClean="0"/>
              <a:t>SYSDBA </a:t>
            </a:r>
            <a:r>
              <a:rPr lang="en-US" dirty="0"/>
              <a:t>roles. By default these are </a:t>
            </a:r>
            <a:r>
              <a:rPr lang="en-US" dirty="0" smtClean="0"/>
              <a:t>disabled</a:t>
            </a:r>
            <a:r>
              <a:rPr lang="en-US" dirty="0"/>
              <a:t>; you enable them by setting the </a:t>
            </a:r>
            <a:r>
              <a:rPr lang="en-US" dirty="0" smtClean="0"/>
              <a:t>directive </a:t>
            </a:r>
            <a:r>
              <a:rPr lang="en-US" dirty="0"/>
              <a:t>to </a:t>
            </a:r>
            <a:r>
              <a:rPr lang="en-US" dirty="0" smtClean="0"/>
              <a:t>1.</a:t>
            </a:r>
            <a:endParaRPr lang="en-US" dirty="0"/>
          </a:p>
          <a:p>
            <a:r>
              <a:rPr lang="en-US" b="1" dirty="0" smtClean="0"/>
              <a:t>oci8.max_persistent: </a:t>
            </a:r>
            <a:r>
              <a:rPr lang="en-US" dirty="0" smtClean="0"/>
              <a:t>This </a:t>
            </a:r>
            <a:r>
              <a:rPr lang="en-US" dirty="0"/>
              <a:t>option enables you set the maximum </a:t>
            </a:r>
            <a:r>
              <a:rPr lang="en-US" dirty="0" smtClean="0"/>
              <a:t>number </a:t>
            </a:r>
            <a:r>
              <a:rPr lang="en-US" dirty="0"/>
              <a:t>of persistent connections per </a:t>
            </a:r>
            <a:r>
              <a:rPr lang="en-US" dirty="0" smtClean="0"/>
              <a:t>process</a:t>
            </a:r>
            <a:r>
              <a:rPr lang="en-US" dirty="0"/>
              <a:t>. By default there is no limit. You set </a:t>
            </a:r>
            <a:r>
              <a:rPr lang="en-US" dirty="0" smtClean="0"/>
              <a:t>a </a:t>
            </a:r>
            <a:r>
              <a:rPr lang="en-US" dirty="0"/>
              <a:t>limit by using a positive integer value or 0 </a:t>
            </a:r>
            <a:r>
              <a:rPr lang="en-US" dirty="0" smtClean="0"/>
              <a:t>to </a:t>
            </a:r>
            <a:r>
              <a:rPr lang="en-US" dirty="0"/>
              <a:t>disable persistent connections.</a:t>
            </a:r>
          </a:p>
          <a:p>
            <a:r>
              <a:rPr lang="en-US" b="1" dirty="0" smtClean="0"/>
              <a:t>oci8.persistent_timeout :</a:t>
            </a:r>
            <a:r>
              <a:rPr lang="en-US" dirty="0" smtClean="0"/>
              <a:t> This </a:t>
            </a:r>
            <a:r>
              <a:rPr lang="en-US" dirty="0"/>
              <a:t>option sets the maximum time, </a:t>
            </a:r>
            <a:r>
              <a:rPr lang="en-US" dirty="0" smtClean="0"/>
              <a:t>measured </a:t>
            </a:r>
            <a:r>
              <a:rPr lang="en-US" dirty="0"/>
              <a:t>in seconds, that an idle persistent </a:t>
            </a:r>
            <a:r>
              <a:rPr lang="en-US" dirty="0" smtClean="0"/>
              <a:t>connection </a:t>
            </a:r>
            <a:r>
              <a:rPr lang="en-US" dirty="0"/>
              <a:t>will remain alive. The default </a:t>
            </a:r>
            <a:r>
              <a:rPr lang="en-US" dirty="0" smtClean="0"/>
              <a:t>sets </a:t>
            </a:r>
            <a:r>
              <a:rPr lang="en-US" dirty="0"/>
              <a:t>persistent connections open indefinitely.</a:t>
            </a:r>
          </a:p>
          <a:p>
            <a:r>
              <a:rPr lang="en-US" b="1" dirty="0" smtClean="0"/>
              <a:t>oci8.ping_interval:</a:t>
            </a:r>
            <a:r>
              <a:rPr lang="en-US" dirty="0" smtClean="0"/>
              <a:t> This </a:t>
            </a:r>
            <a:r>
              <a:rPr lang="en-US" dirty="0"/>
              <a:t>option governs the interval between </a:t>
            </a:r>
            <a:r>
              <a:rPr lang="en-US" dirty="0" smtClean="0"/>
              <a:t>active </a:t>
            </a:r>
            <a:r>
              <a:rPr lang="en-US" dirty="0"/>
              <a:t>pings of persistent connections. </a:t>
            </a:r>
            <a:r>
              <a:rPr lang="en-US" dirty="0" smtClean="0"/>
              <a:t>Disabling </a:t>
            </a:r>
            <a:r>
              <a:rPr lang="en-US" dirty="0"/>
              <a:t>it does speed processing of </a:t>
            </a:r>
            <a:r>
              <a:rPr lang="en-US" dirty="0" smtClean="0"/>
              <a:t>persistent </a:t>
            </a:r>
            <a:r>
              <a:rPr lang="en-US" dirty="0"/>
              <a:t>connections but simultaneously </a:t>
            </a:r>
            <a:r>
              <a:rPr lang="en-US" dirty="0" smtClean="0"/>
              <a:t>stops </a:t>
            </a:r>
            <a:r>
              <a:rPr lang="en-US" dirty="0"/>
              <a:t>detection of network communication </a:t>
            </a:r>
            <a:r>
              <a:rPr lang="en-US" dirty="0" smtClean="0"/>
              <a:t>checks</a:t>
            </a:r>
            <a:r>
              <a:rPr lang="en-US" dirty="0"/>
              <a:t>, which can lead to errors later in </a:t>
            </a:r>
            <a:r>
              <a:rPr lang="en-US" dirty="0" smtClean="0"/>
              <a:t>script </a:t>
            </a:r>
            <a:r>
              <a:rPr lang="en-US" dirty="0"/>
              <a:t>execution. Setting it to 0 reduces the </a:t>
            </a:r>
          </a:p>
        </p:txBody>
      </p:sp>
    </p:spTree>
    <p:extLst>
      <p:ext uri="{BB962C8B-B14F-4D97-AF65-F5344CB8AC3E}">
        <p14:creationId xmlns:p14="http://schemas.microsoft.com/office/powerpoint/2010/main" val="21453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Sample </a:t>
            </a:r>
            <a:r>
              <a:rPr lang="en-AU" altLang="en-US" dirty="0" smtClean="0"/>
              <a:t>Code Using </a:t>
            </a:r>
            <a:r>
              <a:rPr lang="en-AU" altLang="en-US" dirty="0" err="1"/>
              <a:t>OCICommitt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AU" altLang="en-US" dirty="0">
                <a:latin typeface="Arial Unicode MS" panose="020B0604020202020204" pitchFamily="34" charset="-128"/>
              </a:rPr>
              <a:t>&lt;?</a:t>
            </a:r>
            <a:r>
              <a:rPr lang="en-AU" altLang="en-US" dirty="0" err="1">
                <a:latin typeface="Arial Unicode MS" panose="020B0604020202020204" pitchFamily="34" charset="-128"/>
              </a:rPr>
              <a:t>php</a:t>
            </a:r>
            <a:r>
              <a:rPr lang="en-AU" altLang="en-US" dirty="0">
                <a:latin typeface="Arial Unicode MS" panose="020B0604020202020204" pitchFamily="34" charset="-128"/>
              </a:rPr>
              <a:t/>
            </a:r>
            <a:br>
              <a:rPr lang="en-AU" altLang="en-US" dirty="0">
                <a:latin typeface="Arial Unicode MS" panose="020B0604020202020204" pitchFamily="34" charset="-128"/>
              </a:rPr>
            </a:br>
            <a:r>
              <a:rPr lang="en-AU" altLang="en-US" dirty="0">
                <a:latin typeface="Arial Unicode MS" panose="020B0604020202020204" pitchFamily="34" charset="-128"/>
              </a:rPr>
              <a:t>   // Login to Oracle server</a:t>
            </a:r>
            <a:br>
              <a:rPr lang="en-AU" altLang="en-US" dirty="0">
                <a:latin typeface="Arial Unicode MS" panose="020B0604020202020204" pitchFamily="34" charset="-128"/>
              </a:rPr>
            </a:br>
            <a:r>
              <a:rPr lang="en-AU" altLang="en-US" dirty="0">
                <a:latin typeface="Arial Unicode MS" panose="020B0604020202020204" pitchFamily="34" charset="-128"/>
              </a:rPr>
              <a:t>   $conn = </a:t>
            </a:r>
            <a:r>
              <a:rPr lang="en-AU" altLang="en-US" dirty="0" err="1">
                <a:latin typeface="Arial Unicode MS" panose="020B0604020202020204" pitchFamily="34" charset="-128"/>
              </a:rPr>
              <a:t>OCILogon</a:t>
            </a:r>
            <a:r>
              <a:rPr lang="en-AU" altLang="en-US" dirty="0">
                <a:latin typeface="Arial Unicode MS" panose="020B0604020202020204" pitchFamily="34" charset="-128"/>
              </a:rPr>
              <a:t>('</a:t>
            </a:r>
            <a:r>
              <a:rPr lang="en-AU" altLang="en-US" dirty="0" err="1">
                <a:latin typeface="Arial Unicode MS" panose="020B0604020202020204" pitchFamily="34" charset="-128"/>
              </a:rPr>
              <a:t>scott</a:t>
            </a:r>
            <a:r>
              <a:rPr lang="en-AU" altLang="en-US" dirty="0">
                <a:latin typeface="Arial Unicode MS" panose="020B0604020202020204" pitchFamily="34" charset="-128"/>
              </a:rPr>
              <a:t>', 'tiger');</a:t>
            </a:r>
            <a:br>
              <a:rPr lang="en-AU" altLang="en-US" dirty="0">
                <a:latin typeface="Arial Unicode MS" panose="020B0604020202020204" pitchFamily="34" charset="-128"/>
              </a:rPr>
            </a:br>
            <a:r>
              <a:rPr lang="en-AU" altLang="en-US" dirty="0">
                <a:latin typeface="Arial Unicode MS" panose="020B0604020202020204" pitchFamily="34" charset="-128"/>
              </a:rPr>
              <a:t>   // Parse SQL</a:t>
            </a:r>
            <a:br>
              <a:rPr lang="en-AU" altLang="en-US" dirty="0">
                <a:latin typeface="Arial Unicode MS" panose="020B0604020202020204" pitchFamily="34" charset="-128"/>
              </a:rPr>
            </a:br>
            <a:r>
              <a:rPr lang="en-AU" altLang="en-US" dirty="0">
                <a:latin typeface="Arial Unicode MS" panose="020B0604020202020204" pitchFamily="34" charset="-128"/>
              </a:rPr>
              <a:t>   $</a:t>
            </a:r>
            <a:r>
              <a:rPr lang="en-AU" altLang="en-US" dirty="0" err="1">
                <a:latin typeface="Arial Unicode MS" panose="020B0604020202020204" pitchFamily="34" charset="-128"/>
              </a:rPr>
              <a:t>stmt</a:t>
            </a:r>
            <a:r>
              <a:rPr lang="en-AU" altLang="en-US" dirty="0">
                <a:latin typeface="Arial Unicode MS" panose="020B0604020202020204" pitchFamily="34" charset="-128"/>
              </a:rPr>
              <a:t> = </a:t>
            </a:r>
            <a:r>
              <a:rPr lang="en-AU" altLang="en-US" dirty="0" err="1">
                <a:latin typeface="Arial Unicode MS" panose="020B0604020202020204" pitchFamily="34" charset="-128"/>
              </a:rPr>
              <a:t>OCIParse</a:t>
            </a:r>
            <a:r>
              <a:rPr lang="en-AU" altLang="en-US" dirty="0">
                <a:latin typeface="Arial Unicode MS" panose="020B0604020202020204" pitchFamily="34" charset="-128"/>
              </a:rPr>
              <a:t>($conn, "INSERT INTO employees (name, surname) VALUES ('Maxim', '</a:t>
            </a:r>
            <a:r>
              <a:rPr lang="en-AU" altLang="en-US" dirty="0" err="1">
                <a:latin typeface="Arial Unicode MS" panose="020B0604020202020204" pitchFamily="34" charset="-128"/>
              </a:rPr>
              <a:t>Maletsky</a:t>
            </a:r>
            <a:r>
              <a:rPr lang="en-AU" altLang="en-US" dirty="0">
                <a:latin typeface="Arial Unicode MS" panose="020B0604020202020204" pitchFamily="34" charset="-128"/>
              </a:rPr>
              <a:t>')");</a:t>
            </a:r>
            <a:br>
              <a:rPr lang="en-AU" altLang="en-US" dirty="0">
                <a:latin typeface="Arial Unicode MS" panose="020B0604020202020204" pitchFamily="34" charset="-128"/>
              </a:rPr>
            </a:br>
            <a:r>
              <a:rPr lang="en-AU" altLang="en-US" dirty="0">
                <a:latin typeface="Arial Unicode MS" panose="020B0604020202020204" pitchFamily="34" charset="-128"/>
              </a:rPr>
              <a:t>  // Execute statement</a:t>
            </a:r>
            <a:br>
              <a:rPr lang="en-AU" altLang="en-US" dirty="0">
                <a:latin typeface="Arial Unicode MS" panose="020B0604020202020204" pitchFamily="34" charset="-128"/>
              </a:rPr>
            </a:br>
            <a:r>
              <a:rPr lang="en-AU" altLang="en-US" dirty="0">
                <a:latin typeface="Arial Unicode MS" panose="020B0604020202020204" pitchFamily="34" charset="-128"/>
              </a:rPr>
              <a:t>   </a:t>
            </a:r>
            <a:r>
              <a:rPr lang="en-AU" altLang="en-US" dirty="0" err="1">
                <a:latin typeface="Arial Unicode MS" panose="020B0604020202020204" pitchFamily="34" charset="-128"/>
              </a:rPr>
              <a:t>OCIExecute</a:t>
            </a:r>
            <a:r>
              <a:rPr lang="en-AU" altLang="en-US" dirty="0">
                <a:latin typeface="Arial Unicode MS" panose="020B0604020202020204" pitchFamily="34" charset="-128"/>
              </a:rPr>
              <a:t>($</a:t>
            </a:r>
            <a:r>
              <a:rPr lang="en-AU" altLang="en-US" dirty="0" err="1">
                <a:latin typeface="Arial Unicode MS" panose="020B0604020202020204" pitchFamily="34" charset="-128"/>
              </a:rPr>
              <a:t>stmt</a:t>
            </a:r>
            <a:r>
              <a:rPr lang="en-AU" altLang="en-US" dirty="0">
                <a:latin typeface="Arial Unicode MS" panose="020B0604020202020204" pitchFamily="34" charset="-128"/>
              </a:rPr>
              <a:t>);</a:t>
            </a:r>
            <a:br>
              <a:rPr lang="en-AU" altLang="en-US" dirty="0">
                <a:latin typeface="Arial Unicode MS" panose="020B0604020202020204" pitchFamily="34" charset="-128"/>
              </a:rPr>
            </a:br>
            <a:r>
              <a:rPr lang="en-AU" altLang="en-US" dirty="0">
                <a:latin typeface="Arial Unicode MS" panose="020B0604020202020204" pitchFamily="34" charset="-128"/>
              </a:rPr>
              <a:t>   // Commit transaction</a:t>
            </a:r>
            <a:br>
              <a:rPr lang="en-AU" altLang="en-US" dirty="0">
                <a:latin typeface="Arial Unicode MS" panose="020B0604020202020204" pitchFamily="34" charset="-128"/>
              </a:rPr>
            </a:br>
            <a:r>
              <a:rPr lang="en-AU" altLang="en-US" dirty="0">
                <a:latin typeface="Arial Unicode MS" panose="020B0604020202020204" pitchFamily="34" charset="-128"/>
              </a:rPr>
              <a:t>   $committed = </a:t>
            </a:r>
            <a:r>
              <a:rPr lang="en-AU" altLang="en-US" dirty="0" err="1">
                <a:latin typeface="Arial Unicode MS" panose="020B0604020202020204" pitchFamily="34" charset="-128"/>
              </a:rPr>
              <a:t>OCICommit</a:t>
            </a:r>
            <a:r>
              <a:rPr lang="en-AU" altLang="en-US" dirty="0">
                <a:latin typeface="Arial Unicode MS" panose="020B0604020202020204" pitchFamily="34" charset="-128"/>
              </a:rPr>
              <a:t>($conn);</a:t>
            </a:r>
            <a:br>
              <a:rPr lang="en-AU" altLang="en-US" dirty="0">
                <a:latin typeface="Arial Unicode MS" panose="020B0604020202020204" pitchFamily="34" charset="-128"/>
              </a:rPr>
            </a:br>
            <a:r>
              <a:rPr lang="en-AU" altLang="en-US" dirty="0">
                <a:latin typeface="Arial Unicode MS" panose="020B0604020202020204" pitchFamily="34" charset="-128"/>
              </a:rPr>
              <a:t>   // Test whether commit was successful. If error occurred, return error message</a:t>
            </a:r>
            <a:br>
              <a:rPr lang="en-AU" altLang="en-US" dirty="0">
                <a:latin typeface="Arial Unicode MS" panose="020B0604020202020204" pitchFamily="34" charset="-128"/>
              </a:rPr>
            </a:br>
            <a:r>
              <a:rPr lang="en-AU" altLang="en-US" dirty="0">
                <a:latin typeface="Arial Unicode MS" panose="020B0604020202020204" pitchFamily="34" charset="-128"/>
              </a:rPr>
              <a:t>   if (!$committed) {</a:t>
            </a:r>
            <a:br>
              <a:rPr lang="en-AU" altLang="en-US" dirty="0">
                <a:latin typeface="Arial Unicode MS" panose="020B0604020202020204" pitchFamily="34" charset="-128"/>
              </a:rPr>
            </a:br>
            <a:r>
              <a:rPr lang="en-AU" altLang="en-US" dirty="0">
                <a:latin typeface="Arial Unicode MS" panose="020B0604020202020204" pitchFamily="34" charset="-128"/>
              </a:rPr>
              <a:t>       $error = </a:t>
            </a:r>
            <a:r>
              <a:rPr lang="en-AU" altLang="en-US" dirty="0" err="1">
                <a:latin typeface="Arial Unicode MS" panose="020B0604020202020204" pitchFamily="34" charset="-128"/>
              </a:rPr>
              <a:t>OCIError</a:t>
            </a:r>
            <a:r>
              <a:rPr lang="en-AU" altLang="en-US" dirty="0">
                <a:latin typeface="Arial Unicode MS" panose="020B0604020202020204" pitchFamily="34" charset="-128"/>
              </a:rPr>
              <a:t>($conn);</a:t>
            </a:r>
            <a:br>
              <a:rPr lang="en-AU" altLang="en-US" dirty="0">
                <a:latin typeface="Arial Unicode MS" panose="020B0604020202020204" pitchFamily="34" charset="-128"/>
              </a:rPr>
            </a:br>
            <a:r>
              <a:rPr lang="en-AU" altLang="en-US" dirty="0">
                <a:latin typeface="Arial Unicode MS" panose="020B0604020202020204" pitchFamily="34" charset="-128"/>
              </a:rPr>
              <a:t>       echo 'Commit failed. Oracle reports: ' . $error['message'];</a:t>
            </a:r>
            <a:br>
              <a:rPr lang="en-AU" altLang="en-US" dirty="0">
                <a:latin typeface="Arial Unicode MS" panose="020B0604020202020204" pitchFamily="34" charset="-128"/>
              </a:rPr>
            </a:br>
            <a:r>
              <a:rPr lang="en-AU" altLang="en-US" dirty="0">
                <a:latin typeface="Arial Unicode MS" panose="020B0604020202020204" pitchFamily="34" charset="-128"/>
              </a:rPr>
              <a:t>   }</a:t>
            </a:r>
            <a:br>
              <a:rPr lang="en-AU" altLang="en-US" dirty="0">
                <a:latin typeface="Arial Unicode MS" panose="020B0604020202020204" pitchFamily="34" charset="-128"/>
              </a:rPr>
            </a:br>
            <a:r>
              <a:rPr lang="en-AU" altLang="en-US" dirty="0">
                <a:latin typeface="Arial Unicode MS" panose="020B0604020202020204" pitchFamily="34" charset="-128"/>
              </a:rPr>
              <a:t/>
            </a:r>
            <a:br>
              <a:rPr lang="en-AU" altLang="en-US" dirty="0">
                <a:latin typeface="Arial Unicode MS" panose="020B0604020202020204" pitchFamily="34" charset="-128"/>
              </a:rPr>
            </a:br>
            <a:r>
              <a:rPr lang="en-AU" altLang="en-US" dirty="0">
                <a:latin typeface="Arial Unicode MS" panose="020B0604020202020204" pitchFamily="34" charset="-128"/>
              </a:rPr>
              <a:t>   // Close connection</a:t>
            </a:r>
            <a:br>
              <a:rPr lang="en-AU" altLang="en-US" dirty="0">
                <a:latin typeface="Arial Unicode MS" panose="020B0604020202020204" pitchFamily="34" charset="-128"/>
              </a:rPr>
            </a:br>
            <a:r>
              <a:rPr lang="en-AU" altLang="en-US" dirty="0">
                <a:latin typeface="Arial Unicode MS" panose="020B0604020202020204" pitchFamily="34" charset="-128"/>
              </a:rPr>
              <a:t>   </a:t>
            </a:r>
            <a:r>
              <a:rPr lang="en-AU" altLang="en-US" dirty="0" err="1">
                <a:latin typeface="Arial Unicode MS" panose="020B0604020202020204" pitchFamily="34" charset="-128"/>
              </a:rPr>
              <a:t>OCILogoff</a:t>
            </a:r>
            <a:r>
              <a:rPr lang="en-AU" altLang="en-US" dirty="0">
                <a:latin typeface="Arial Unicode MS" panose="020B0604020202020204" pitchFamily="34" charset="-128"/>
              </a:rPr>
              <a:t>($conn);</a:t>
            </a:r>
            <a:br>
              <a:rPr lang="en-AU" altLang="en-US" dirty="0">
                <a:latin typeface="Arial Unicode MS" panose="020B0604020202020204" pitchFamily="34" charset="-128"/>
              </a:rPr>
            </a:br>
            <a:r>
              <a:rPr lang="en-AU" altLang="en-US" dirty="0">
                <a:latin typeface="Arial Unicode MS" panose="020B0604020202020204" pitchFamily="34" charset="-128"/>
              </a:rPr>
              <a:t>?&gt;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28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Connecting to Oracle Using the OCI8 Libraries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oci_close</a:t>
            </a:r>
            <a:r>
              <a:rPr lang="en-US" dirty="0"/>
              <a:t>() </a:t>
            </a:r>
            <a:r>
              <a:rPr lang="en-US" dirty="0" smtClean="0"/>
              <a:t>: The </a:t>
            </a:r>
            <a:r>
              <a:rPr lang="en-US" dirty="0" err="1"/>
              <a:t>oci_close</a:t>
            </a:r>
            <a:r>
              <a:rPr lang="en-US" dirty="0"/>
              <a:t>() function explicitly closes an open OCI8 </a:t>
            </a:r>
            <a:r>
              <a:rPr lang="en-US" dirty="0" smtClean="0"/>
              <a:t>connection </a:t>
            </a:r>
            <a:r>
              <a:rPr lang="en-US" dirty="0"/>
              <a:t>while the script that opened the connection is running. </a:t>
            </a:r>
            <a:r>
              <a:rPr lang="en-US" dirty="0" smtClean="0"/>
              <a:t>It </a:t>
            </a:r>
            <a:r>
              <a:rPr lang="en-US" dirty="0"/>
              <a:t>is the new behavior of the OCI8 library beginning with PHP 5.1.2. </a:t>
            </a:r>
            <a:r>
              <a:rPr lang="en-US" dirty="0" smtClean="0"/>
              <a:t>It </a:t>
            </a:r>
            <a:r>
              <a:rPr lang="en-US" dirty="0"/>
              <a:t>has one mandatory parameter, which is a resource connection. </a:t>
            </a:r>
            <a:r>
              <a:rPr lang="en-US" dirty="0" smtClean="0"/>
              <a:t>It </a:t>
            </a:r>
            <a:r>
              <a:rPr lang="en-US" dirty="0"/>
              <a:t>returns a Boolean true value when successful and false </a:t>
            </a:r>
            <a:r>
              <a:rPr lang="en-US" dirty="0" smtClean="0"/>
              <a:t>otherwise</a:t>
            </a:r>
            <a:r>
              <a:rPr lang="en-US" dirty="0"/>
              <a:t>. You do not need to explicitly include the </a:t>
            </a:r>
            <a:r>
              <a:rPr lang="en-US" dirty="0" err="1"/>
              <a:t>oci_close</a:t>
            </a:r>
            <a:r>
              <a:rPr lang="en-US" dirty="0"/>
              <a:t>() </a:t>
            </a:r>
            <a:r>
              <a:rPr lang="en-US" dirty="0" smtClean="0"/>
              <a:t>function</a:t>
            </a:r>
            <a:r>
              <a:rPr lang="en-US" dirty="0"/>
              <a:t>, because it is implicitly called when your script ends </a:t>
            </a:r>
            <a:r>
              <a:rPr lang="en-US" dirty="0" smtClean="0"/>
              <a:t>execution</a:t>
            </a:r>
            <a:r>
              <a:rPr lang="en-US" dirty="0"/>
              <a:t>. It has the following pattern: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bool</a:t>
            </a:r>
            <a:r>
              <a:rPr lang="en-US" dirty="0" smtClean="0"/>
              <a:t> </a:t>
            </a:r>
            <a:r>
              <a:rPr lang="en-US" dirty="0" err="1"/>
              <a:t>oci_close</a:t>
            </a:r>
            <a:r>
              <a:rPr lang="en-US" dirty="0"/>
              <a:t>(resource connection) </a:t>
            </a:r>
          </a:p>
        </p:txBody>
      </p:sp>
    </p:spTree>
    <p:extLst>
      <p:ext uri="{BB962C8B-B14F-4D97-AF65-F5344CB8AC3E}">
        <p14:creationId xmlns:p14="http://schemas.microsoft.com/office/powerpoint/2010/main" val="3396011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Connecting to Oracle Using the OCI8 Libraries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call to the </a:t>
            </a:r>
            <a:r>
              <a:rPr lang="en-US" dirty="0" err="1"/>
              <a:t>oci_connect</a:t>
            </a:r>
            <a:r>
              <a:rPr lang="en-US" dirty="0"/>
              <a:t>() function provides the username, password, and </a:t>
            </a:r>
            <a:r>
              <a:rPr lang="en-US" dirty="0" err="1"/>
              <a:t>tnsnames</a:t>
            </a:r>
            <a:r>
              <a:rPr lang="en-US" dirty="0"/>
              <a:t> </a:t>
            </a:r>
            <a:r>
              <a:rPr lang="en-US" dirty="0" smtClean="0"/>
              <a:t>.</a:t>
            </a:r>
            <a:r>
              <a:rPr lang="en-US" dirty="0" err="1"/>
              <a:t>ora</a:t>
            </a:r>
            <a:r>
              <a:rPr lang="en-US" dirty="0"/>
              <a:t> file network alias. You need to edit this and subsequent scripts if you are using a different </a:t>
            </a:r>
            <a:r>
              <a:rPr lang="en-US" dirty="0" smtClean="0"/>
              <a:t>username</a:t>
            </a:r>
            <a:r>
              <a:rPr lang="en-US" dirty="0"/>
              <a:t>, password, or network alias. When the program connects to the Oracle database </a:t>
            </a:r>
            <a:r>
              <a:rPr lang="en-US" dirty="0" smtClean="0"/>
              <a:t>successfully.</a:t>
            </a:r>
          </a:p>
          <a:p>
            <a:r>
              <a:rPr lang="en-US" dirty="0"/>
              <a:t>The script uses the sleep() function to create processing delays between connections.</a:t>
            </a:r>
          </a:p>
        </p:txBody>
      </p:sp>
    </p:spTree>
    <p:extLst>
      <p:ext uri="{BB962C8B-B14F-4D97-AF65-F5344CB8AC3E}">
        <p14:creationId xmlns:p14="http://schemas.microsoft.com/office/powerpoint/2010/main" val="3747454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 err="1"/>
              <a:t>OCIError</a:t>
            </a:r>
            <a:r>
              <a:rPr lang="en-AU" altLang="en-US" dirty="0"/>
              <a:t> </a:t>
            </a:r>
            <a:r>
              <a:rPr lang="en-AU" altLang="en-US" dirty="0" err="1"/>
              <a:t>eg</a:t>
            </a:r>
            <a:r>
              <a:rPr lang="en-AU" altLang="en-US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en-AU" altLang="en-US" dirty="0"/>
              <a:t>$c = </a:t>
            </a:r>
            <a:r>
              <a:rPr lang="en-AU" altLang="en-US" dirty="0" err="1"/>
              <a:t>ocilogon</a:t>
            </a:r>
            <a:r>
              <a:rPr lang="en-AU" altLang="en-US" dirty="0"/>
              <a:t>("</a:t>
            </a:r>
            <a:r>
              <a:rPr lang="en-AU" altLang="en-US" dirty="0" err="1"/>
              <a:t>u","p</a:t>
            </a:r>
            <a:r>
              <a:rPr lang="en-AU" altLang="en-US" dirty="0"/>
              <a:t>");</a:t>
            </a:r>
          </a:p>
          <a:p>
            <a:pPr>
              <a:buFontTx/>
              <a:buNone/>
            </a:pPr>
            <a:r>
              <a:rPr lang="en-AU" altLang="en-US" dirty="0"/>
              <a:t>if (! $c) </a:t>
            </a:r>
            <a:r>
              <a:rPr lang="en-AU" altLang="en-US" dirty="0" err="1"/>
              <a:t>var_dump</a:t>
            </a:r>
            <a:r>
              <a:rPr lang="en-AU" altLang="en-US" dirty="0"/>
              <a:t>(</a:t>
            </a:r>
            <a:r>
              <a:rPr lang="en-AU" altLang="en-US" dirty="0" err="1"/>
              <a:t>ocierror</a:t>
            </a:r>
            <a:r>
              <a:rPr lang="en-AU" altLang="en-US" dirty="0"/>
              <a:t>()); // we have no connection yet</a:t>
            </a:r>
          </a:p>
          <a:p>
            <a:pPr>
              <a:buFontTx/>
              <a:buNone/>
            </a:pPr>
            <a:r>
              <a:rPr lang="en-AU" altLang="en-US" dirty="0"/>
              <a:t>                                                 // so the error is stored global.          $s = </a:t>
            </a:r>
            <a:r>
              <a:rPr lang="en-AU" altLang="en-US" dirty="0" err="1"/>
              <a:t>ociparse</a:t>
            </a:r>
            <a:r>
              <a:rPr lang="en-AU" altLang="en-US" dirty="0"/>
              <a:t>($</a:t>
            </a:r>
            <a:r>
              <a:rPr lang="en-AU" altLang="en-US" dirty="0" err="1"/>
              <a:t>c,"select</a:t>
            </a:r>
            <a:r>
              <a:rPr lang="en-AU" altLang="en-US" dirty="0"/>
              <a:t> * from </a:t>
            </a:r>
            <a:r>
              <a:rPr lang="en-AU" altLang="en-US" dirty="0" err="1"/>
              <a:t>tubu</a:t>
            </a:r>
            <a:r>
              <a:rPr lang="en-AU" altLang="en-US" dirty="0"/>
              <a:t>");</a:t>
            </a:r>
          </a:p>
          <a:p>
            <a:pPr>
              <a:buFontTx/>
              <a:buNone/>
            </a:pPr>
            <a:r>
              <a:rPr lang="en-AU" altLang="en-US" dirty="0"/>
              <a:t>if (! $s) </a:t>
            </a:r>
            <a:r>
              <a:rPr lang="en-AU" altLang="en-US" dirty="0" err="1"/>
              <a:t>var_dump</a:t>
            </a:r>
            <a:r>
              <a:rPr lang="en-AU" altLang="en-US" dirty="0"/>
              <a:t>(</a:t>
            </a:r>
            <a:r>
              <a:rPr lang="en-AU" altLang="en-US" dirty="0" err="1"/>
              <a:t>ocierror</a:t>
            </a:r>
            <a:r>
              <a:rPr lang="en-AU" altLang="en-US" dirty="0"/>
              <a:t>($c)); // parse failed - error is</a:t>
            </a:r>
          </a:p>
          <a:p>
            <a:pPr>
              <a:buFontTx/>
              <a:buNone/>
            </a:pPr>
            <a:r>
              <a:rPr lang="en-AU" altLang="en-US" dirty="0"/>
              <a:t>                                                   // stored in connection handle</a:t>
            </a:r>
          </a:p>
          <a:p>
            <a:pPr>
              <a:buFontTx/>
              <a:buNone/>
            </a:pPr>
            <a:r>
              <a:rPr lang="en-AU" altLang="en-US" dirty="0"/>
              <a:t>$err = </a:t>
            </a:r>
            <a:r>
              <a:rPr lang="en-AU" altLang="en-US" dirty="0" err="1"/>
              <a:t>ociexecute</a:t>
            </a:r>
            <a:r>
              <a:rPr lang="en-AU" altLang="en-US" dirty="0"/>
              <a:t>($s);</a:t>
            </a:r>
          </a:p>
          <a:p>
            <a:pPr>
              <a:buFontTx/>
              <a:buNone/>
            </a:pPr>
            <a:r>
              <a:rPr lang="en-AU" altLang="en-US" dirty="0"/>
              <a:t>if ( !$err) </a:t>
            </a:r>
            <a:r>
              <a:rPr lang="en-AU" altLang="en-US" dirty="0" err="1"/>
              <a:t>var_dump</a:t>
            </a:r>
            <a:r>
              <a:rPr lang="en-AU" altLang="en-US" dirty="0"/>
              <a:t>(</a:t>
            </a:r>
            <a:r>
              <a:rPr lang="en-AU" altLang="en-US" dirty="0" err="1"/>
              <a:t>ocierror</a:t>
            </a:r>
            <a:r>
              <a:rPr lang="en-AU" altLang="en-US" dirty="0"/>
              <a:t>($s)); // error code for </a:t>
            </a:r>
            <a:r>
              <a:rPr lang="en-AU" altLang="en-US" dirty="0" err="1"/>
              <a:t>ociexecute</a:t>
            </a:r>
            <a:r>
              <a:rPr lang="en-AU" altLang="en-US" dirty="0"/>
              <a:t>()                                           				// is stored in the statement handle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707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172</TotalTime>
  <Words>1672</Words>
  <Application>Microsoft Office PowerPoint</Application>
  <PresentationFormat>Custom</PresentationFormat>
  <Paragraphs>125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Organic</vt:lpstr>
      <vt:lpstr> Oracle SQL Query and Transactions</vt:lpstr>
      <vt:lpstr>Connecting to Oracle Using the OCI8 Libraries </vt:lpstr>
      <vt:lpstr>Connecting to Oracle Using the OCI8 Libraries</vt:lpstr>
      <vt:lpstr>Oracle Call Interface-OCI</vt:lpstr>
      <vt:lpstr>Connecting to Oracle Using the OCI8 Libraries </vt:lpstr>
      <vt:lpstr>Sample Code Using OCICommitt</vt:lpstr>
      <vt:lpstr>Connecting to Oracle Using the OCI8 Libraries </vt:lpstr>
      <vt:lpstr>Connecting to Oracle Using the OCI8 Libraries </vt:lpstr>
      <vt:lpstr>OCIError eg.</vt:lpstr>
      <vt:lpstr>PHP / Oracle Example</vt:lpstr>
      <vt:lpstr>PHP / Oracle Example cont.</vt:lpstr>
      <vt:lpstr>Fetch Types</vt:lpstr>
      <vt:lpstr>Connecting to Oracle Using the OCI8 Libraries </vt:lpstr>
      <vt:lpstr>Connecting to Oracle Using the OCI8 Libraries </vt:lpstr>
      <vt:lpstr>Using the OCI8 Function Library</vt:lpstr>
      <vt:lpstr>Using the OCI8 Function Library</vt:lpstr>
      <vt:lpstr>Using the OCI8 Function Library</vt:lpstr>
      <vt:lpstr>Using the OCI8 Function Library</vt:lpstr>
      <vt:lpstr>Using the OCI8 Function Library</vt:lpstr>
      <vt:lpstr>Querying and Transacting Using SQL Statements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Peter Ping Liu</cp:lastModifiedBy>
  <cp:revision>11</cp:revision>
  <dcterms:created xsi:type="dcterms:W3CDTF">2015-06-24T14:37:39Z</dcterms:created>
  <dcterms:modified xsi:type="dcterms:W3CDTF">2015-06-25T15:31:41Z</dcterms:modified>
</cp:coreProperties>
</file>