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57" r:id="rId3"/>
    <p:sldId id="262" r:id="rId4"/>
    <p:sldId id="258" r:id="rId5"/>
    <p:sldId id="263" r:id="rId6"/>
    <p:sldId id="259" r:id="rId7"/>
    <p:sldId id="260" r:id="rId8"/>
    <p:sldId id="261" r:id="rId9"/>
    <p:sldId id="265" r:id="rId10"/>
    <p:sldId id="275" r:id="rId11"/>
    <p:sldId id="276" r:id="rId12"/>
    <p:sldId id="277" r:id="rId13"/>
    <p:sldId id="278" r:id="rId14"/>
    <p:sldId id="279" r:id="rId15"/>
    <p:sldId id="280" r:id="rId16"/>
    <p:sldId id="281" r:id="rId17"/>
    <p:sldId id="283" r:id="rId18"/>
    <p:sldId id="282" r:id="rId19"/>
    <p:sldId id="271" r:id="rId20"/>
    <p:sldId id="264" r:id="rId21"/>
    <p:sldId id="266" r:id="rId22"/>
    <p:sldId id="269" r:id="rId23"/>
    <p:sldId id="270" r:id="rId24"/>
    <p:sldId id="267" r:id="rId25"/>
    <p:sldId id="272" r:id="rId26"/>
    <p:sldId id="273" r:id="rId27"/>
    <p:sldId id="27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outline"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186" autoAdjust="0"/>
  </p:normalViewPr>
  <p:slideViewPr>
    <p:cSldViewPr snapToGrid="0" snapToObjects="1">
      <p:cViewPr>
        <p:scale>
          <a:sx n="68" d="100"/>
          <a:sy n="68" d="100"/>
        </p:scale>
        <p:origin x="-2064"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A4B390-7F06-E447-AC83-472E92DB5A0B}" type="doc">
      <dgm:prSet loTypeId="urn:microsoft.com/office/officeart/2009/3/layout/HorizontalOrganizationChart" loCatId="" qsTypeId="urn:microsoft.com/office/officeart/2005/8/quickstyle/simple4" qsCatId="simple" csTypeId="urn:microsoft.com/office/officeart/2005/8/colors/accent1_2" csCatId="accent1" phldr="1"/>
      <dgm:spPr/>
      <dgm:t>
        <a:bodyPr/>
        <a:lstStyle/>
        <a:p>
          <a:endParaRPr lang="en-US"/>
        </a:p>
      </dgm:t>
    </dgm:pt>
    <dgm:pt modelId="{1E6BC52B-E9E8-1F49-969E-8AD391E868AF}">
      <dgm:prSet phldrT="[Text]"/>
      <dgm:spPr/>
      <dgm:t>
        <a:bodyPr/>
        <a:lstStyle/>
        <a:p>
          <a:r>
            <a:rPr lang="en-US" dirty="0" smtClean="0"/>
            <a:t>Ethical issue intensity</a:t>
          </a:r>
          <a:endParaRPr lang="en-US" dirty="0"/>
        </a:p>
      </dgm:t>
    </dgm:pt>
    <dgm:pt modelId="{5B71DC87-38D7-274A-89DB-0361176001AC}" type="parTrans" cxnId="{10B2A940-9C1E-EE4E-9238-37C55D3C601C}">
      <dgm:prSet/>
      <dgm:spPr/>
      <dgm:t>
        <a:bodyPr/>
        <a:lstStyle/>
        <a:p>
          <a:endParaRPr lang="en-US"/>
        </a:p>
      </dgm:t>
    </dgm:pt>
    <dgm:pt modelId="{9EACDA54-61B3-C24E-8C44-C31FB22294F9}" type="sibTrans" cxnId="{10B2A940-9C1E-EE4E-9238-37C55D3C601C}">
      <dgm:prSet/>
      <dgm:spPr/>
      <dgm:t>
        <a:bodyPr/>
        <a:lstStyle/>
        <a:p>
          <a:endParaRPr lang="en-US"/>
        </a:p>
      </dgm:t>
    </dgm:pt>
    <dgm:pt modelId="{B0CE8A19-52A1-C94E-B820-33DF045745D2}">
      <dgm:prSet phldrT="[Text]"/>
      <dgm:spPr/>
      <dgm:t>
        <a:bodyPr/>
        <a:lstStyle/>
        <a:p>
          <a:r>
            <a:rPr lang="en-US" dirty="0" smtClean="0"/>
            <a:t>Business ethics  evaluations and intentions</a:t>
          </a:r>
          <a:endParaRPr lang="en-US" dirty="0"/>
        </a:p>
      </dgm:t>
    </dgm:pt>
    <dgm:pt modelId="{C86D2A58-C578-1747-BBE1-BE30C033074E}" type="parTrans" cxnId="{94922885-88B5-5C48-B4E0-D3A5B19E4324}">
      <dgm:prSet/>
      <dgm:spPr/>
      <dgm:t>
        <a:bodyPr/>
        <a:lstStyle/>
        <a:p>
          <a:endParaRPr lang="en-US"/>
        </a:p>
      </dgm:t>
    </dgm:pt>
    <dgm:pt modelId="{9E75529C-FC52-B94D-951E-3AC9B4111A92}" type="sibTrans" cxnId="{94922885-88B5-5C48-B4E0-D3A5B19E4324}">
      <dgm:prSet/>
      <dgm:spPr/>
      <dgm:t>
        <a:bodyPr/>
        <a:lstStyle/>
        <a:p>
          <a:endParaRPr lang="en-US"/>
        </a:p>
      </dgm:t>
    </dgm:pt>
    <dgm:pt modelId="{9CE09C2C-5B34-094E-A763-6121A01555E1}">
      <dgm:prSet phldrT="[Text]"/>
      <dgm:spPr/>
      <dgm:t>
        <a:bodyPr/>
        <a:lstStyle/>
        <a:p>
          <a:r>
            <a:rPr lang="en-US" dirty="0" smtClean="0"/>
            <a:t>Ethical or unethical behavior</a:t>
          </a:r>
          <a:endParaRPr lang="en-US" dirty="0"/>
        </a:p>
      </dgm:t>
    </dgm:pt>
    <dgm:pt modelId="{007CD921-1C8E-EF44-A018-155636005C81}" type="parTrans" cxnId="{E2E81BEC-C2C0-3046-8D84-E38DA72EDFDD}">
      <dgm:prSet/>
      <dgm:spPr/>
      <dgm:t>
        <a:bodyPr/>
        <a:lstStyle/>
        <a:p>
          <a:endParaRPr lang="en-US"/>
        </a:p>
      </dgm:t>
    </dgm:pt>
    <dgm:pt modelId="{5FBA0842-E2FB-B64A-989B-DAB04CF17B62}" type="sibTrans" cxnId="{E2E81BEC-C2C0-3046-8D84-E38DA72EDFDD}">
      <dgm:prSet/>
      <dgm:spPr/>
      <dgm:t>
        <a:bodyPr/>
        <a:lstStyle/>
        <a:p>
          <a:endParaRPr lang="en-US"/>
        </a:p>
      </dgm:t>
    </dgm:pt>
    <dgm:pt modelId="{ED069ECE-480D-F347-A6E5-27E81A2DD0E7}">
      <dgm:prSet/>
      <dgm:spPr/>
      <dgm:t>
        <a:bodyPr/>
        <a:lstStyle/>
        <a:p>
          <a:r>
            <a:rPr lang="en-US" dirty="0" smtClean="0"/>
            <a:t>Individual factors</a:t>
          </a:r>
          <a:endParaRPr lang="en-US" dirty="0"/>
        </a:p>
      </dgm:t>
    </dgm:pt>
    <dgm:pt modelId="{ED43D77C-D6C9-0040-84CA-9E93CA7110AF}" type="parTrans" cxnId="{49DEECCE-2725-D84A-AED7-9DBC0D017211}">
      <dgm:prSet/>
      <dgm:spPr/>
      <dgm:t>
        <a:bodyPr/>
        <a:lstStyle/>
        <a:p>
          <a:endParaRPr lang="en-US"/>
        </a:p>
      </dgm:t>
    </dgm:pt>
    <dgm:pt modelId="{F42CB986-E575-144B-BE34-822E4096F75D}" type="sibTrans" cxnId="{49DEECCE-2725-D84A-AED7-9DBC0D017211}">
      <dgm:prSet/>
      <dgm:spPr/>
      <dgm:t>
        <a:bodyPr/>
        <a:lstStyle/>
        <a:p>
          <a:endParaRPr lang="en-US"/>
        </a:p>
      </dgm:t>
    </dgm:pt>
    <dgm:pt modelId="{8335E7BC-3F37-D248-99D1-2013F381FD08}">
      <dgm:prSet/>
      <dgm:spPr/>
      <dgm:t>
        <a:bodyPr/>
        <a:lstStyle/>
        <a:p>
          <a:r>
            <a:rPr lang="en-US" dirty="0" smtClean="0"/>
            <a:t>Organizational factors</a:t>
          </a:r>
          <a:endParaRPr lang="en-US" dirty="0"/>
        </a:p>
      </dgm:t>
    </dgm:pt>
    <dgm:pt modelId="{EF75F98B-BE5F-9D4B-BB76-6963874C51BE}" type="parTrans" cxnId="{A559850E-C1F0-E14B-90C2-681D5BEF6E02}">
      <dgm:prSet/>
      <dgm:spPr/>
      <dgm:t>
        <a:bodyPr/>
        <a:lstStyle/>
        <a:p>
          <a:endParaRPr lang="en-US"/>
        </a:p>
      </dgm:t>
    </dgm:pt>
    <dgm:pt modelId="{8D885537-58C8-3C46-A804-E8BAABCC0497}" type="sibTrans" cxnId="{A559850E-C1F0-E14B-90C2-681D5BEF6E02}">
      <dgm:prSet/>
      <dgm:spPr/>
      <dgm:t>
        <a:bodyPr/>
        <a:lstStyle/>
        <a:p>
          <a:endParaRPr lang="en-US"/>
        </a:p>
      </dgm:t>
    </dgm:pt>
    <dgm:pt modelId="{87F217C8-0A26-7B49-871E-50E85DEB0750}">
      <dgm:prSet/>
      <dgm:spPr/>
      <dgm:t>
        <a:bodyPr/>
        <a:lstStyle/>
        <a:p>
          <a:r>
            <a:rPr lang="en-US" dirty="0" smtClean="0"/>
            <a:t>Opportunity</a:t>
          </a:r>
          <a:endParaRPr lang="en-US" dirty="0"/>
        </a:p>
      </dgm:t>
    </dgm:pt>
    <dgm:pt modelId="{E5FF29E6-8F1A-434F-BFFF-A55307820A62}" type="parTrans" cxnId="{C39EBE28-0DB3-374E-A2A8-B951997B9DBA}">
      <dgm:prSet/>
      <dgm:spPr/>
      <dgm:t>
        <a:bodyPr/>
        <a:lstStyle/>
        <a:p>
          <a:endParaRPr lang="en-US"/>
        </a:p>
      </dgm:t>
    </dgm:pt>
    <dgm:pt modelId="{8B7BE79C-3507-6A4D-BE86-B25A1C154909}" type="sibTrans" cxnId="{C39EBE28-0DB3-374E-A2A8-B951997B9DBA}">
      <dgm:prSet/>
      <dgm:spPr/>
      <dgm:t>
        <a:bodyPr/>
        <a:lstStyle/>
        <a:p>
          <a:endParaRPr lang="en-US"/>
        </a:p>
      </dgm:t>
    </dgm:pt>
    <dgm:pt modelId="{5D5BB89A-E8BE-1F49-805C-FD4A96896DDC}" type="pres">
      <dgm:prSet presAssocID="{F6A4B390-7F06-E447-AC83-472E92DB5A0B}" presName="hierChild1" presStyleCnt="0">
        <dgm:presLayoutVars>
          <dgm:orgChart val="1"/>
          <dgm:chPref val="1"/>
          <dgm:dir/>
          <dgm:animOne val="branch"/>
          <dgm:animLvl val="lvl"/>
          <dgm:resizeHandles/>
        </dgm:presLayoutVars>
      </dgm:prSet>
      <dgm:spPr/>
      <dgm:t>
        <a:bodyPr/>
        <a:lstStyle/>
        <a:p>
          <a:endParaRPr lang="en-US"/>
        </a:p>
      </dgm:t>
    </dgm:pt>
    <dgm:pt modelId="{068649F1-39F6-D040-91D2-83CF9DF90666}" type="pres">
      <dgm:prSet presAssocID="{1E6BC52B-E9E8-1F49-969E-8AD391E868AF}" presName="hierRoot1" presStyleCnt="0">
        <dgm:presLayoutVars>
          <dgm:hierBranch val="init"/>
        </dgm:presLayoutVars>
      </dgm:prSet>
      <dgm:spPr/>
    </dgm:pt>
    <dgm:pt modelId="{EE4FF4AB-4662-A043-B86F-9E4DF2DDECC4}" type="pres">
      <dgm:prSet presAssocID="{1E6BC52B-E9E8-1F49-969E-8AD391E868AF}" presName="rootComposite1" presStyleCnt="0"/>
      <dgm:spPr/>
    </dgm:pt>
    <dgm:pt modelId="{82560DCF-12AB-6F41-A513-14175F4D5CAA}" type="pres">
      <dgm:prSet presAssocID="{1E6BC52B-E9E8-1F49-969E-8AD391E868AF}" presName="rootText1" presStyleLbl="node0" presStyleIdx="0" presStyleCnt="4">
        <dgm:presLayoutVars>
          <dgm:chPref val="3"/>
        </dgm:presLayoutVars>
      </dgm:prSet>
      <dgm:spPr/>
      <dgm:t>
        <a:bodyPr/>
        <a:lstStyle/>
        <a:p>
          <a:endParaRPr lang="en-US"/>
        </a:p>
      </dgm:t>
    </dgm:pt>
    <dgm:pt modelId="{5EA2168F-0D55-6F4A-88FF-58199D673912}" type="pres">
      <dgm:prSet presAssocID="{1E6BC52B-E9E8-1F49-969E-8AD391E868AF}" presName="rootConnector1" presStyleLbl="node1" presStyleIdx="0" presStyleCnt="0"/>
      <dgm:spPr/>
      <dgm:t>
        <a:bodyPr/>
        <a:lstStyle/>
        <a:p>
          <a:endParaRPr lang="en-US"/>
        </a:p>
      </dgm:t>
    </dgm:pt>
    <dgm:pt modelId="{23B00255-92EC-4648-B259-459ED6AEBF4E}" type="pres">
      <dgm:prSet presAssocID="{1E6BC52B-E9E8-1F49-969E-8AD391E868AF}" presName="hierChild2" presStyleCnt="0"/>
      <dgm:spPr/>
    </dgm:pt>
    <dgm:pt modelId="{89DFE4E9-86C0-D04F-8C09-3D6A7A594E2A}" type="pres">
      <dgm:prSet presAssocID="{C86D2A58-C578-1747-BBE1-BE30C033074E}" presName="Name64" presStyleLbl="parChTrans1D2" presStyleIdx="0" presStyleCnt="1"/>
      <dgm:spPr/>
      <dgm:t>
        <a:bodyPr/>
        <a:lstStyle/>
        <a:p>
          <a:endParaRPr lang="en-US"/>
        </a:p>
      </dgm:t>
    </dgm:pt>
    <dgm:pt modelId="{436591D1-76A2-424D-910C-FEBF781B3DF2}" type="pres">
      <dgm:prSet presAssocID="{B0CE8A19-52A1-C94E-B820-33DF045745D2}" presName="hierRoot2" presStyleCnt="0">
        <dgm:presLayoutVars>
          <dgm:hierBranch val="init"/>
        </dgm:presLayoutVars>
      </dgm:prSet>
      <dgm:spPr/>
    </dgm:pt>
    <dgm:pt modelId="{39D04973-A3A9-BA4A-9C55-4488B5561457}" type="pres">
      <dgm:prSet presAssocID="{B0CE8A19-52A1-C94E-B820-33DF045745D2}" presName="rootComposite" presStyleCnt="0"/>
      <dgm:spPr/>
    </dgm:pt>
    <dgm:pt modelId="{A06319AA-EB92-6743-B039-66A65E643ABB}" type="pres">
      <dgm:prSet presAssocID="{B0CE8A19-52A1-C94E-B820-33DF045745D2}" presName="rootText" presStyleLbl="node2" presStyleIdx="0" presStyleCnt="1" custLinFactY="100000" custLinFactNeighborX="7377" custLinFactNeighborY="112863">
        <dgm:presLayoutVars>
          <dgm:chPref val="3"/>
        </dgm:presLayoutVars>
      </dgm:prSet>
      <dgm:spPr/>
      <dgm:t>
        <a:bodyPr/>
        <a:lstStyle/>
        <a:p>
          <a:endParaRPr lang="en-US"/>
        </a:p>
      </dgm:t>
    </dgm:pt>
    <dgm:pt modelId="{17A3394A-EF9D-0C4F-990A-4468E389F19F}" type="pres">
      <dgm:prSet presAssocID="{B0CE8A19-52A1-C94E-B820-33DF045745D2}" presName="rootConnector" presStyleLbl="node2" presStyleIdx="0" presStyleCnt="1"/>
      <dgm:spPr/>
      <dgm:t>
        <a:bodyPr/>
        <a:lstStyle/>
        <a:p>
          <a:endParaRPr lang="en-US"/>
        </a:p>
      </dgm:t>
    </dgm:pt>
    <dgm:pt modelId="{30954573-25A6-4645-88E6-9548C1858A08}" type="pres">
      <dgm:prSet presAssocID="{B0CE8A19-52A1-C94E-B820-33DF045745D2}" presName="hierChild4" presStyleCnt="0"/>
      <dgm:spPr/>
    </dgm:pt>
    <dgm:pt modelId="{CB17276E-A101-D048-AB59-4C280FB6206F}" type="pres">
      <dgm:prSet presAssocID="{007CD921-1C8E-EF44-A018-155636005C81}" presName="Name64" presStyleLbl="parChTrans1D3" presStyleIdx="0" presStyleCnt="1"/>
      <dgm:spPr/>
      <dgm:t>
        <a:bodyPr/>
        <a:lstStyle/>
        <a:p>
          <a:endParaRPr lang="en-US"/>
        </a:p>
      </dgm:t>
    </dgm:pt>
    <dgm:pt modelId="{3C72FCFF-9BB7-1A4D-8C56-5A1523BEBFC9}" type="pres">
      <dgm:prSet presAssocID="{9CE09C2C-5B34-094E-A763-6121A01555E1}" presName="hierRoot2" presStyleCnt="0">
        <dgm:presLayoutVars>
          <dgm:hierBranch val="init"/>
        </dgm:presLayoutVars>
      </dgm:prSet>
      <dgm:spPr/>
    </dgm:pt>
    <dgm:pt modelId="{5177ED2F-7FDA-D948-AA55-1A2EBB6FBDE3}" type="pres">
      <dgm:prSet presAssocID="{9CE09C2C-5B34-094E-A763-6121A01555E1}" presName="rootComposite" presStyleCnt="0"/>
      <dgm:spPr/>
    </dgm:pt>
    <dgm:pt modelId="{0FB53E69-E8A6-564A-B3CD-13CB15CA4A49}" type="pres">
      <dgm:prSet presAssocID="{9CE09C2C-5B34-094E-A763-6121A01555E1}" presName="rootText" presStyleLbl="node3" presStyleIdx="0" presStyleCnt="1" custLinFactY="100000" custLinFactNeighborX="11819" custLinFactNeighborY="112470">
        <dgm:presLayoutVars>
          <dgm:chPref val="3"/>
        </dgm:presLayoutVars>
      </dgm:prSet>
      <dgm:spPr/>
      <dgm:t>
        <a:bodyPr/>
        <a:lstStyle/>
        <a:p>
          <a:endParaRPr lang="en-US"/>
        </a:p>
      </dgm:t>
    </dgm:pt>
    <dgm:pt modelId="{D18AAD34-7307-2546-8FD0-2C1D36A8B829}" type="pres">
      <dgm:prSet presAssocID="{9CE09C2C-5B34-094E-A763-6121A01555E1}" presName="rootConnector" presStyleLbl="node3" presStyleIdx="0" presStyleCnt="1"/>
      <dgm:spPr/>
      <dgm:t>
        <a:bodyPr/>
        <a:lstStyle/>
        <a:p>
          <a:endParaRPr lang="en-US"/>
        </a:p>
      </dgm:t>
    </dgm:pt>
    <dgm:pt modelId="{65DECE18-AFD3-0E45-A1F9-83B2433581E5}" type="pres">
      <dgm:prSet presAssocID="{9CE09C2C-5B34-094E-A763-6121A01555E1}" presName="hierChild4" presStyleCnt="0"/>
      <dgm:spPr/>
    </dgm:pt>
    <dgm:pt modelId="{6D303032-03ED-1940-8922-B56E34F3A548}" type="pres">
      <dgm:prSet presAssocID="{9CE09C2C-5B34-094E-A763-6121A01555E1}" presName="hierChild5" presStyleCnt="0"/>
      <dgm:spPr/>
    </dgm:pt>
    <dgm:pt modelId="{EAF4A88D-2792-764B-BCD8-4A9DA533A578}" type="pres">
      <dgm:prSet presAssocID="{B0CE8A19-52A1-C94E-B820-33DF045745D2}" presName="hierChild5" presStyleCnt="0"/>
      <dgm:spPr/>
    </dgm:pt>
    <dgm:pt modelId="{FB5A671D-23FE-1046-BE5E-AD44B077CD5F}" type="pres">
      <dgm:prSet presAssocID="{1E6BC52B-E9E8-1F49-969E-8AD391E868AF}" presName="hierChild3" presStyleCnt="0"/>
      <dgm:spPr/>
    </dgm:pt>
    <dgm:pt modelId="{DE7456C3-B17F-9E4C-955D-7D72FED6C822}" type="pres">
      <dgm:prSet presAssocID="{ED069ECE-480D-F347-A6E5-27E81A2DD0E7}" presName="hierRoot1" presStyleCnt="0">
        <dgm:presLayoutVars>
          <dgm:hierBranch val="init"/>
        </dgm:presLayoutVars>
      </dgm:prSet>
      <dgm:spPr/>
    </dgm:pt>
    <dgm:pt modelId="{ECC6E01B-E4C5-0647-A083-97E90A81074E}" type="pres">
      <dgm:prSet presAssocID="{ED069ECE-480D-F347-A6E5-27E81A2DD0E7}" presName="rootComposite1" presStyleCnt="0"/>
      <dgm:spPr/>
    </dgm:pt>
    <dgm:pt modelId="{97F57B14-9266-884F-B6A8-600789C11E83}" type="pres">
      <dgm:prSet presAssocID="{ED069ECE-480D-F347-A6E5-27E81A2DD0E7}" presName="rootText1" presStyleLbl="node0" presStyleIdx="1" presStyleCnt="4">
        <dgm:presLayoutVars>
          <dgm:chPref val="3"/>
        </dgm:presLayoutVars>
      </dgm:prSet>
      <dgm:spPr/>
      <dgm:t>
        <a:bodyPr/>
        <a:lstStyle/>
        <a:p>
          <a:endParaRPr lang="en-US"/>
        </a:p>
      </dgm:t>
    </dgm:pt>
    <dgm:pt modelId="{B1428DF1-B52E-C645-8B87-897F8EF95941}" type="pres">
      <dgm:prSet presAssocID="{ED069ECE-480D-F347-A6E5-27E81A2DD0E7}" presName="rootConnector1" presStyleLbl="node1" presStyleIdx="0" presStyleCnt="0"/>
      <dgm:spPr/>
      <dgm:t>
        <a:bodyPr/>
        <a:lstStyle/>
        <a:p>
          <a:endParaRPr lang="en-US"/>
        </a:p>
      </dgm:t>
    </dgm:pt>
    <dgm:pt modelId="{2333F085-A01A-8745-B04B-9BFDDA8F514F}" type="pres">
      <dgm:prSet presAssocID="{ED069ECE-480D-F347-A6E5-27E81A2DD0E7}" presName="hierChild2" presStyleCnt="0"/>
      <dgm:spPr/>
    </dgm:pt>
    <dgm:pt modelId="{64E5EAAF-F150-D244-95DE-4CB18C7F33D1}" type="pres">
      <dgm:prSet presAssocID="{ED069ECE-480D-F347-A6E5-27E81A2DD0E7}" presName="hierChild3" presStyleCnt="0"/>
      <dgm:spPr/>
    </dgm:pt>
    <dgm:pt modelId="{31D3FBE5-78D7-6042-AE4E-A6804D1DD5DF}" type="pres">
      <dgm:prSet presAssocID="{8335E7BC-3F37-D248-99D1-2013F381FD08}" presName="hierRoot1" presStyleCnt="0">
        <dgm:presLayoutVars>
          <dgm:hierBranch val="init"/>
        </dgm:presLayoutVars>
      </dgm:prSet>
      <dgm:spPr/>
    </dgm:pt>
    <dgm:pt modelId="{C6EFC0E5-057E-0D4D-8739-66F07EF19076}" type="pres">
      <dgm:prSet presAssocID="{8335E7BC-3F37-D248-99D1-2013F381FD08}" presName="rootComposite1" presStyleCnt="0"/>
      <dgm:spPr/>
    </dgm:pt>
    <dgm:pt modelId="{CFE0FFDC-CE72-5043-B83C-764F0FA556DA}" type="pres">
      <dgm:prSet presAssocID="{8335E7BC-3F37-D248-99D1-2013F381FD08}" presName="rootText1" presStyleLbl="node0" presStyleIdx="2" presStyleCnt="4">
        <dgm:presLayoutVars>
          <dgm:chPref val="3"/>
        </dgm:presLayoutVars>
      </dgm:prSet>
      <dgm:spPr/>
      <dgm:t>
        <a:bodyPr/>
        <a:lstStyle/>
        <a:p>
          <a:endParaRPr lang="en-US"/>
        </a:p>
      </dgm:t>
    </dgm:pt>
    <dgm:pt modelId="{386E4D26-5752-A544-8493-146FDA9BD9AF}" type="pres">
      <dgm:prSet presAssocID="{8335E7BC-3F37-D248-99D1-2013F381FD08}" presName="rootConnector1" presStyleLbl="node1" presStyleIdx="0" presStyleCnt="0"/>
      <dgm:spPr/>
      <dgm:t>
        <a:bodyPr/>
        <a:lstStyle/>
        <a:p>
          <a:endParaRPr lang="en-US"/>
        </a:p>
      </dgm:t>
    </dgm:pt>
    <dgm:pt modelId="{C8B18F4A-2181-6E40-90B2-54B2CF7D5965}" type="pres">
      <dgm:prSet presAssocID="{8335E7BC-3F37-D248-99D1-2013F381FD08}" presName="hierChild2" presStyleCnt="0"/>
      <dgm:spPr/>
    </dgm:pt>
    <dgm:pt modelId="{42E15558-E806-A34D-9D67-2EF8B1B81F00}" type="pres">
      <dgm:prSet presAssocID="{8335E7BC-3F37-D248-99D1-2013F381FD08}" presName="hierChild3" presStyleCnt="0"/>
      <dgm:spPr/>
    </dgm:pt>
    <dgm:pt modelId="{F9ABFA7E-C9F7-0B41-966C-8B469D2A536D}" type="pres">
      <dgm:prSet presAssocID="{87F217C8-0A26-7B49-871E-50E85DEB0750}" presName="hierRoot1" presStyleCnt="0">
        <dgm:presLayoutVars>
          <dgm:hierBranch val="init"/>
        </dgm:presLayoutVars>
      </dgm:prSet>
      <dgm:spPr/>
    </dgm:pt>
    <dgm:pt modelId="{0E2EEFA1-D915-C148-BED8-45FFD3502862}" type="pres">
      <dgm:prSet presAssocID="{87F217C8-0A26-7B49-871E-50E85DEB0750}" presName="rootComposite1" presStyleCnt="0"/>
      <dgm:spPr/>
    </dgm:pt>
    <dgm:pt modelId="{1DEED361-11DB-5447-8965-C8EB4BA61F1F}" type="pres">
      <dgm:prSet presAssocID="{87F217C8-0A26-7B49-871E-50E85DEB0750}" presName="rootText1" presStyleLbl="node0" presStyleIdx="3" presStyleCnt="4">
        <dgm:presLayoutVars>
          <dgm:chPref val="3"/>
        </dgm:presLayoutVars>
      </dgm:prSet>
      <dgm:spPr/>
      <dgm:t>
        <a:bodyPr/>
        <a:lstStyle/>
        <a:p>
          <a:endParaRPr lang="en-US"/>
        </a:p>
      </dgm:t>
    </dgm:pt>
    <dgm:pt modelId="{0A865C2B-DB1D-4E41-AC5D-2BBFC2DF80FE}" type="pres">
      <dgm:prSet presAssocID="{87F217C8-0A26-7B49-871E-50E85DEB0750}" presName="rootConnector1" presStyleLbl="node1" presStyleIdx="0" presStyleCnt="0"/>
      <dgm:spPr/>
      <dgm:t>
        <a:bodyPr/>
        <a:lstStyle/>
        <a:p>
          <a:endParaRPr lang="en-US"/>
        </a:p>
      </dgm:t>
    </dgm:pt>
    <dgm:pt modelId="{CA65CFC9-BB4F-AB41-92D0-70811449759A}" type="pres">
      <dgm:prSet presAssocID="{87F217C8-0A26-7B49-871E-50E85DEB0750}" presName="hierChild2" presStyleCnt="0"/>
      <dgm:spPr/>
    </dgm:pt>
    <dgm:pt modelId="{49C85A76-918E-864B-88F1-E8C3827DF683}" type="pres">
      <dgm:prSet presAssocID="{87F217C8-0A26-7B49-871E-50E85DEB0750}" presName="hierChild3" presStyleCnt="0"/>
      <dgm:spPr/>
    </dgm:pt>
  </dgm:ptLst>
  <dgm:cxnLst>
    <dgm:cxn modelId="{10B2A940-9C1E-EE4E-9238-37C55D3C601C}" srcId="{F6A4B390-7F06-E447-AC83-472E92DB5A0B}" destId="{1E6BC52B-E9E8-1F49-969E-8AD391E868AF}" srcOrd="0" destOrd="0" parTransId="{5B71DC87-38D7-274A-89DB-0361176001AC}" sibTransId="{9EACDA54-61B3-C24E-8C44-C31FB22294F9}"/>
    <dgm:cxn modelId="{C176EEE2-9383-6241-8C76-F42F4B0E2A98}" type="presOf" srcId="{8335E7BC-3F37-D248-99D1-2013F381FD08}" destId="{386E4D26-5752-A544-8493-146FDA9BD9AF}" srcOrd="1" destOrd="0" presId="urn:microsoft.com/office/officeart/2009/3/layout/HorizontalOrganizationChart"/>
    <dgm:cxn modelId="{F8CAA16A-73EE-9A49-BDEA-CF46F6F819B0}" type="presOf" srcId="{ED069ECE-480D-F347-A6E5-27E81A2DD0E7}" destId="{97F57B14-9266-884F-B6A8-600789C11E83}" srcOrd="0" destOrd="0" presId="urn:microsoft.com/office/officeart/2009/3/layout/HorizontalOrganizationChart"/>
    <dgm:cxn modelId="{1291A156-9AB3-8A43-ADC2-57BAC51C4334}" type="presOf" srcId="{B0CE8A19-52A1-C94E-B820-33DF045745D2}" destId="{17A3394A-EF9D-0C4F-990A-4468E389F19F}" srcOrd="1" destOrd="0" presId="urn:microsoft.com/office/officeart/2009/3/layout/HorizontalOrganizationChart"/>
    <dgm:cxn modelId="{94922885-88B5-5C48-B4E0-D3A5B19E4324}" srcId="{1E6BC52B-E9E8-1F49-969E-8AD391E868AF}" destId="{B0CE8A19-52A1-C94E-B820-33DF045745D2}" srcOrd="0" destOrd="0" parTransId="{C86D2A58-C578-1747-BBE1-BE30C033074E}" sibTransId="{9E75529C-FC52-B94D-951E-3AC9B4111A92}"/>
    <dgm:cxn modelId="{C7BD3741-FB9A-044E-BCDF-414EE9B13A1C}" type="presOf" srcId="{9CE09C2C-5B34-094E-A763-6121A01555E1}" destId="{D18AAD34-7307-2546-8FD0-2C1D36A8B829}" srcOrd="1" destOrd="0" presId="urn:microsoft.com/office/officeart/2009/3/layout/HorizontalOrganizationChart"/>
    <dgm:cxn modelId="{1DB1F946-AA2A-BF4C-9767-FB38625770CE}" type="presOf" srcId="{007CD921-1C8E-EF44-A018-155636005C81}" destId="{CB17276E-A101-D048-AB59-4C280FB6206F}" srcOrd="0" destOrd="0" presId="urn:microsoft.com/office/officeart/2009/3/layout/HorizontalOrganizationChart"/>
    <dgm:cxn modelId="{6991CC23-E881-7749-B055-D9C53292C2F6}" type="presOf" srcId="{9CE09C2C-5B34-094E-A763-6121A01555E1}" destId="{0FB53E69-E8A6-564A-B3CD-13CB15CA4A49}" srcOrd="0" destOrd="0" presId="urn:microsoft.com/office/officeart/2009/3/layout/HorizontalOrganizationChart"/>
    <dgm:cxn modelId="{E2E81BEC-C2C0-3046-8D84-E38DA72EDFDD}" srcId="{B0CE8A19-52A1-C94E-B820-33DF045745D2}" destId="{9CE09C2C-5B34-094E-A763-6121A01555E1}" srcOrd="0" destOrd="0" parTransId="{007CD921-1C8E-EF44-A018-155636005C81}" sibTransId="{5FBA0842-E2FB-B64A-989B-DAB04CF17B62}"/>
    <dgm:cxn modelId="{89555816-826C-5448-BBF4-C448660BCEA7}" type="presOf" srcId="{ED069ECE-480D-F347-A6E5-27E81A2DD0E7}" destId="{B1428DF1-B52E-C645-8B87-897F8EF95941}" srcOrd="1" destOrd="0" presId="urn:microsoft.com/office/officeart/2009/3/layout/HorizontalOrganizationChart"/>
    <dgm:cxn modelId="{A559850E-C1F0-E14B-90C2-681D5BEF6E02}" srcId="{F6A4B390-7F06-E447-AC83-472E92DB5A0B}" destId="{8335E7BC-3F37-D248-99D1-2013F381FD08}" srcOrd="2" destOrd="0" parTransId="{EF75F98B-BE5F-9D4B-BB76-6963874C51BE}" sibTransId="{8D885537-58C8-3C46-A804-E8BAABCC0497}"/>
    <dgm:cxn modelId="{E7FDBDEC-6841-8144-BA86-4ECADBBBB896}" type="presOf" srcId="{8335E7BC-3F37-D248-99D1-2013F381FD08}" destId="{CFE0FFDC-CE72-5043-B83C-764F0FA556DA}" srcOrd="0" destOrd="0" presId="urn:microsoft.com/office/officeart/2009/3/layout/HorizontalOrganizationChart"/>
    <dgm:cxn modelId="{C39EBE28-0DB3-374E-A2A8-B951997B9DBA}" srcId="{F6A4B390-7F06-E447-AC83-472E92DB5A0B}" destId="{87F217C8-0A26-7B49-871E-50E85DEB0750}" srcOrd="3" destOrd="0" parTransId="{E5FF29E6-8F1A-434F-BFFF-A55307820A62}" sibTransId="{8B7BE79C-3507-6A4D-BE86-B25A1C154909}"/>
    <dgm:cxn modelId="{23AE587C-09B0-4F41-8030-1D8FB887DB88}" type="presOf" srcId="{87F217C8-0A26-7B49-871E-50E85DEB0750}" destId="{0A865C2B-DB1D-4E41-AC5D-2BBFC2DF80FE}" srcOrd="1" destOrd="0" presId="urn:microsoft.com/office/officeart/2009/3/layout/HorizontalOrganizationChart"/>
    <dgm:cxn modelId="{578726A2-DE50-9045-8B8D-1C6CA678EA58}" type="presOf" srcId="{1E6BC52B-E9E8-1F49-969E-8AD391E868AF}" destId="{82560DCF-12AB-6F41-A513-14175F4D5CAA}" srcOrd="0" destOrd="0" presId="urn:microsoft.com/office/officeart/2009/3/layout/HorizontalOrganizationChart"/>
    <dgm:cxn modelId="{3E06CCAC-7FB9-B94C-A734-1DF7CBC41621}" type="presOf" srcId="{1E6BC52B-E9E8-1F49-969E-8AD391E868AF}" destId="{5EA2168F-0D55-6F4A-88FF-58199D673912}" srcOrd="1" destOrd="0" presId="urn:microsoft.com/office/officeart/2009/3/layout/HorizontalOrganizationChart"/>
    <dgm:cxn modelId="{49F610DB-C738-254C-BE4E-3B579BD2A8A2}" type="presOf" srcId="{F6A4B390-7F06-E447-AC83-472E92DB5A0B}" destId="{5D5BB89A-E8BE-1F49-805C-FD4A96896DDC}" srcOrd="0" destOrd="0" presId="urn:microsoft.com/office/officeart/2009/3/layout/HorizontalOrganizationChart"/>
    <dgm:cxn modelId="{47E68E13-9368-CC46-8E5A-BEDA49C9A9CD}" type="presOf" srcId="{B0CE8A19-52A1-C94E-B820-33DF045745D2}" destId="{A06319AA-EB92-6743-B039-66A65E643ABB}" srcOrd="0" destOrd="0" presId="urn:microsoft.com/office/officeart/2009/3/layout/HorizontalOrganizationChart"/>
    <dgm:cxn modelId="{4CD73018-F547-1342-8529-F55FCC8C3D7C}" type="presOf" srcId="{87F217C8-0A26-7B49-871E-50E85DEB0750}" destId="{1DEED361-11DB-5447-8965-C8EB4BA61F1F}" srcOrd="0" destOrd="0" presId="urn:microsoft.com/office/officeart/2009/3/layout/HorizontalOrganizationChart"/>
    <dgm:cxn modelId="{49DEECCE-2725-D84A-AED7-9DBC0D017211}" srcId="{F6A4B390-7F06-E447-AC83-472E92DB5A0B}" destId="{ED069ECE-480D-F347-A6E5-27E81A2DD0E7}" srcOrd="1" destOrd="0" parTransId="{ED43D77C-D6C9-0040-84CA-9E93CA7110AF}" sibTransId="{F42CB986-E575-144B-BE34-822E4096F75D}"/>
    <dgm:cxn modelId="{54054BEA-A28F-A14D-B368-92C9DF0495E0}" type="presOf" srcId="{C86D2A58-C578-1747-BBE1-BE30C033074E}" destId="{89DFE4E9-86C0-D04F-8C09-3D6A7A594E2A}" srcOrd="0" destOrd="0" presId="urn:microsoft.com/office/officeart/2009/3/layout/HorizontalOrganizationChart"/>
    <dgm:cxn modelId="{20EA025C-B4B7-4B43-AFC6-62C3BF67EE04}" type="presParOf" srcId="{5D5BB89A-E8BE-1F49-805C-FD4A96896DDC}" destId="{068649F1-39F6-D040-91D2-83CF9DF90666}" srcOrd="0" destOrd="0" presId="urn:microsoft.com/office/officeart/2009/3/layout/HorizontalOrganizationChart"/>
    <dgm:cxn modelId="{326C0832-96CD-BE44-B023-508D28597E6B}" type="presParOf" srcId="{068649F1-39F6-D040-91D2-83CF9DF90666}" destId="{EE4FF4AB-4662-A043-B86F-9E4DF2DDECC4}" srcOrd="0" destOrd="0" presId="urn:microsoft.com/office/officeart/2009/3/layout/HorizontalOrganizationChart"/>
    <dgm:cxn modelId="{EBDAA1CF-44C1-7A4A-858B-ECB78784B41D}" type="presParOf" srcId="{EE4FF4AB-4662-A043-B86F-9E4DF2DDECC4}" destId="{82560DCF-12AB-6F41-A513-14175F4D5CAA}" srcOrd="0" destOrd="0" presId="urn:microsoft.com/office/officeart/2009/3/layout/HorizontalOrganizationChart"/>
    <dgm:cxn modelId="{CD766F99-772D-CF42-B8F5-0AF17243667E}" type="presParOf" srcId="{EE4FF4AB-4662-A043-B86F-9E4DF2DDECC4}" destId="{5EA2168F-0D55-6F4A-88FF-58199D673912}" srcOrd="1" destOrd="0" presId="urn:microsoft.com/office/officeart/2009/3/layout/HorizontalOrganizationChart"/>
    <dgm:cxn modelId="{E8DCED08-311D-D143-A927-7A35FD6B6231}" type="presParOf" srcId="{068649F1-39F6-D040-91D2-83CF9DF90666}" destId="{23B00255-92EC-4648-B259-459ED6AEBF4E}" srcOrd="1" destOrd="0" presId="urn:microsoft.com/office/officeart/2009/3/layout/HorizontalOrganizationChart"/>
    <dgm:cxn modelId="{DE612E96-68F2-BB44-8522-F0AC5BDAD87F}" type="presParOf" srcId="{23B00255-92EC-4648-B259-459ED6AEBF4E}" destId="{89DFE4E9-86C0-D04F-8C09-3D6A7A594E2A}" srcOrd="0" destOrd="0" presId="urn:microsoft.com/office/officeart/2009/3/layout/HorizontalOrganizationChart"/>
    <dgm:cxn modelId="{AAD7557F-9491-9048-BA4D-90AFDDEA341B}" type="presParOf" srcId="{23B00255-92EC-4648-B259-459ED6AEBF4E}" destId="{436591D1-76A2-424D-910C-FEBF781B3DF2}" srcOrd="1" destOrd="0" presId="urn:microsoft.com/office/officeart/2009/3/layout/HorizontalOrganizationChart"/>
    <dgm:cxn modelId="{3C7142BD-863D-564E-A57A-A25911FA8B59}" type="presParOf" srcId="{436591D1-76A2-424D-910C-FEBF781B3DF2}" destId="{39D04973-A3A9-BA4A-9C55-4488B5561457}" srcOrd="0" destOrd="0" presId="urn:microsoft.com/office/officeart/2009/3/layout/HorizontalOrganizationChart"/>
    <dgm:cxn modelId="{A51F2234-5F39-5E48-884D-E4A063F86BD8}" type="presParOf" srcId="{39D04973-A3A9-BA4A-9C55-4488B5561457}" destId="{A06319AA-EB92-6743-B039-66A65E643ABB}" srcOrd="0" destOrd="0" presId="urn:microsoft.com/office/officeart/2009/3/layout/HorizontalOrganizationChart"/>
    <dgm:cxn modelId="{2F2CC7C9-728B-CC41-AC4F-D5E3A74F94A5}" type="presParOf" srcId="{39D04973-A3A9-BA4A-9C55-4488B5561457}" destId="{17A3394A-EF9D-0C4F-990A-4468E389F19F}" srcOrd="1" destOrd="0" presId="urn:microsoft.com/office/officeart/2009/3/layout/HorizontalOrganizationChart"/>
    <dgm:cxn modelId="{3C253328-6EB8-B649-A1E9-1A232B385FBE}" type="presParOf" srcId="{436591D1-76A2-424D-910C-FEBF781B3DF2}" destId="{30954573-25A6-4645-88E6-9548C1858A08}" srcOrd="1" destOrd="0" presId="urn:microsoft.com/office/officeart/2009/3/layout/HorizontalOrganizationChart"/>
    <dgm:cxn modelId="{A86AFA9E-3A41-8342-99C0-FBEA804A3592}" type="presParOf" srcId="{30954573-25A6-4645-88E6-9548C1858A08}" destId="{CB17276E-A101-D048-AB59-4C280FB6206F}" srcOrd="0" destOrd="0" presId="urn:microsoft.com/office/officeart/2009/3/layout/HorizontalOrganizationChart"/>
    <dgm:cxn modelId="{80888798-96EB-7D4A-B30C-72613D92CF7A}" type="presParOf" srcId="{30954573-25A6-4645-88E6-9548C1858A08}" destId="{3C72FCFF-9BB7-1A4D-8C56-5A1523BEBFC9}" srcOrd="1" destOrd="0" presId="urn:microsoft.com/office/officeart/2009/3/layout/HorizontalOrganizationChart"/>
    <dgm:cxn modelId="{029DB948-0B9D-454E-9B5D-80CA975FCF65}" type="presParOf" srcId="{3C72FCFF-9BB7-1A4D-8C56-5A1523BEBFC9}" destId="{5177ED2F-7FDA-D948-AA55-1A2EBB6FBDE3}" srcOrd="0" destOrd="0" presId="urn:microsoft.com/office/officeart/2009/3/layout/HorizontalOrganizationChart"/>
    <dgm:cxn modelId="{10752453-A1F5-E445-99CF-4FEAE3DC440E}" type="presParOf" srcId="{5177ED2F-7FDA-D948-AA55-1A2EBB6FBDE3}" destId="{0FB53E69-E8A6-564A-B3CD-13CB15CA4A49}" srcOrd="0" destOrd="0" presId="urn:microsoft.com/office/officeart/2009/3/layout/HorizontalOrganizationChart"/>
    <dgm:cxn modelId="{FABAC11C-B570-354F-8287-94785BA39073}" type="presParOf" srcId="{5177ED2F-7FDA-D948-AA55-1A2EBB6FBDE3}" destId="{D18AAD34-7307-2546-8FD0-2C1D36A8B829}" srcOrd="1" destOrd="0" presId="urn:microsoft.com/office/officeart/2009/3/layout/HorizontalOrganizationChart"/>
    <dgm:cxn modelId="{FC782B8B-6D64-1E4F-B8C2-DE45A29555BC}" type="presParOf" srcId="{3C72FCFF-9BB7-1A4D-8C56-5A1523BEBFC9}" destId="{65DECE18-AFD3-0E45-A1F9-83B2433581E5}" srcOrd="1" destOrd="0" presId="urn:microsoft.com/office/officeart/2009/3/layout/HorizontalOrganizationChart"/>
    <dgm:cxn modelId="{C3DC5ACF-5D1B-9D46-B613-5B720A40E8BD}" type="presParOf" srcId="{3C72FCFF-9BB7-1A4D-8C56-5A1523BEBFC9}" destId="{6D303032-03ED-1940-8922-B56E34F3A548}" srcOrd="2" destOrd="0" presId="urn:microsoft.com/office/officeart/2009/3/layout/HorizontalOrganizationChart"/>
    <dgm:cxn modelId="{31BE4599-8998-6540-8D44-82B6E14D3ABF}" type="presParOf" srcId="{436591D1-76A2-424D-910C-FEBF781B3DF2}" destId="{EAF4A88D-2792-764B-BCD8-4A9DA533A578}" srcOrd="2" destOrd="0" presId="urn:microsoft.com/office/officeart/2009/3/layout/HorizontalOrganizationChart"/>
    <dgm:cxn modelId="{AC714918-F9C0-304A-95BC-4D3DC7F5F31B}" type="presParOf" srcId="{068649F1-39F6-D040-91D2-83CF9DF90666}" destId="{FB5A671D-23FE-1046-BE5E-AD44B077CD5F}" srcOrd="2" destOrd="0" presId="urn:microsoft.com/office/officeart/2009/3/layout/HorizontalOrganizationChart"/>
    <dgm:cxn modelId="{8D74F5CA-E7EE-9049-9F56-06AC743E5F62}" type="presParOf" srcId="{5D5BB89A-E8BE-1F49-805C-FD4A96896DDC}" destId="{DE7456C3-B17F-9E4C-955D-7D72FED6C822}" srcOrd="1" destOrd="0" presId="urn:microsoft.com/office/officeart/2009/3/layout/HorizontalOrganizationChart"/>
    <dgm:cxn modelId="{929B6C32-A576-914F-A93E-D1A936556F67}" type="presParOf" srcId="{DE7456C3-B17F-9E4C-955D-7D72FED6C822}" destId="{ECC6E01B-E4C5-0647-A083-97E90A81074E}" srcOrd="0" destOrd="0" presId="urn:microsoft.com/office/officeart/2009/3/layout/HorizontalOrganizationChart"/>
    <dgm:cxn modelId="{7B49E940-4F54-134C-A917-B25D5D20CDED}" type="presParOf" srcId="{ECC6E01B-E4C5-0647-A083-97E90A81074E}" destId="{97F57B14-9266-884F-B6A8-600789C11E83}" srcOrd="0" destOrd="0" presId="urn:microsoft.com/office/officeart/2009/3/layout/HorizontalOrganizationChart"/>
    <dgm:cxn modelId="{46417C33-6254-394A-B58A-3E11396D578C}" type="presParOf" srcId="{ECC6E01B-E4C5-0647-A083-97E90A81074E}" destId="{B1428DF1-B52E-C645-8B87-897F8EF95941}" srcOrd="1" destOrd="0" presId="urn:microsoft.com/office/officeart/2009/3/layout/HorizontalOrganizationChart"/>
    <dgm:cxn modelId="{7301FC01-F725-1644-84FD-61340D54515F}" type="presParOf" srcId="{DE7456C3-B17F-9E4C-955D-7D72FED6C822}" destId="{2333F085-A01A-8745-B04B-9BFDDA8F514F}" srcOrd="1" destOrd="0" presId="urn:microsoft.com/office/officeart/2009/3/layout/HorizontalOrganizationChart"/>
    <dgm:cxn modelId="{55FE218B-1007-0C49-AFB3-55FD9981C305}" type="presParOf" srcId="{DE7456C3-B17F-9E4C-955D-7D72FED6C822}" destId="{64E5EAAF-F150-D244-95DE-4CB18C7F33D1}" srcOrd="2" destOrd="0" presId="urn:microsoft.com/office/officeart/2009/3/layout/HorizontalOrganizationChart"/>
    <dgm:cxn modelId="{46C98386-6AAC-2641-8653-AB7E06CA7458}" type="presParOf" srcId="{5D5BB89A-E8BE-1F49-805C-FD4A96896DDC}" destId="{31D3FBE5-78D7-6042-AE4E-A6804D1DD5DF}" srcOrd="2" destOrd="0" presId="urn:microsoft.com/office/officeart/2009/3/layout/HorizontalOrganizationChart"/>
    <dgm:cxn modelId="{0B72E672-4FDE-6A4A-ACD4-92EEA2B65A2E}" type="presParOf" srcId="{31D3FBE5-78D7-6042-AE4E-A6804D1DD5DF}" destId="{C6EFC0E5-057E-0D4D-8739-66F07EF19076}" srcOrd="0" destOrd="0" presId="urn:microsoft.com/office/officeart/2009/3/layout/HorizontalOrganizationChart"/>
    <dgm:cxn modelId="{DD8926EA-56DE-664F-8EAF-628FC6517533}" type="presParOf" srcId="{C6EFC0E5-057E-0D4D-8739-66F07EF19076}" destId="{CFE0FFDC-CE72-5043-B83C-764F0FA556DA}" srcOrd="0" destOrd="0" presId="urn:microsoft.com/office/officeart/2009/3/layout/HorizontalOrganizationChart"/>
    <dgm:cxn modelId="{4FA8340A-CB46-6642-B836-EA0DC77F65C5}" type="presParOf" srcId="{C6EFC0E5-057E-0D4D-8739-66F07EF19076}" destId="{386E4D26-5752-A544-8493-146FDA9BD9AF}" srcOrd="1" destOrd="0" presId="urn:microsoft.com/office/officeart/2009/3/layout/HorizontalOrganizationChart"/>
    <dgm:cxn modelId="{C96B709F-4F1A-C647-88FB-02B2CEC2375D}" type="presParOf" srcId="{31D3FBE5-78D7-6042-AE4E-A6804D1DD5DF}" destId="{C8B18F4A-2181-6E40-90B2-54B2CF7D5965}" srcOrd="1" destOrd="0" presId="urn:microsoft.com/office/officeart/2009/3/layout/HorizontalOrganizationChart"/>
    <dgm:cxn modelId="{C773C5BA-55DC-AF46-81B8-4AACD395DDDB}" type="presParOf" srcId="{31D3FBE5-78D7-6042-AE4E-A6804D1DD5DF}" destId="{42E15558-E806-A34D-9D67-2EF8B1B81F00}" srcOrd="2" destOrd="0" presId="urn:microsoft.com/office/officeart/2009/3/layout/HorizontalOrganizationChart"/>
    <dgm:cxn modelId="{CCF8A071-9FA5-BF49-9253-1271BD64FABF}" type="presParOf" srcId="{5D5BB89A-E8BE-1F49-805C-FD4A96896DDC}" destId="{F9ABFA7E-C9F7-0B41-966C-8B469D2A536D}" srcOrd="3" destOrd="0" presId="urn:microsoft.com/office/officeart/2009/3/layout/HorizontalOrganizationChart"/>
    <dgm:cxn modelId="{CFD15DE4-BE37-324F-9BDA-89484E848B1E}" type="presParOf" srcId="{F9ABFA7E-C9F7-0B41-966C-8B469D2A536D}" destId="{0E2EEFA1-D915-C148-BED8-45FFD3502862}" srcOrd="0" destOrd="0" presId="urn:microsoft.com/office/officeart/2009/3/layout/HorizontalOrganizationChart"/>
    <dgm:cxn modelId="{D557BEE2-9AFD-D34D-BE4F-8DC274A46A3C}" type="presParOf" srcId="{0E2EEFA1-D915-C148-BED8-45FFD3502862}" destId="{1DEED361-11DB-5447-8965-C8EB4BA61F1F}" srcOrd="0" destOrd="0" presId="urn:microsoft.com/office/officeart/2009/3/layout/HorizontalOrganizationChart"/>
    <dgm:cxn modelId="{10C92346-C979-3445-AD4C-265E916622CA}" type="presParOf" srcId="{0E2EEFA1-D915-C148-BED8-45FFD3502862}" destId="{0A865C2B-DB1D-4E41-AC5D-2BBFC2DF80FE}" srcOrd="1" destOrd="0" presId="urn:microsoft.com/office/officeart/2009/3/layout/HorizontalOrganizationChart"/>
    <dgm:cxn modelId="{57EBA1AE-1F7E-F64C-8049-FCEE78FD2A6E}" type="presParOf" srcId="{F9ABFA7E-C9F7-0B41-966C-8B469D2A536D}" destId="{CA65CFC9-BB4F-AB41-92D0-70811449759A}" srcOrd="1" destOrd="0" presId="urn:microsoft.com/office/officeart/2009/3/layout/HorizontalOrganizationChart"/>
    <dgm:cxn modelId="{D66CA392-7760-104B-AF25-E656C6A705B7}" type="presParOf" srcId="{F9ABFA7E-C9F7-0B41-966C-8B469D2A536D}" destId="{49C85A76-918E-864B-88F1-E8C3827DF683}"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7276E-A101-D048-AB59-4C280FB6206F}">
      <dsp:nvSpPr>
        <dsp:cNvPr id="0" name=""/>
        <dsp:cNvSpPr/>
      </dsp:nvSpPr>
      <dsp:spPr>
        <a:xfrm>
          <a:off x="4928729" y="1957133"/>
          <a:ext cx="276384" cy="91440"/>
        </a:xfrm>
        <a:custGeom>
          <a:avLst/>
          <a:gdLst/>
          <a:ahLst/>
          <a:cxnLst/>
          <a:rect l="0" t="0" r="0" b="0"/>
          <a:pathLst>
            <a:path>
              <a:moveTo>
                <a:pt x="0" y="48316"/>
              </a:moveTo>
              <a:lnTo>
                <a:pt x="59748" y="48316"/>
              </a:lnTo>
              <a:lnTo>
                <a:pt x="59748" y="45720"/>
              </a:lnTo>
              <a:lnTo>
                <a:pt x="276384" y="45720"/>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9DFE4E9-86C0-D04F-8C09-3D6A7A594E2A}">
      <dsp:nvSpPr>
        <dsp:cNvPr id="0" name=""/>
        <dsp:cNvSpPr/>
      </dsp:nvSpPr>
      <dsp:spPr>
        <a:xfrm>
          <a:off x="2169284" y="598979"/>
          <a:ext cx="593084" cy="1406470"/>
        </a:xfrm>
        <a:custGeom>
          <a:avLst/>
          <a:gdLst/>
          <a:ahLst/>
          <a:cxnLst/>
          <a:rect l="0" t="0" r="0" b="0"/>
          <a:pathLst>
            <a:path>
              <a:moveTo>
                <a:pt x="0" y="0"/>
              </a:moveTo>
              <a:lnTo>
                <a:pt x="376448" y="0"/>
              </a:lnTo>
              <a:lnTo>
                <a:pt x="376448" y="1406470"/>
              </a:lnTo>
              <a:lnTo>
                <a:pt x="593084" y="140647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2560DCF-12AB-6F41-A513-14175F4D5CAA}">
      <dsp:nvSpPr>
        <dsp:cNvPr id="0" name=""/>
        <dsp:cNvSpPr/>
      </dsp:nvSpPr>
      <dsp:spPr>
        <a:xfrm>
          <a:off x="2924" y="268609"/>
          <a:ext cx="2166360" cy="660739"/>
        </a:xfrm>
        <a:prstGeom prst="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Ethical issue intensity</a:t>
          </a:r>
          <a:endParaRPr lang="en-US" sz="1500" kern="1200" dirty="0"/>
        </a:p>
      </dsp:txBody>
      <dsp:txXfrm>
        <a:off x="2924" y="268609"/>
        <a:ext cx="2166360" cy="660739"/>
      </dsp:txXfrm>
    </dsp:sp>
    <dsp:sp modelId="{A06319AA-EB92-6743-B039-66A65E643ABB}">
      <dsp:nvSpPr>
        <dsp:cNvPr id="0" name=""/>
        <dsp:cNvSpPr/>
      </dsp:nvSpPr>
      <dsp:spPr>
        <a:xfrm>
          <a:off x="2762369" y="1675079"/>
          <a:ext cx="2166360" cy="660739"/>
        </a:xfrm>
        <a:prstGeom prst="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Business ethics  evaluations and intentions</a:t>
          </a:r>
          <a:endParaRPr lang="en-US" sz="1500" kern="1200" dirty="0"/>
        </a:p>
      </dsp:txBody>
      <dsp:txXfrm>
        <a:off x="2762369" y="1675079"/>
        <a:ext cx="2166360" cy="660739"/>
      </dsp:txXfrm>
    </dsp:sp>
    <dsp:sp modelId="{0FB53E69-E8A6-564A-B3CD-13CB15CA4A49}">
      <dsp:nvSpPr>
        <dsp:cNvPr id="0" name=""/>
        <dsp:cNvSpPr/>
      </dsp:nvSpPr>
      <dsp:spPr>
        <a:xfrm>
          <a:off x="5205113" y="1672483"/>
          <a:ext cx="2166360" cy="660739"/>
        </a:xfrm>
        <a:prstGeom prst="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Ethical or unethical behavior</a:t>
          </a:r>
          <a:endParaRPr lang="en-US" sz="1500" kern="1200" dirty="0"/>
        </a:p>
      </dsp:txBody>
      <dsp:txXfrm>
        <a:off x="5205113" y="1672483"/>
        <a:ext cx="2166360" cy="660739"/>
      </dsp:txXfrm>
    </dsp:sp>
    <dsp:sp modelId="{97F57B14-9266-884F-B6A8-600789C11E83}">
      <dsp:nvSpPr>
        <dsp:cNvPr id="0" name=""/>
        <dsp:cNvSpPr/>
      </dsp:nvSpPr>
      <dsp:spPr>
        <a:xfrm>
          <a:off x="2924" y="1200144"/>
          <a:ext cx="2166360" cy="660739"/>
        </a:xfrm>
        <a:prstGeom prst="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Individual factors</a:t>
          </a:r>
          <a:endParaRPr lang="en-US" sz="1500" kern="1200" dirty="0"/>
        </a:p>
      </dsp:txBody>
      <dsp:txXfrm>
        <a:off x="2924" y="1200144"/>
        <a:ext cx="2166360" cy="660739"/>
      </dsp:txXfrm>
    </dsp:sp>
    <dsp:sp modelId="{CFE0FFDC-CE72-5043-B83C-764F0FA556DA}">
      <dsp:nvSpPr>
        <dsp:cNvPr id="0" name=""/>
        <dsp:cNvSpPr/>
      </dsp:nvSpPr>
      <dsp:spPr>
        <a:xfrm>
          <a:off x="2924" y="2131679"/>
          <a:ext cx="2166360" cy="660739"/>
        </a:xfrm>
        <a:prstGeom prst="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Organizational factors</a:t>
          </a:r>
          <a:endParaRPr lang="en-US" sz="1500" kern="1200" dirty="0"/>
        </a:p>
      </dsp:txBody>
      <dsp:txXfrm>
        <a:off x="2924" y="2131679"/>
        <a:ext cx="2166360" cy="660739"/>
      </dsp:txXfrm>
    </dsp:sp>
    <dsp:sp modelId="{1DEED361-11DB-5447-8965-C8EB4BA61F1F}">
      <dsp:nvSpPr>
        <dsp:cNvPr id="0" name=""/>
        <dsp:cNvSpPr/>
      </dsp:nvSpPr>
      <dsp:spPr>
        <a:xfrm>
          <a:off x="2924" y="3063213"/>
          <a:ext cx="2166360" cy="660739"/>
        </a:xfrm>
        <a:prstGeom prst="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Opportunity</a:t>
          </a:r>
          <a:endParaRPr lang="en-US" sz="1500" kern="1200" dirty="0"/>
        </a:p>
      </dsp:txBody>
      <dsp:txXfrm>
        <a:off x="2924" y="3063213"/>
        <a:ext cx="2166360" cy="660739"/>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9D3932-BD59-5F48-AF2B-2167DA35A63B}" type="datetimeFigureOut">
              <a:rPr lang="en-US" smtClean="0"/>
              <a:t>11/6/13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0BE78E4-0C14-5A44-9E98-893418BD38C0}" type="slidenum">
              <a:rPr lang="en-US" smtClean="0"/>
              <a:t>‹#›</a:t>
            </a:fld>
            <a:endParaRPr lang="en-US"/>
          </a:p>
        </p:txBody>
      </p:sp>
    </p:spTree>
    <p:extLst>
      <p:ext uri="{BB962C8B-B14F-4D97-AF65-F5344CB8AC3E}">
        <p14:creationId xmlns:p14="http://schemas.microsoft.com/office/powerpoint/2010/main" val="674826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3313A-E196-D343-9DBC-42BF0F4F6892}" type="datetimeFigureOut">
              <a:rPr lang="en-US" smtClean="0"/>
              <a:t>11/6/13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816947-581F-9C49-B0E1-5E889A6C8F16}" type="slidenum">
              <a:rPr lang="en-US" smtClean="0"/>
              <a:t>‹#›</a:t>
            </a:fld>
            <a:endParaRPr lang="en-US"/>
          </a:p>
        </p:txBody>
      </p:sp>
    </p:spTree>
    <p:extLst>
      <p:ext uri="{BB962C8B-B14F-4D97-AF65-F5344CB8AC3E}">
        <p14:creationId xmlns:p14="http://schemas.microsoft.com/office/powerpoint/2010/main" val="28038308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a:t>
            </a:fld>
            <a:endParaRPr lang="en-US"/>
          </a:p>
        </p:txBody>
      </p:sp>
    </p:spTree>
    <p:extLst>
      <p:ext uri="{BB962C8B-B14F-4D97-AF65-F5344CB8AC3E}">
        <p14:creationId xmlns:p14="http://schemas.microsoft.com/office/powerpoint/2010/main" val="245754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10</a:t>
            </a:fld>
            <a:endParaRPr lang="en-US"/>
          </a:p>
        </p:txBody>
      </p:sp>
    </p:spTree>
    <p:extLst>
      <p:ext uri="{BB962C8B-B14F-4D97-AF65-F5344CB8AC3E}">
        <p14:creationId xmlns:p14="http://schemas.microsoft.com/office/powerpoint/2010/main" val="1436593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11</a:t>
            </a:fld>
            <a:endParaRPr lang="en-US"/>
          </a:p>
        </p:txBody>
      </p:sp>
    </p:spTree>
    <p:extLst>
      <p:ext uri="{BB962C8B-B14F-4D97-AF65-F5344CB8AC3E}">
        <p14:creationId xmlns:p14="http://schemas.microsoft.com/office/powerpoint/2010/main" val="3215452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12</a:t>
            </a:fld>
            <a:endParaRPr lang="en-US"/>
          </a:p>
        </p:txBody>
      </p:sp>
    </p:spTree>
    <p:extLst>
      <p:ext uri="{BB962C8B-B14F-4D97-AF65-F5344CB8AC3E}">
        <p14:creationId xmlns:p14="http://schemas.microsoft.com/office/powerpoint/2010/main" val="1737419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200" dirty="0" smtClean="0">
                <a:latin typeface="Times New Roman" panose="02020603050405020304" pitchFamily="18" charset="0"/>
                <a:cs typeface="Times New Roman" panose="02020603050405020304" pitchFamily="18" charset="0"/>
              </a:rPr>
              <a:t>An organization creates an ethical environment by establishing policies and practices that ensures that all employees are treated ethically and then enforcing those policies</a:t>
            </a:r>
          </a:p>
          <a:p>
            <a:pPr marL="171450" indent="-171450">
              <a:buFont typeface="Arial"/>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a:buChar char="•"/>
            </a:pPr>
            <a:r>
              <a:rPr lang="en-US" sz="1200" dirty="0" smtClean="0">
                <a:latin typeface="Times New Roman" panose="02020603050405020304" pitchFamily="18" charset="0"/>
                <a:cs typeface="Times New Roman" panose="02020603050405020304" pitchFamily="18" charset="0"/>
              </a:rPr>
              <a:t>One of the effective way to create an ethical environment is to develop an ethics philosophy with specific guidelines for putting the philosophy into operation. Key  concepts are honesty ,integrity truth and fairness</a:t>
            </a:r>
          </a:p>
          <a:p>
            <a:pPr marL="171450" indent="-171450">
              <a:buFont typeface="Arial"/>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a:buChar char="•"/>
            </a:pPr>
            <a:r>
              <a:rPr lang="en-US" sz="1200" dirty="0" smtClean="0">
                <a:latin typeface="Times New Roman" panose="02020603050405020304" pitchFamily="18" charset="0"/>
                <a:cs typeface="Times New Roman" panose="02020603050405020304" pitchFamily="18" charset="0"/>
              </a:rPr>
              <a:t>Managers who stress promote and model these concept will make a major contribution to ethical behavior in the workplace</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13</a:t>
            </a:fld>
            <a:endParaRPr lang="en-US"/>
          </a:p>
        </p:txBody>
      </p:sp>
    </p:spTree>
    <p:extLst>
      <p:ext uri="{BB962C8B-B14F-4D97-AF65-F5344CB8AC3E}">
        <p14:creationId xmlns:p14="http://schemas.microsoft.com/office/powerpoint/2010/main" val="3480906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Employees must able to trust their employers to conduct all external and internal dealings in an ethical manner</a:t>
            </a:r>
          </a:p>
          <a:p>
            <a:pPr marL="171450" indent="-171450">
              <a:buFont typeface="Arial"/>
              <a:buChar char="•"/>
            </a:pPr>
            <a:endParaRPr lang="en-US" dirty="0" smtClean="0"/>
          </a:p>
          <a:p>
            <a:pPr marL="171450" indent="-171450">
              <a:buFont typeface="Arial"/>
              <a:buChar char="•"/>
            </a:pPr>
            <a:r>
              <a:rPr lang="en-US" dirty="0" smtClean="0"/>
              <a:t>Creating an ethical internal environment and handling external dealings in an ethical manner, organizations must support managers who make ethically correct decision –not just when such decisions are profitable but in all cases </a:t>
            </a:r>
          </a:p>
          <a:p>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14</a:t>
            </a:fld>
            <a:endParaRPr lang="en-US"/>
          </a:p>
        </p:txBody>
      </p:sp>
    </p:spTree>
    <p:extLst>
      <p:ext uri="{BB962C8B-B14F-4D97-AF65-F5344CB8AC3E}">
        <p14:creationId xmlns:p14="http://schemas.microsoft.com/office/powerpoint/2010/main" val="3260944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15</a:t>
            </a:fld>
            <a:endParaRPr lang="en-US"/>
          </a:p>
        </p:txBody>
      </p:sp>
    </p:spTree>
    <p:extLst>
      <p:ext uri="{BB962C8B-B14F-4D97-AF65-F5344CB8AC3E}">
        <p14:creationId xmlns:p14="http://schemas.microsoft.com/office/powerpoint/2010/main" val="980881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16</a:t>
            </a:fld>
            <a:endParaRPr lang="en-US"/>
          </a:p>
        </p:txBody>
      </p:sp>
    </p:spTree>
    <p:extLst>
      <p:ext uri="{BB962C8B-B14F-4D97-AF65-F5344CB8AC3E}">
        <p14:creationId xmlns:p14="http://schemas.microsoft.com/office/powerpoint/2010/main" val="2299003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17</a:t>
            </a:fld>
            <a:endParaRPr lang="en-US"/>
          </a:p>
        </p:txBody>
      </p:sp>
    </p:spTree>
    <p:extLst>
      <p:ext uri="{BB962C8B-B14F-4D97-AF65-F5344CB8AC3E}">
        <p14:creationId xmlns:p14="http://schemas.microsoft.com/office/powerpoint/2010/main" val="2990929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18</a:t>
            </a:fld>
            <a:endParaRPr lang="en-US"/>
          </a:p>
        </p:txBody>
      </p:sp>
    </p:spTree>
    <p:extLst>
      <p:ext uri="{BB962C8B-B14F-4D97-AF65-F5344CB8AC3E}">
        <p14:creationId xmlns:p14="http://schemas.microsoft.com/office/powerpoint/2010/main" val="2892597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Framework</a:t>
            </a:r>
            <a:r>
              <a:rPr lang="en-US" b="0" baseline="0" dirty="0" smtClean="0"/>
              <a:t> to understand ethical decision making:</a:t>
            </a:r>
            <a:endParaRPr lang="en-US" b="1" dirty="0" smtClean="0"/>
          </a:p>
          <a:p>
            <a:r>
              <a:rPr lang="en-US" b="1" dirty="0" smtClean="0"/>
              <a:t>Ethical</a:t>
            </a:r>
            <a:r>
              <a:rPr lang="en-US" b="1" baseline="0" dirty="0" smtClean="0"/>
              <a:t> issue intensity</a:t>
            </a:r>
          </a:p>
          <a:p>
            <a:pPr marL="171450" indent="-171450">
              <a:buFont typeface="Arial"/>
              <a:buChar char="•"/>
            </a:pPr>
            <a:r>
              <a:rPr lang="en-US" b="0" baseline="0" dirty="0" smtClean="0"/>
              <a:t>Importance of issue according to individual and organization</a:t>
            </a:r>
          </a:p>
          <a:p>
            <a:r>
              <a:rPr lang="en-US" b="1" dirty="0" smtClean="0"/>
              <a:t>Individual</a:t>
            </a:r>
            <a:r>
              <a:rPr lang="en-US" b="1" baseline="0" dirty="0" smtClean="0"/>
              <a:t> Factors</a:t>
            </a:r>
          </a:p>
          <a:p>
            <a:pPr marL="171450" indent="-171450">
              <a:buFont typeface="Arial"/>
              <a:buChar char="•"/>
            </a:pPr>
            <a:r>
              <a:rPr lang="en-US" b="0" baseline="0" dirty="0" smtClean="0"/>
              <a:t>Self explanatory – factors of individual</a:t>
            </a:r>
          </a:p>
          <a:p>
            <a:r>
              <a:rPr lang="en-US" b="1" baseline="0" dirty="0" smtClean="0"/>
              <a:t>Organizational factors</a:t>
            </a:r>
          </a:p>
          <a:p>
            <a:pPr marL="171450" indent="-171450">
              <a:buFont typeface="Arial"/>
              <a:buChar char="•"/>
            </a:pPr>
            <a:r>
              <a:rPr lang="en-US" b="0" baseline="0" dirty="0" smtClean="0"/>
              <a:t>Same as individual, self-explanatory, Organization culture is important</a:t>
            </a:r>
          </a:p>
          <a:p>
            <a:r>
              <a:rPr lang="en-US" b="1" dirty="0" smtClean="0"/>
              <a:t>Opportunity</a:t>
            </a:r>
            <a:endParaRPr lang="en-US" b="1" baseline="0" dirty="0" smtClean="0"/>
          </a:p>
          <a:p>
            <a:pPr marL="171450" indent="-171450">
              <a:buFont typeface="Arial"/>
              <a:buChar char="•"/>
            </a:pPr>
            <a:r>
              <a:rPr lang="en-US" b="0" baseline="0" dirty="0" smtClean="0"/>
              <a:t>Conditions that allow or limit ethical and unethical behavior. If employees have opportunity, they will take it.</a:t>
            </a:r>
          </a:p>
          <a:p>
            <a:r>
              <a:rPr lang="en-US" b="1" dirty="0" smtClean="0"/>
              <a:t>Business ethics</a:t>
            </a:r>
            <a:r>
              <a:rPr lang="en-US" b="1" baseline="0" dirty="0" smtClean="0"/>
              <a:t> evaluations and intentions</a:t>
            </a:r>
          </a:p>
          <a:p>
            <a:pPr marL="171450" indent="-171450">
              <a:buFont typeface="Arial"/>
              <a:buChar char="•"/>
            </a:pPr>
            <a:r>
              <a:rPr lang="en-US" b="0" baseline="0" dirty="0" smtClean="0"/>
              <a:t>Intentions – what individual plans to do. Actions should agree with ethical decision</a:t>
            </a:r>
          </a:p>
          <a:p>
            <a:r>
              <a:rPr lang="en-US" b="1" dirty="0" smtClean="0"/>
              <a:t>Ethical or unethical behavior</a:t>
            </a:r>
            <a:endParaRPr lang="en-US" b="1" baseline="0" dirty="0" smtClean="0"/>
          </a:p>
          <a:p>
            <a:pPr marL="171450" indent="-171450">
              <a:buFont typeface="Arial"/>
              <a:buChar char="•"/>
            </a:pPr>
            <a:r>
              <a:rPr lang="en-US" b="0" baseline="0" dirty="0" smtClean="0"/>
              <a:t>Conditions that allow or limit ethical and unethical behavior. If employees have opportunity, they will take it.</a:t>
            </a:r>
          </a:p>
          <a:p>
            <a:pPr marL="0" indent="0">
              <a:buFont typeface="Arial"/>
              <a:buNone/>
            </a:pPr>
            <a:endParaRPr lang="en-US" b="0" baseline="0" dirty="0" smtClean="0"/>
          </a:p>
          <a:p>
            <a:pPr marL="171450" indent="-171450">
              <a:buFont typeface="Arial"/>
              <a:buChar char="•"/>
            </a:pPr>
            <a:endParaRPr lang="en-US" b="0" baseline="0" dirty="0" smtClean="0"/>
          </a:p>
          <a:p>
            <a:pPr marL="171450" indent="-171450">
              <a:buFont typeface="Arial"/>
              <a:buChar char="•"/>
            </a:pPr>
            <a:endParaRPr lang="en-US" b="0" baseline="0" dirty="0" smtClean="0"/>
          </a:p>
        </p:txBody>
      </p:sp>
      <p:sp>
        <p:nvSpPr>
          <p:cNvPr id="4" name="Slide Number Placeholder 3"/>
          <p:cNvSpPr>
            <a:spLocks noGrp="1"/>
          </p:cNvSpPr>
          <p:nvPr>
            <p:ph type="sldNum" sz="quarter" idx="10"/>
          </p:nvPr>
        </p:nvSpPr>
        <p:spPr/>
        <p:txBody>
          <a:bodyPr/>
          <a:lstStyle/>
          <a:p>
            <a:fld id="{54816947-581F-9C49-B0E1-5E889A6C8F16}" type="slidenum">
              <a:rPr lang="en-US" smtClean="0"/>
              <a:t>19</a:t>
            </a:fld>
            <a:endParaRPr lang="en-US"/>
          </a:p>
        </p:txBody>
      </p:sp>
    </p:spTree>
    <p:extLst>
      <p:ext uri="{BB962C8B-B14F-4D97-AF65-F5344CB8AC3E}">
        <p14:creationId xmlns:p14="http://schemas.microsoft.com/office/powerpoint/2010/main" val="1509374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b="1" dirty="0" smtClean="0"/>
              <a:t>Human</a:t>
            </a:r>
            <a:r>
              <a:rPr lang="en-US" b="1" baseline="0" dirty="0" smtClean="0"/>
              <a:t> factors that contribute to unethical behavior </a:t>
            </a:r>
          </a:p>
          <a:p>
            <a:pPr marL="628650" lvl="1" indent="-171450">
              <a:buFont typeface="Arial"/>
              <a:buChar char="•"/>
            </a:pPr>
            <a:r>
              <a:rPr lang="en-US" baseline="0" dirty="0" smtClean="0"/>
              <a:t>It is human nature</a:t>
            </a:r>
          </a:p>
          <a:p>
            <a:pPr marL="628650" lvl="1" indent="-171450">
              <a:buFont typeface="Arial"/>
              <a:buChar char="•"/>
            </a:pPr>
            <a:r>
              <a:rPr lang="en-US" baseline="0" dirty="0" smtClean="0"/>
              <a:t>It will appear that a persons personal interest is lead by an unethical choice- greed, impatience, ego, fear, expedience, ambition, and need </a:t>
            </a:r>
          </a:p>
          <a:p>
            <a:pPr marL="628650" lvl="1" indent="-171450">
              <a:buFont typeface="Arial"/>
              <a:buChar char="•"/>
            </a:pPr>
            <a:r>
              <a:rPr lang="en-US" baseline="0" dirty="0" smtClean="0"/>
              <a:t>Making choices based on misguided personal interest – doing the wrong thing, even for the right reasons, is still wrong</a:t>
            </a:r>
          </a:p>
          <a:p>
            <a:pPr marL="628650" lvl="1" indent="-171450">
              <a:buFont typeface="Arial"/>
              <a:buChar char="•"/>
            </a:pPr>
            <a:r>
              <a:rPr lang="en-US" baseline="0" dirty="0" smtClean="0"/>
              <a:t>There is a lot of gray area involved in determining right from wrong- gray area is typically when facing an ethical dilemma. What is happening is that they want to make a choice they know is unethical but for reasons of misguided personal interest are trying to find a way to justify it. </a:t>
            </a:r>
          </a:p>
          <a:p>
            <a:pPr marL="171450" indent="-171450">
              <a:buFont typeface="Arial"/>
              <a:buChar char="•"/>
            </a:pPr>
            <a:r>
              <a:rPr lang="en-US" b="1" baseline="0" dirty="0" smtClean="0"/>
              <a:t>Organizational factors that contribute to unethical behavior </a:t>
            </a:r>
          </a:p>
          <a:p>
            <a:pPr marL="628650" lvl="1" indent="-171450">
              <a:buFont typeface="Arial"/>
              <a:buChar char="•"/>
            </a:pPr>
            <a:r>
              <a:rPr lang="en-US" b="0" baseline="0" dirty="0" smtClean="0"/>
              <a:t>Failure to make ethics part of the organizations core values</a:t>
            </a:r>
          </a:p>
          <a:p>
            <a:pPr marL="628650" lvl="1" indent="-171450">
              <a:buFont typeface="Arial"/>
              <a:buChar char="•"/>
            </a:pPr>
            <a:r>
              <a:rPr lang="en-US" b="0" baseline="0" dirty="0" smtClean="0"/>
              <a:t>Failure to set a constant positive example</a:t>
            </a:r>
          </a:p>
          <a:p>
            <a:pPr marL="628650" lvl="1" indent="-171450">
              <a:buFont typeface="Arial"/>
              <a:buChar char="•"/>
            </a:pPr>
            <a:r>
              <a:rPr lang="en-US" b="0" baseline="0" dirty="0" smtClean="0"/>
              <a:t>Putting personnel in ethical “corners” </a:t>
            </a:r>
          </a:p>
          <a:p>
            <a:pPr marL="628650" lvl="1" indent="-171450">
              <a:buFont typeface="Arial"/>
              <a:buChar char="•"/>
            </a:pPr>
            <a:r>
              <a:rPr lang="en-US" b="0" baseline="0" dirty="0" smtClean="0"/>
              <a:t>Failing to adopt, deploy, and enforce a corporate code of ethics</a:t>
            </a:r>
          </a:p>
          <a:p>
            <a:pPr marL="628650" lvl="1" indent="-171450">
              <a:buFont typeface="Arial"/>
              <a:buChar char="•"/>
            </a:pPr>
            <a:r>
              <a:rPr lang="en-US" b="0" baseline="0" dirty="0" smtClean="0"/>
              <a:t>Applying unrealistic pressure </a:t>
            </a:r>
          </a:p>
          <a:p>
            <a:pPr marL="628650" lvl="1" indent="-171450">
              <a:buFont typeface="Arial"/>
              <a:buChar char="•"/>
            </a:pPr>
            <a:r>
              <a:rPr lang="en-US" b="0" baseline="0" dirty="0" smtClean="0"/>
              <a:t>Failing to reward ethical behavior</a:t>
            </a:r>
            <a:endParaRPr lang="en-US" baseline="0" dirty="0" smtClean="0"/>
          </a:p>
          <a:p>
            <a:pPr marL="171450" indent="-171450">
              <a:buFont typeface="Arial"/>
              <a:buChar char="•"/>
            </a:pPr>
            <a:r>
              <a:rPr lang="en-US" b="1" baseline="0" dirty="0" smtClean="0"/>
              <a:t>Cost benefit analysis and ethics </a:t>
            </a:r>
          </a:p>
          <a:p>
            <a:pPr marL="628650" lvl="1" indent="-171450">
              <a:buFont typeface="Arial"/>
              <a:buChar char="•"/>
            </a:pPr>
            <a:r>
              <a:rPr lang="en-US" baseline="0" dirty="0" smtClean="0"/>
              <a:t>People think that “being good” makes it impossible to compete in the corporate world </a:t>
            </a:r>
          </a:p>
          <a:p>
            <a:pPr marL="628650" lvl="1" indent="-171450">
              <a:buFont typeface="Arial"/>
              <a:buChar char="•"/>
            </a:pPr>
            <a:r>
              <a:rPr lang="en-US" baseline="0" dirty="0" smtClean="0"/>
              <a:t>Ben </a:t>
            </a:r>
            <a:r>
              <a:rPr lang="en-US" baseline="0" dirty="0" err="1" smtClean="0"/>
              <a:t>Heineman</a:t>
            </a:r>
            <a:r>
              <a:rPr lang="en-US" baseline="0" dirty="0" smtClean="0"/>
              <a:t> the author of the Harvard business review says that there is long term success when ethical and arranges the benefits into 2 categories of 1. the benefit of avoiding  harm and 2. affirmative benefits</a:t>
            </a:r>
          </a:p>
          <a:p>
            <a:pPr marL="171450" indent="-171450">
              <a:buFont typeface="Arial"/>
              <a:buChar char="•"/>
            </a:pPr>
            <a:r>
              <a:rPr lang="en-US" b="1" baseline="0" dirty="0" smtClean="0"/>
              <a:t>Guidelines for determining ethical behavior </a:t>
            </a:r>
          </a:p>
          <a:p>
            <a:pPr marL="628650" lvl="1" indent="-171450">
              <a:buFont typeface="Arial"/>
              <a:buChar char="•"/>
            </a:pPr>
            <a:r>
              <a:rPr lang="en-US" baseline="0" dirty="0" smtClean="0"/>
              <a:t>Know the difference between legal and ethical- sometimes what is legal is not always ethical </a:t>
            </a:r>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2</a:t>
            </a:fld>
            <a:endParaRPr lang="en-US"/>
          </a:p>
        </p:txBody>
      </p:sp>
    </p:spTree>
    <p:extLst>
      <p:ext uri="{BB962C8B-B14F-4D97-AF65-F5344CB8AC3E}">
        <p14:creationId xmlns:p14="http://schemas.microsoft.com/office/powerpoint/2010/main" val="841788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decision making models that need to be covered. The model used will depend on the organization and their values. Book provides most 9 commonly used models.</a:t>
            </a:r>
          </a:p>
          <a:p>
            <a:pPr marL="171450" indent="-171450">
              <a:buFont typeface="Arial"/>
              <a:buChar char="•"/>
            </a:pPr>
            <a:r>
              <a:rPr lang="en-US" baseline="0" dirty="0" smtClean="0"/>
              <a:t>Categorical – right is right, wrong is wrong, no gray areas. Also called the black and white model.</a:t>
            </a:r>
          </a:p>
          <a:p>
            <a:pPr marL="171450" indent="-171450">
              <a:buFont typeface="Arial"/>
              <a:buChar char="•"/>
            </a:pPr>
            <a:r>
              <a:rPr lang="en-US" baseline="0" dirty="0" smtClean="0"/>
              <a:t>Full-disclosure – Actions can be explained to stakeholders with satisfaction</a:t>
            </a:r>
          </a:p>
          <a:p>
            <a:pPr marL="171450" indent="-171450">
              <a:buFont typeface="Arial"/>
              <a:buChar char="•"/>
            </a:pPr>
            <a:r>
              <a:rPr lang="en-US" baseline="0" dirty="0" smtClean="0"/>
              <a:t>Doctrine of the mean – Key word is ‘mean’ which means middle between two. </a:t>
            </a:r>
          </a:p>
          <a:p>
            <a:pPr marL="171450" indent="-171450">
              <a:buFont typeface="Arial"/>
              <a:buChar char="•"/>
            </a:pPr>
            <a:r>
              <a:rPr lang="en-US" baseline="0" dirty="0" smtClean="0"/>
              <a:t>Golden Rule – based on rule “do unto others as you would have them do unto you”</a:t>
            </a:r>
          </a:p>
          <a:p>
            <a:pPr marL="171450" indent="-171450">
              <a:buFont typeface="Arial"/>
              <a:buChar char="•"/>
            </a:pPr>
            <a:r>
              <a:rPr lang="en-US" baseline="0" dirty="0" smtClean="0"/>
              <a:t>Market-ethic – Legal action that promotes profitability is ethical</a:t>
            </a:r>
          </a:p>
          <a:p>
            <a:pPr marL="171450" indent="-171450">
              <a:buFont typeface="Arial"/>
              <a:buChar char="•"/>
            </a:pPr>
            <a:r>
              <a:rPr lang="en-US" baseline="0" dirty="0" smtClean="0"/>
              <a:t>Organizational ethic – Loyalty. Ethical decision is one that best serves company.</a:t>
            </a:r>
          </a:p>
          <a:p>
            <a:pPr marL="171450" indent="-171450">
              <a:buFont typeface="Arial"/>
              <a:buChar char="•"/>
            </a:pPr>
            <a:r>
              <a:rPr lang="en-US" baseline="0" dirty="0" smtClean="0"/>
              <a:t>Equal freedom – Have freedom to behave however unless affects stakeholders.</a:t>
            </a:r>
          </a:p>
          <a:p>
            <a:pPr marL="171450" indent="-171450">
              <a:buFont typeface="Arial"/>
              <a:buChar char="•"/>
            </a:pPr>
            <a:r>
              <a:rPr lang="en-US" baseline="0" dirty="0" smtClean="0"/>
              <a:t>Proportionality ethic – World is so complex, decisions are not clearly right or wrong</a:t>
            </a:r>
          </a:p>
          <a:p>
            <a:pPr marL="171450" indent="-171450">
              <a:buFont typeface="Arial"/>
              <a:buChar char="•"/>
            </a:pPr>
            <a:r>
              <a:rPr lang="en-US" baseline="0" dirty="0" smtClean="0"/>
              <a:t>Professional ethic – Decision is ethical if explained and approved by professionals</a:t>
            </a:r>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20</a:t>
            </a:fld>
            <a:endParaRPr lang="en-US"/>
          </a:p>
        </p:txBody>
      </p:sp>
    </p:spTree>
    <p:extLst>
      <p:ext uri="{BB962C8B-B14F-4D97-AF65-F5344CB8AC3E}">
        <p14:creationId xmlns:p14="http://schemas.microsoft.com/office/powerpoint/2010/main" val="2231890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who believe</a:t>
            </a:r>
            <a:r>
              <a:rPr lang="en-US" baseline="0" dirty="0" smtClean="0"/>
              <a:t> in ethics, will often times make unethical decisions.</a:t>
            </a:r>
            <a:endParaRPr lang="en-US" dirty="0" smtClean="0"/>
          </a:p>
          <a:p>
            <a:r>
              <a:rPr lang="en-US" dirty="0" smtClean="0"/>
              <a:t>If</a:t>
            </a:r>
            <a:r>
              <a:rPr lang="en-US" baseline="0" dirty="0" smtClean="0"/>
              <a:t> believe believe in honesty, why are they sometimes dishonest?</a:t>
            </a:r>
          </a:p>
          <a:p>
            <a:r>
              <a:rPr lang="en-US" b="1" baseline="0" dirty="0" smtClean="0"/>
              <a:t>What is dishonesty?</a:t>
            </a:r>
          </a:p>
          <a:p>
            <a:pPr marL="171450" indent="-171450">
              <a:buFont typeface="Arial"/>
              <a:buChar char="•"/>
            </a:pPr>
            <a:r>
              <a:rPr lang="en-US" b="0" baseline="0" dirty="0" smtClean="0"/>
              <a:t>Lack of integrity, incomplete disclosure, and n unwillingness to tell the truth.</a:t>
            </a:r>
          </a:p>
          <a:p>
            <a:r>
              <a:rPr lang="en-US" b="1" dirty="0" smtClean="0"/>
              <a:t>Self-Interest vs. Self-Protection</a:t>
            </a:r>
          </a:p>
          <a:p>
            <a:pPr marL="171450" indent="-171450">
              <a:buFont typeface="Arial"/>
              <a:buChar char="•"/>
            </a:pPr>
            <a:r>
              <a:rPr lang="en-US" dirty="0" smtClean="0"/>
              <a:t>Honest </a:t>
            </a:r>
            <a:r>
              <a:rPr lang="en-US" baseline="0" dirty="0" smtClean="0"/>
              <a:t>- sometimes have to put yourself behind others (not be conceited) </a:t>
            </a:r>
          </a:p>
          <a:p>
            <a:pPr marL="171450" indent="-171450">
              <a:buFont typeface="Arial"/>
              <a:buChar char="•"/>
            </a:pPr>
            <a:r>
              <a:rPr lang="en-US" baseline="0" dirty="0" smtClean="0"/>
              <a:t>Ethical dilemma – admit/tell the truth (self-interest) or throw coworker under bus (self-protection)</a:t>
            </a:r>
          </a:p>
          <a:p>
            <a:pPr marL="171450" indent="-171450">
              <a:buFont typeface="Arial"/>
              <a:buChar char="•"/>
            </a:pPr>
            <a:r>
              <a:rPr lang="en-US" baseline="0" dirty="0" smtClean="0"/>
              <a:t>Guilt is a factor and usually wins in the end.</a:t>
            </a:r>
          </a:p>
          <a:p>
            <a:r>
              <a:rPr lang="en-US" b="1" baseline="0" dirty="0" smtClean="0"/>
              <a:t>Conflicting values</a:t>
            </a:r>
          </a:p>
          <a:p>
            <a:pPr marL="171450" indent="-171450">
              <a:buFont typeface="Arial"/>
              <a:buChar char="•"/>
            </a:pPr>
            <a:r>
              <a:rPr lang="en-US" b="0" baseline="0" dirty="0" smtClean="0"/>
              <a:t>Conflict between values</a:t>
            </a:r>
          </a:p>
          <a:p>
            <a:pPr marL="171450" indent="-171450">
              <a:buFont typeface="Arial"/>
              <a:buChar char="•"/>
            </a:pPr>
            <a:r>
              <a:rPr lang="en-US" b="0" baseline="0" dirty="0" smtClean="0"/>
              <a:t>Honesty vs. Loyalty</a:t>
            </a:r>
          </a:p>
          <a:p>
            <a:pPr marL="628650" lvl="1" indent="-171450">
              <a:buFont typeface="Arial"/>
              <a:buChar char="•"/>
            </a:pPr>
            <a:r>
              <a:rPr lang="en-US" b="0" baseline="0" dirty="0" smtClean="0"/>
              <a:t>Being honest about something vs. loyalty to company and customers</a:t>
            </a:r>
          </a:p>
          <a:p>
            <a:pPr marL="171450" indent="-171450">
              <a:buFont typeface="Arial"/>
              <a:buChar char="•"/>
            </a:pPr>
            <a:r>
              <a:rPr lang="en-US" b="0" baseline="0" dirty="0" smtClean="0"/>
              <a:t>Choose between own, organization, or other group interests</a:t>
            </a:r>
          </a:p>
          <a:p>
            <a:pPr marL="171450" indent="-171450">
              <a:buFont typeface="Arial"/>
              <a:buChar char="•"/>
            </a:pPr>
            <a:r>
              <a:rPr lang="en-US" b="0" baseline="0" dirty="0" smtClean="0"/>
              <a:t>How to avoid?</a:t>
            </a:r>
          </a:p>
          <a:p>
            <a:pPr marL="628650" lvl="1" indent="-171450">
              <a:buFont typeface="Arial"/>
              <a:buChar char="•"/>
            </a:pPr>
            <a:r>
              <a:rPr lang="en-US" b="0" baseline="0" dirty="0" smtClean="0"/>
              <a:t>Ask whether values really do conflict</a:t>
            </a:r>
          </a:p>
          <a:p>
            <a:pPr marL="628650" lvl="1" indent="-171450">
              <a:buFont typeface="Arial"/>
              <a:buChar char="•"/>
            </a:pPr>
            <a:r>
              <a:rPr lang="en-US" b="0" baseline="0" dirty="0" smtClean="0"/>
              <a:t>Separate private interests and business dealings</a:t>
            </a:r>
          </a:p>
          <a:p>
            <a:r>
              <a:rPr lang="en-US" b="1" baseline="0" dirty="0" smtClean="0"/>
              <a:t>Tangible vs. Intangible</a:t>
            </a:r>
          </a:p>
          <a:p>
            <a:pPr marL="171450" indent="-171450">
              <a:buFont typeface="Arial"/>
              <a:buChar char="•"/>
            </a:pPr>
            <a:r>
              <a:rPr lang="en-US" b="0" baseline="0" dirty="0" smtClean="0"/>
              <a:t>Unethical decisions are intangible vs. outcome seen is tangible </a:t>
            </a:r>
          </a:p>
          <a:p>
            <a:pPr marL="171450" indent="-171450">
              <a:buFont typeface="Arial"/>
              <a:buChar char="•"/>
            </a:pPr>
            <a:r>
              <a:rPr lang="en-US" b="0" baseline="0" dirty="0" smtClean="0"/>
              <a:t>How to see ethical as tangible?</a:t>
            </a:r>
          </a:p>
          <a:p>
            <a:pPr marL="628650" lvl="1" indent="-171450">
              <a:buFont typeface="Arial"/>
              <a:buChar char="•"/>
            </a:pPr>
            <a:r>
              <a:rPr lang="en-US" b="0" baseline="0" dirty="0" smtClean="0"/>
              <a:t>Make sure employees see benefits with ethical decision are tangible</a:t>
            </a:r>
          </a:p>
          <a:p>
            <a:pPr marL="628650" lvl="1" indent="-171450">
              <a:buFont typeface="Arial"/>
              <a:buChar char="•"/>
            </a:pPr>
            <a:endParaRPr lang="en-US" b="0" baseline="0" dirty="0" smtClean="0"/>
          </a:p>
          <a:p>
            <a:r>
              <a:rPr lang="en-US" baseline="0" dirty="0" smtClean="0"/>
              <a:t>	</a:t>
            </a:r>
          </a:p>
          <a:p>
            <a:endParaRPr lang="en-US" baseline="0" dirty="0" smtClean="0"/>
          </a:p>
          <a:p>
            <a:r>
              <a:rPr lang="en-US" baseline="0" dirty="0" smtClean="0"/>
              <a:t>	</a:t>
            </a:r>
          </a:p>
        </p:txBody>
      </p:sp>
      <p:sp>
        <p:nvSpPr>
          <p:cNvPr id="4" name="Slide Number Placeholder 3"/>
          <p:cNvSpPr>
            <a:spLocks noGrp="1"/>
          </p:cNvSpPr>
          <p:nvPr>
            <p:ph type="sldNum" sz="quarter" idx="10"/>
          </p:nvPr>
        </p:nvSpPr>
        <p:spPr/>
        <p:txBody>
          <a:bodyPr/>
          <a:lstStyle/>
          <a:p>
            <a:fld id="{54816947-581F-9C49-B0E1-5E889A6C8F16}" type="slidenum">
              <a:rPr lang="en-US" smtClean="0"/>
              <a:t>21</a:t>
            </a:fld>
            <a:endParaRPr lang="en-US"/>
          </a:p>
        </p:txBody>
      </p:sp>
    </p:spTree>
    <p:extLst>
      <p:ext uri="{BB962C8B-B14F-4D97-AF65-F5344CB8AC3E}">
        <p14:creationId xmlns:p14="http://schemas.microsoft.com/office/powerpoint/2010/main" val="671242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1" dirty="0" smtClean="0"/>
              <a:t>Four steps of Social Responsibility:</a:t>
            </a:r>
          </a:p>
          <a:p>
            <a:pPr marL="171450" indent="-171450">
              <a:buFont typeface="Arial"/>
              <a:buChar char="•"/>
            </a:pPr>
            <a:r>
              <a:rPr lang="en-US" dirty="0" smtClean="0"/>
              <a:t>Philanthropic</a:t>
            </a:r>
            <a:r>
              <a:rPr lang="en-US" baseline="0" dirty="0" smtClean="0"/>
              <a:t> – giving back to society</a:t>
            </a:r>
          </a:p>
          <a:p>
            <a:pPr marL="171450" indent="-171450">
              <a:buFont typeface="Arial"/>
              <a:buChar char="•"/>
            </a:pPr>
            <a:r>
              <a:rPr lang="en-US" baseline="0" dirty="0" smtClean="0"/>
              <a:t>Ethical – following standards of acceptable behaviors</a:t>
            </a:r>
          </a:p>
          <a:p>
            <a:pPr marL="171450" indent="-171450">
              <a:buFont typeface="Arial"/>
              <a:buChar char="•"/>
            </a:pPr>
            <a:r>
              <a:rPr lang="en-US" baseline="0" dirty="0" smtClean="0"/>
              <a:t>Economic – maximizing stakeholder wealth</a:t>
            </a:r>
          </a:p>
          <a:p>
            <a:pPr marL="171450" indent="-171450">
              <a:buFont typeface="Arial"/>
              <a:buChar char="•"/>
            </a:pPr>
            <a:r>
              <a:rPr lang="en-US" baseline="0" dirty="0" smtClean="0"/>
              <a:t>Legal – following all law</a:t>
            </a:r>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22</a:t>
            </a:fld>
            <a:endParaRPr lang="en-US"/>
          </a:p>
        </p:txBody>
      </p:sp>
    </p:spTree>
    <p:extLst>
      <p:ext uri="{BB962C8B-B14F-4D97-AF65-F5344CB8AC3E}">
        <p14:creationId xmlns:p14="http://schemas.microsoft.com/office/powerpoint/2010/main" val="2812696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Social Responsibility &amp;</a:t>
            </a:r>
            <a:r>
              <a:rPr lang="en-US" b="1" baseline="0" dirty="0" smtClean="0"/>
              <a:t> Ethics</a:t>
            </a:r>
            <a:endParaRPr lang="en-US" b="1" dirty="0" smtClean="0"/>
          </a:p>
          <a:p>
            <a:pPr marL="171450" indent="-171450">
              <a:buFont typeface="Arial"/>
              <a:buChar char="•"/>
            </a:pPr>
            <a:r>
              <a:rPr lang="en-US" dirty="0" smtClean="0"/>
              <a:t>Maximize</a:t>
            </a:r>
            <a:r>
              <a:rPr lang="en-US" baseline="0" dirty="0" smtClean="0"/>
              <a:t> positive impact and minimize negative impact</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i.e. PNC Financial Services Group donates $28 million yearly in grants and scholarships for arts, community improvement, and education.</a:t>
            </a:r>
          </a:p>
        </p:txBody>
      </p:sp>
      <p:sp>
        <p:nvSpPr>
          <p:cNvPr id="4" name="Slide Number Placeholder 3"/>
          <p:cNvSpPr>
            <a:spLocks noGrp="1"/>
          </p:cNvSpPr>
          <p:nvPr>
            <p:ph type="sldNum" sz="quarter" idx="10"/>
          </p:nvPr>
        </p:nvSpPr>
        <p:spPr/>
        <p:txBody>
          <a:bodyPr/>
          <a:lstStyle/>
          <a:p>
            <a:fld id="{54816947-581F-9C49-B0E1-5E889A6C8F16}" type="slidenum">
              <a:rPr lang="en-US" smtClean="0"/>
              <a:t>23</a:t>
            </a:fld>
            <a:endParaRPr lang="en-US"/>
          </a:p>
        </p:txBody>
      </p:sp>
    </p:spTree>
    <p:extLst>
      <p:ext uri="{BB962C8B-B14F-4D97-AF65-F5344CB8AC3E}">
        <p14:creationId xmlns:p14="http://schemas.microsoft.com/office/powerpoint/2010/main" val="36579098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Quote by William Clay Ford Jr.</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“A good company delivers excellent products and services; a great company delivers excellent products and services and strives to make the world a better place” (Ford Jr. as cited in </a:t>
            </a:r>
            <a:r>
              <a:rPr lang="en-US" dirty="0" err="1" smtClean="0"/>
              <a:t>Goetsch</a:t>
            </a:r>
            <a:r>
              <a:rPr lang="en-US" dirty="0" smtClean="0"/>
              <a:t> and Davis, 2010, p. 90).</a:t>
            </a:r>
          </a:p>
          <a:p>
            <a:pPr marL="171450" indent="-171450">
              <a:buFont typeface="Arial"/>
              <a:buChar char="•"/>
            </a:pPr>
            <a:r>
              <a:rPr lang="en-US" dirty="0" smtClean="0"/>
              <a:t>Discussion:</a:t>
            </a:r>
          </a:p>
          <a:p>
            <a:pPr marL="628650" marR="0" lvl="2"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What is corporate social responsibility (CSR)?</a:t>
            </a:r>
          </a:p>
          <a:p>
            <a:pPr marL="1085850" marR="0" lvl="3"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Balanced approach for organizations to address economic, social, and environmental issues in a way that aims to benefit people,</a:t>
            </a:r>
            <a:r>
              <a:rPr lang="en-US" baseline="0" dirty="0" smtClean="0"/>
              <a:t> communities and society.</a:t>
            </a:r>
            <a:endParaRPr lang="en-US" dirty="0" smtClean="0"/>
          </a:p>
          <a:p>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24</a:t>
            </a:fld>
            <a:endParaRPr lang="en-US"/>
          </a:p>
        </p:txBody>
      </p:sp>
    </p:spTree>
    <p:extLst>
      <p:ext uri="{BB962C8B-B14F-4D97-AF65-F5344CB8AC3E}">
        <p14:creationId xmlns:p14="http://schemas.microsoft.com/office/powerpoint/2010/main" val="34210876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Pass out half sheets of case</a:t>
            </a:r>
            <a:r>
              <a:rPr lang="en-US" baseline="0" dirty="0" smtClean="0"/>
              <a:t> study.</a:t>
            </a:r>
          </a:p>
          <a:p>
            <a:r>
              <a:rPr lang="en-US" baseline="0" dirty="0" smtClean="0"/>
              <a:t>Take about 5 minutes to discuss and answer.</a:t>
            </a:r>
          </a:p>
          <a:p>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25</a:t>
            </a:fld>
            <a:endParaRPr lang="en-US"/>
          </a:p>
        </p:txBody>
      </p:sp>
    </p:spTree>
    <p:extLst>
      <p:ext uri="{BB962C8B-B14F-4D97-AF65-F5344CB8AC3E}">
        <p14:creationId xmlns:p14="http://schemas.microsoft.com/office/powerpoint/2010/main" val="9747042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Business Ethics Video</a:t>
            </a:r>
          </a:p>
          <a:p>
            <a:pPr marL="171450" indent="-171450">
              <a:buFont typeface="Arial"/>
              <a:buChar char="•"/>
            </a:pPr>
            <a:r>
              <a:rPr lang="en-US" b="0" dirty="0" smtClean="0"/>
              <a:t>Start</a:t>
            </a:r>
            <a:r>
              <a:rPr lang="en-US" b="0" baseline="0" dirty="0" smtClean="0"/>
              <a:t> at 1:45</a:t>
            </a:r>
          </a:p>
          <a:p>
            <a:pPr marL="171450" indent="-171450">
              <a:buFont typeface="Arial"/>
              <a:buChar char="•"/>
            </a:pPr>
            <a:r>
              <a:rPr lang="en-US" b="0" baseline="0" dirty="0" smtClean="0"/>
              <a:t>End at 8:50</a:t>
            </a:r>
          </a:p>
          <a:p>
            <a:pPr marL="171450" indent="-171450">
              <a:buFont typeface="Arial"/>
              <a:buChar char="•"/>
            </a:pPr>
            <a:r>
              <a:rPr lang="en-US" b="0" baseline="0" dirty="0" smtClean="0"/>
              <a:t>Is 7 min + 5 sec long</a:t>
            </a:r>
          </a:p>
          <a:p>
            <a:pPr marL="171450" indent="-171450">
              <a:buFont typeface="Arial"/>
              <a:buChar char="•"/>
            </a:pPr>
            <a:r>
              <a:rPr lang="en-US" dirty="0" smtClean="0"/>
              <a:t>What should you learn from it?</a:t>
            </a:r>
          </a:p>
          <a:p>
            <a:pPr marL="628650" lvl="1" indent="-171450">
              <a:buFont typeface="Arial"/>
              <a:buChar char="•"/>
            </a:pPr>
            <a:r>
              <a:rPr lang="en-US" dirty="0" smtClean="0"/>
              <a:t>What NOT to do. </a:t>
            </a:r>
          </a:p>
          <a:p>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26</a:t>
            </a:fld>
            <a:endParaRPr lang="en-US"/>
          </a:p>
        </p:txBody>
      </p:sp>
    </p:spTree>
    <p:extLst>
      <p:ext uri="{BB962C8B-B14F-4D97-AF65-F5344CB8AC3E}">
        <p14:creationId xmlns:p14="http://schemas.microsoft.com/office/powerpoint/2010/main" val="38982724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27</a:t>
            </a:fld>
            <a:endParaRPr lang="en-US"/>
          </a:p>
        </p:txBody>
      </p:sp>
    </p:spTree>
    <p:extLst>
      <p:ext uri="{BB962C8B-B14F-4D97-AF65-F5344CB8AC3E}">
        <p14:creationId xmlns:p14="http://schemas.microsoft.com/office/powerpoint/2010/main" val="2291639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3</a:t>
            </a:fld>
            <a:endParaRPr lang="en-US"/>
          </a:p>
        </p:txBody>
      </p:sp>
    </p:spTree>
    <p:extLst>
      <p:ext uri="{BB962C8B-B14F-4D97-AF65-F5344CB8AC3E}">
        <p14:creationId xmlns:p14="http://schemas.microsoft.com/office/powerpoint/2010/main" val="375628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Ethical behavior builds</a:t>
            </a:r>
            <a:r>
              <a:rPr lang="en-US" baseline="0" dirty="0" smtClean="0"/>
              <a:t> trust</a:t>
            </a:r>
          </a:p>
          <a:p>
            <a:pPr marL="171450" indent="-171450">
              <a:buFont typeface="Arial"/>
              <a:buChar char="•"/>
            </a:pPr>
            <a:r>
              <a:rPr lang="en-US" dirty="0" smtClean="0"/>
              <a:t>In human</a:t>
            </a:r>
            <a:r>
              <a:rPr lang="en-US" baseline="0" dirty="0" smtClean="0"/>
              <a:t> communication, receivers accept messages only from people they trust </a:t>
            </a:r>
          </a:p>
          <a:p>
            <a:pPr marL="171450" indent="-171450">
              <a:buFont typeface="Arial"/>
              <a:buChar char="•"/>
            </a:pPr>
            <a:r>
              <a:rPr lang="en-US" baseline="0" dirty="0" smtClean="0"/>
              <a:t>People who trust each other will be able to work and get along even under the worst circumstances</a:t>
            </a:r>
          </a:p>
          <a:p>
            <a:pPr marL="171450" indent="-171450">
              <a:buFont typeface="Arial"/>
              <a:buChar char="•"/>
            </a:pPr>
            <a:r>
              <a:rPr lang="en-US" baseline="0" dirty="0" smtClean="0"/>
              <a:t>Managers need to know how to build trust between the entire organization for total quality. </a:t>
            </a:r>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4</a:t>
            </a:fld>
            <a:endParaRPr lang="en-US"/>
          </a:p>
        </p:txBody>
      </p:sp>
    </p:spTree>
    <p:extLst>
      <p:ext uri="{BB962C8B-B14F-4D97-AF65-F5344CB8AC3E}">
        <p14:creationId xmlns:p14="http://schemas.microsoft.com/office/powerpoint/2010/main" val="3370104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5</a:t>
            </a:fld>
            <a:endParaRPr lang="en-US"/>
          </a:p>
        </p:txBody>
      </p:sp>
    </p:spTree>
    <p:extLst>
      <p:ext uri="{BB962C8B-B14F-4D97-AF65-F5344CB8AC3E}">
        <p14:creationId xmlns:p14="http://schemas.microsoft.com/office/powerpoint/2010/main" val="4119418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Our</a:t>
            </a:r>
            <a:r>
              <a:rPr lang="en-US" baseline="0" dirty="0" smtClean="0"/>
              <a:t> values guide our behavior </a:t>
            </a:r>
          </a:p>
          <a:p>
            <a:pPr marL="171450" indent="-171450">
              <a:buFont typeface="Arial"/>
              <a:buChar char="•"/>
            </a:pPr>
            <a:r>
              <a:rPr lang="en-US" baseline="0" dirty="0" smtClean="0"/>
              <a:t>Organizations can produce products or services but that does not guarantee positive results- employees and organizations as a whole will most willingly apply their knowledge and skills to what they value, believe in, and feel is important</a:t>
            </a:r>
          </a:p>
          <a:p>
            <a:pPr marL="171450" indent="-171450">
              <a:buFont typeface="Arial"/>
              <a:buChar char="•"/>
            </a:pPr>
            <a:r>
              <a:rPr lang="en-US" baseline="0" dirty="0" smtClean="0"/>
              <a:t>Do you feel that these values do lead to ethical behavior? </a:t>
            </a:r>
          </a:p>
          <a:p>
            <a:pPr marL="171450" indent="-171450">
              <a:buFont typeface="Arial"/>
              <a:buChar char="•"/>
            </a:pPr>
            <a:r>
              <a:rPr lang="en-US" baseline="0" dirty="0" smtClean="0"/>
              <a:t>These values tend to encourage and support employees </a:t>
            </a:r>
          </a:p>
          <a:p>
            <a:pPr marL="171450" indent="-171450">
              <a:buFont typeface="Arial"/>
              <a:buChar char="•"/>
            </a:pPr>
            <a:endParaRPr lang="en-US" baseline="0" dirty="0" smtClean="0"/>
          </a:p>
        </p:txBody>
      </p:sp>
      <p:sp>
        <p:nvSpPr>
          <p:cNvPr id="4" name="Slide Number Placeholder 3"/>
          <p:cNvSpPr>
            <a:spLocks noGrp="1"/>
          </p:cNvSpPr>
          <p:nvPr>
            <p:ph type="sldNum" sz="quarter" idx="10"/>
          </p:nvPr>
        </p:nvSpPr>
        <p:spPr/>
        <p:txBody>
          <a:bodyPr/>
          <a:lstStyle/>
          <a:p>
            <a:fld id="{54816947-581F-9C49-B0E1-5E889A6C8F16}" type="slidenum">
              <a:rPr lang="en-US" smtClean="0"/>
              <a:t>6</a:t>
            </a:fld>
            <a:endParaRPr lang="en-US"/>
          </a:p>
        </p:txBody>
      </p:sp>
    </p:spTree>
    <p:extLst>
      <p:ext uri="{BB962C8B-B14F-4D97-AF65-F5344CB8AC3E}">
        <p14:creationId xmlns:p14="http://schemas.microsoft.com/office/powerpoint/2010/main" val="2216959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Does ethical behavior automatically follow if the organization has integrity? –according to the book it does </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If the organization has integrity it will be dependable and</a:t>
            </a:r>
            <a:r>
              <a:rPr lang="en-US" baseline="0" dirty="0" smtClean="0"/>
              <a:t> honest- you will have hard honest workers producing quality products and services </a:t>
            </a:r>
            <a:endParaRPr lang="en-US" dirty="0" smtClean="0"/>
          </a:p>
          <a:p>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7</a:t>
            </a:fld>
            <a:endParaRPr lang="en-US"/>
          </a:p>
        </p:txBody>
      </p:sp>
    </p:spTree>
    <p:extLst>
      <p:ext uri="{BB962C8B-B14F-4D97-AF65-F5344CB8AC3E}">
        <p14:creationId xmlns:p14="http://schemas.microsoft.com/office/powerpoint/2010/main" val="827548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i.e. from the book: a burglar trips on a skateboard</a:t>
            </a:r>
            <a:r>
              <a:rPr lang="en-US" baseline="0" dirty="0" smtClean="0"/>
              <a:t> after robbing a house, sues the homeowner and wins the case. Or inmates upset over the quality of food and take guards hostage/ burn down an entire wing of a prison. </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54816947-581F-9C49-B0E1-5E889A6C8F16}" type="slidenum">
              <a:rPr lang="en-US" smtClean="0"/>
              <a:t>8</a:t>
            </a:fld>
            <a:endParaRPr lang="en-US"/>
          </a:p>
        </p:txBody>
      </p:sp>
    </p:spTree>
    <p:extLst>
      <p:ext uri="{BB962C8B-B14F-4D97-AF65-F5344CB8AC3E}">
        <p14:creationId xmlns:p14="http://schemas.microsoft.com/office/powerpoint/2010/main" val="2049641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816947-581F-9C49-B0E1-5E889A6C8F16}" type="slidenum">
              <a:rPr lang="en-US" smtClean="0"/>
              <a:t>9</a:t>
            </a:fld>
            <a:endParaRPr lang="en-US"/>
          </a:p>
        </p:txBody>
      </p:sp>
    </p:spTree>
    <p:extLst>
      <p:ext uri="{BB962C8B-B14F-4D97-AF65-F5344CB8AC3E}">
        <p14:creationId xmlns:p14="http://schemas.microsoft.com/office/powerpoint/2010/main" val="2264169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4251665B-C24A-4702-B522-6A4334602E03}"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t>11/6/13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251665B-C24A-4702-B522-6A4334602E03}" type="datetimeFigureOut">
              <a:rPr lang="en-US" smtClean="0"/>
              <a:t>11/6/13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11/6/13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t>11/6/13</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Ethics and Corporate Social Responsibility</a:t>
            </a:r>
            <a:endParaRPr lang="en-US" dirty="0"/>
          </a:p>
        </p:txBody>
      </p:sp>
      <p:sp>
        <p:nvSpPr>
          <p:cNvPr id="3" name="Subtitle 2"/>
          <p:cNvSpPr>
            <a:spLocks noGrp="1"/>
          </p:cNvSpPr>
          <p:nvPr>
            <p:ph type="subTitle" idx="1"/>
          </p:nvPr>
        </p:nvSpPr>
        <p:spPr/>
        <p:txBody>
          <a:bodyPr/>
          <a:lstStyle/>
          <a:p>
            <a:r>
              <a:rPr lang="en-US" dirty="0" smtClean="0"/>
              <a:t> Nicki Sheridan, </a:t>
            </a:r>
            <a:r>
              <a:rPr lang="en-US" dirty="0"/>
              <a:t>Nalini Priya, Kendra </a:t>
            </a:r>
            <a:r>
              <a:rPr lang="en-US" dirty="0" smtClean="0"/>
              <a:t>Gallion</a:t>
            </a:r>
            <a:endParaRPr lang="en-US" dirty="0"/>
          </a:p>
        </p:txBody>
      </p:sp>
    </p:spTree>
    <p:extLst>
      <p:ext uri="{BB962C8B-B14F-4D97-AF65-F5344CB8AC3E}">
        <p14:creationId xmlns:p14="http://schemas.microsoft.com/office/powerpoint/2010/main" val="12216839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Manager’s Role in Ethics</a:t>
            </a:r>
          </a:p>
        </p:txBody>
      </p:sp>
      <p:sp>
        <p:nvSpPr>
          <p:cNvPr id="3" name="Content Placeholder 2"/>
          <p:cNvSpPr>
            <a:spLocks noGrp="1"/>
          </p:cNvSpPr>
          <p:nvPr>
            <p:ph idx="1"/>
          </p:nvPr>
        </p:nvSpPr>
        <p:spPr/>
        <p:txBody>
          <a:bodyPr/>
          <a:lstStyle/>
          <a:p>
            <a:r>
              <a:rPr lang="en-US" dirty="0" smtClean="0"/>
              <a:t>Manager has three main responsibilities:</a:t>
            </a:r>
          </a:p>
          <a:p>
            <a:pPr lvl="1"/>
            <a:r>
              <a:rPr lang="en-US" dirty="0" smtClean="0"/>
              <a:t>Responsible for setting example of ethical behavior</a:t>
            </a:r>
          </a:p>
          <a:p>
            <a:pPr lvl="1"/>
            <a:r>
              <a:rPr lang="en-US" dirty="0" smtClean="0"/>
              <a:t>Responsible for helping employees make ethical choices</a:t>
            </a:r>
          </a:p>
          <a:p>
            <a:pPr lvl="1"/>
            <a:r>
              <a:rPr lang="en-US" dirty="0" smtClean="0"/>
              <a:t>Responsible for helping employees follow through and exhibit ethical behavior after appropriate choice has been made</a:t>
            </a:r>
            <a:endParaRPr lang="en-US" dirty="0"/>
          </a:p>
        </p:txBody>
      </p:sp>
    </p:spTree>
    <p:extLst>
      <p:ext uri="{BB962C8B-B14F-4D97-AF65-F5344CB8AC3E}">
        <p14:creationId xmlns:p14="http://schemas.microsoft.com/office/powerpoint/2010/main" val="3989954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Ethics</a:t>
            </a:r>
            <a:endParaRPr lang="en-US" dirty="0"/>
          </a:p>
        </p:txBody>
      </p:sp>
      <p:sp>
        <p:nvSpPr>
          <p:cNvPr id="3" name="Content Placeholder 2"/>
          <p:cNvSpPr>
            <a:spLocks noGrp="1"/>
          </p:cNvSpPr>
          <p:nvPr>
            <p:ph idx="1"/>
          </p:nvPr>
        </p:nvSpPr>
        <p:spPr/>
        <p:txBody>
          <a:bodyPr/>
          <a:lstStyle/>
          <a:p>
            <a:r>
              <a:rPr lang="en-US" dirty="0" smtClean="0"/>
              <a:t>Best-Ratio Approach</a:t>
            </a:r>
          </a:p>
          <a:p>
            <a:r>
              <a:rPr lang="en-US" dirty="0" smtClean="0"/>
              <a:t>Black and White Approach</a:t>
            </a:r>
          </a:p>
          <a:p>
            <a:r>
              <a:rPr lang="en-US" dirty="0" smtClean="0"/>
              <a:t>Full-Potential Approach</a:t>
            </a:r>
          </a:p>
          <a:p>
            <a:pPr lvl="1"/>
            <a:endParaRPr lang="en-US" dirty="0"/>
          </a:p>
        </p:txBody>
      </p:sp>
    </p:spTree>
    <p:extLst>
      <p:ext uri="{BB962C8B-B14F-4D97-AF65-F5344CB8AC3E}">
        <p14:creationId xmlns:p14="http://schemas.microsoft.com/office/powerpoint/2010/main" val="3835261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Organization’s Role in Ethics</a:t>
            </a:r>
            <a:endParaRPr lang="en-US" dirty="0"/>
          </a:p>
        </p:txBody>
      </p:sp>
      <p:sp>
        <p:nvSpPr>
          <p:cNvPr id="3" name="Content Placeholder 2"/>
          <p:cNvSpPr>
            <a:spLocks noGrp="1"/>
          </p:cNvSpPr>
          <p:nvPr>
            <p:ph idx="1"/>
          </p:nvPr>
        </p:nvSpPr>
        <p:spPr/>
        <p:txBody>
          <a:bodyPr/>
          <a:lstStyle/>
          <a:p>
            <a:r>
              <a:rPr lang="en-US" dirty="0" smtClean="0"/>
              <a:t>Create internal environment that promotes ethical behavior</a:t>
            </a:r>
          </a:p>
          <a:p>
            <a:r>
              <a:rPr lang="en-US" dirty="0" smtClean="0"/>
              <a:t>Set example of ethical behavior</a:t>
            </a:r>
            <a:endParaRPr lang="en-US" dirty="0"/>
          </a:p>
        </p:txBody>
      </p:sp>
    </p:spTree>
    <p:extLst>
      <p:ext uri="{BB962C8B-B14F-4D97-AF65-F5344CB8AC3E}">
        <p14:creationId xmlns:p14="http://schemas.microsoft.com/office/powerpoint/2010/main" val="18032005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Environment</a:t>
            </a:r>
            <a:endParaRPr lang="en-US" dirty="0"/>
          </a:p>
        </p:txBody>
      </p:sp>
      <p:sp>
        <p:nvSpPr>
          <p:cNvPr id="3" name="Content Placeholder 2"/>
          <p:cNvSpPr>
            <a:spLocks noGrp="1"/>
          </p:cNvSpPr>
          <p:nvPr>
            <p:ph idx="1"/>
          </p:nvPr>
        </p:nvSpPr>
        <p:spPr/>
        <p:txBody>
          <a:bodyPr>
            <a:normAutofit/>
          </a:bodyPr>
          <a:lstStyle/>
          <a:p>
            <a:r>
              <a:rPr lang="en-US" dirty="0" smtClean="0"/>
              <a:t>Establish policies and practices</a:t>
            </a:r>
          </a:p>
          <a:p>
            <a:pPr lvl="1"/>
            <a:r>
              <a:rPr lang="en-US" dirty="0" smtClean="0"/>
              <a:t>Enforce policies</a:t>
            </a:r>
          </a:p>
          <a:p>
            <a:r>
              <a:rPr lang="en-US" dirty="0" smtClean="0"/>
              <a:t>Develop ethics philosophy with key concepts:</a:t>
            </a:r>
            <a:endParaRPr lang="en-US" dirty="0"/>
          </a:p>
          <a:p>
            <a:pPr lvl="1"/>
            <a:r>
              <a:rPr lang="en-US" dirty="0" smtClean="0"/>
              <a:t>Honesty</a:t>
            </a:r>
          </a:p>
          <a:p>
            <a:pPr lvl="1"/>
            <a:r>
              <a:rPr lang="en-US" dirty="0" smtClean="0"/>
              <a:t>Integrity</a:t>
            </a:r>
          </a:p>
          <a:p>
            <a:pPr lvl="1"/>
            <a:r>
              <a:rPr lang="en-US" dirty="0" smtClean="0"/>
              <a:t>Truth</a:t>
            </a:r>
          </a:p>
          <a:p>
            <a:pPr lvl="1"/>
            <a:r>
              <a:rPr lang="en-US" dirty="0" smtClean="0"/>
              <a:t>Fairness</a:t>
            </a:r>
            <a:endParaRPr lang="en-US" dirty="0"/>
          </a:p>
          <a:p>
            <a:pPr lvl="1"/>
            <a:endParaRPr lang="en-US" dirty="0"/>
          </a:p>
        </p:txBody>
      </p:sp>
    </p:spTree>
    <p:extLst>
      <p:ext uri="{BB962C8B-B14F-4D97-AF65-F5344CB8AC3E}">
        <p14:creationId xmlns:p14="http://schemas.microsoft.com/office/powerpoint/2010/main" val="7152919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an Example</a:t>
            </a:r>
            <a:endParaRPr lang="en-US" dirty="0"/>
          </a:p>
        </p:txBody>
      </p:sp>
      <p:sp>
        <p:nvSpPr>
          <p:cNvPr id="3" name="Content Placeholder 2"/>
          <p:cNvSpPr>
            <a:spLocks noGrp="1"/>
          </p:cNvSpPr>
          <p:nvPr>
            <p:ph idx="1"/>
          </p:nvPr>
        </p:nvSpPr>
        <p:spPr/>
        <p:txBody>
          <a:bodyPr/>
          <a:lstStyle/>
          <a:p>
            <a:r>
              <a:rPr lang="en-US" dirty="0" smtClean="0"/>
              <a:t>Employees should be able to trust each other</a:t>
            </a:r>
          </a:p>
          <a:p>
            <a:r>
              <a:rPr lang="en-US" dirty="0" smtClean="0"/>
              <a:t>Create ethical internal environment</a:t>
            </a:r>
            <a:endParaRPr lang="en-US" dirty="0"/>
          </a:p>
        </p:txBody>
      </p:sp>
    </p:spTree>
    <p:extLst>
      <p:ext uri="{BB962C8B-B14F-4D97-AF65-F5344CB8AC3E}">
        <p14:creationId xmlns:p14="http://schemas.microsoft.com/office/powerpoint/2010/main" val="24021619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Ethical Dilemmas</a:t>
            </a:r>
            <a:endParaRPr lang="en-US" dirty="0"/>
          </a:p>
        </p:txBody>
      </p:sp>
      <p:sp>
        <p:nvSpPr>
          <p:cNvPr id="3" name="Content Placeholder 2"/>
          <p:cNvSpPr>
            <a:spLocks noGrp="1"/>
          </p:cNvSpPr>
          <p:nvPr>
            <p:ph idx="1"/>
          </p:nvPr>
        </p:nvSpPr>
        <p:spPr/>
        <p:txBody>
          <a:bodyPr/>
          <a:lstStyle/>
          <a:p>
            <a:r>
              <a:rPr lang="en-US" dirty="0" smtClean="0"/>
              <a:t>What solutions are most likely to build trust among those involved?</a:t>
            </a:r>
          </a:p>
          <a:p>
            <a:r>
              <a:rPr lang="en-US" dirty="0" smtClean="0"/>
              <a:t>What solution fits best into company’s value system?</a:t>
            </a:r>
          </a:p>
          <a:p>
            <a:r>
              <a:rPr lang="en-US" dirty="0" smtClean="0"/>
              <a:t>What solution is most likely to enhance the organization integrity?</a:t>
            </a:r>
          </a:p>
          <a:p>
            <a:r>
              <a:rPr lang="en-US" dirty="0" smtClean="0"/>
              <a:t>What solution is the most responsible option?</a:t>
            </a:r>
            <a:endParaRPr lang="en-US" dirty="0"/>
          </a:p>
        </p:txBody>
      </p:sp>
    </p:spTree>
    <p:extLst>
      <p:ext uri="{BB962C8B-B14F-4D97-AF65-F5344CB8AC3E}">
        <p14:creationId xmlns:p14="http://schemas.microsoft.com/office/powerpoint/2010/main" val="3493478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Training</a:t>
            </a:r>
            <a:endParaRPr lang="en-US" dirty="0"/>
          </a:p>
        </p:txBody>
      </p:sp>
      <p:sp>
        <p:nvSpPr>
          <p:cNvPr id="3" name="Content Placeholder 2"/>
          <p:cNvSpPr>
            <a:spLocks noGrp="1"/>
          </p:cNvSpPr>
          <p:nvPr>
            <p:ph idx="1"/>
          </p:nvPr>
        </p:nvSpPr>
        <p:spPr/>
        <p:txBody>
          <a:bodyPr>
            <a:normAutofit/>
          </a:bodyPr>
          <a:lstStyle/>
          <a:p>
            <a:r>
              <a:rPr lang="en-US" dirty="0" smtClean="0"/>
              <a:t>Employee theft</a:t>
            </a:r>
          </a:p>
          <a:p>
            <a:r>
              <a:rPr lang="en-US" dirty="0" smtClean="0"/>
              <a:t>Conflict of interest</a:t>
            </a:r>
          </a:p>
          <a:p>
            <a:r>
              <a:rPr lang="en-US" dirty="0" smtClean="0"/>
              <a:t>Quality control</a:t>
            </a:r>
          </a:p>
          <a:p>
            <a:r>
              <a:rPr lang="en-US" dirty="0" smtClean="0"/>
              <a:t>Misuse of company property</a:t>
            </a:r>
          </a:p>
          <a:p>
            <a:r>
              <a:rPr lang="en-US" dirty="0" smtClean="0"/>
              <a:t>Environmental pollution</a:t>
            </a:r>
          </a:p>
          <a:p>
            <a:r>
              <a:rPr lang="en-US" dirty="0" smtClean="0"/>
              <a:t>Method’s of gathering competitor’s information</a:t>
            </a:r>
          </a:p>
        </p:txBody>
      </p:sp>
    </p:spTree>
    <p:extLst>
      <p:ext uri="{BB962C8B-B14F-4D97-AF65-F5344CB8AC3E}">
        <p14:creationId xmlns:p14="http://schemas.microsoft.com/office/powerpoint/2010/main" val="26614033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Training</a:t>
            </a:r>
            <a:endParaRPr lang="en-US" dirty="0"/>
          </a:p>
        </p:txBody>
      </p:sp>
      <p:sp>
        <p:nvSpPr>
          <p:cNvPr id="3" name="Content Placeholder 2"/>
          <p:cNvSpPr>
            <a:spLocks noGrp="1"/>
          </p:cNvSpPr>
          <p:nvPr>
            <p:ph idx="1"/>
          </p:nvPr>
        </p:nvSpPr>
        <p:spPr/>
        <p:txBody>
          <a:bodyPr/>
          <a:lstStyle/>
          <a:p>
            <a:r>
              <a:rPr lang="en-US" dirty="0" smtClean="0"/>
              <a:t>Inaccuracy of books and records</a:t>
            </a:r>
          </a:p>
          <a:p>
            <a:r>
              <a:rPr lang="en-US" dirty="0" smtClean="0"/>
              <a:t>False or misleading advertising</a:t>
            </a:r>
          </a:p>
          <a:p>
            <a:r>
              <a:rPr lang="en-US" dirty="0" smtClean="0"/>
              <a:t>Political contribution and activities</a:t>
            </a:r>
          </a:p>
          <a:p>
            <a:r>
              <a:rPr lang="en-US" dirty="0" smtClean="0"/>
              <a:t>Improper relations with local and federal government representatives</a:t>
            </a:r>
          </a:p>
          <a:p>
            <a:r>
              <a:rPr lang="en-US" dirty="0" smtClean="0"/>
              <a:t>Improper relations with foreign government officials</a:t>
            </a:r>
            <a:endParaRPr lang="en-US" dirty="0"/>
          </a:p>
        </p:txBody>
      </p:sp>
    </p:spTree>
    <p:extLst>
      <p:ext uri="{BB962C8B-B14F-4D97-AF65-F5344CB8AC3E}">
        <p14:creationId xmlns:p14="http://schemas.microsoft.com/office/powerpoint/2010/main" val="142211895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Codes of Business Conduct</a:t>
            </a:r>
            <a:endParaRPr lang="en-US" dirty="0"/>
          </a:p>
        </p:txBody>
      </p:sp>
      <p:sp>
        <p:nvSpPr>
          <p:cNvPr id="3" name="Content Placeholder 2"/>
          <p:cNvSpPr>
            <a:spLocks noGrp="1"/>
          </p:cNvSpPr>
          <p:nvPr>
            <p:ph idx="1"/>
          </p:nvPr>
        </p:nvSpPr>
        <p:spPr/>
        <p:txBody>
          <a:bodyPr/>
          <a:lstStyle/>
          <a:p>
            <a:r>
              <a:rPr lang="en-US" dirty="0"/>
              <a:t>Ethics training is becoming increasingly important as the pressures of succeeding is an intensely competitive global market place will frequently face ethical dilemmas.</a:t>
            </a:r>
          </a:p>
          <a:p>
            <a:r>
              <a:rPr lang="en-US" dirty="0" smtClean="0"/>
              <a:t>Encourage two way communication</a:t>
            </a:r>
          </a:p>
          <a:p>
            <a:r>
              <a:rPr lang="en-US" dirty="0" smtClean="0"/>
              <a:t>Make training practical</a:t>
            </a:r>
          </a:p>
          <a:p>
            <a:r>
              <a:rPr lang="en-US" dirty="0" smtClean="0"/>
              <a:t>Avoid dogmatic statements</a:t>
            </a:r>
            <a:endParaRPr lang="en-US" dirty="0"/>
          </a:p>
        </p:txBody>
      </p:sp>
    </p:spTree>
    <p:extLst>
      <p:ext uri="{BB962C8B-B14F-4D97-AF65-F5344CB8AC3E}">
        <p14:creationId xmlns:p14="http://schemas.microsoft.com/office/powerpoint/2010/main" val="10860145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flipH="1">
            <a:off x="3211872" y="5499221"/>
            <a:ext cx="50993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3277420" y="4601486"/>
            <a:ext cx="43275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3277420" y="3667258"/>
            <a:ext cx="43275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3297499" y="2734761"/>
            <a:ext cx="43275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Ethical Decision Making</a:t>
            </a:r>
            <a:endParaRPr lang="en-US" dirty="0"/>
          </a:p>
        </p:txBody>
      </p:sp>
      <p:cxnSp>
        <p:nvCxnSpPr>
          <p:cNvPr id="114" name="Straight Arrow Connector 113"/>
          <p:cNvCxnSpPr/>
          <p:nvPr/>
        </p:nvCxnSpPr>
        <p:spPr>
          <a:xfrm>
            <a:off x="6081897" y="4137025"/>
            <a:ext cx="29985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4" name="Content Placeholder 3"/>
          <p:cNvGraphicFramePr>
            <a:graphicFrameLocks noGrp="1"/>
          </p:cNvGraphicFramePr>
          <p:nvPr>
            <p:ph idx="1"/>
            <p:extLst>
              <p:ext uri="{D42A27DB-BD31-4B8C-83A1-F6EECF244321}">
                <p14:modId xmlns:p14="http://schemas.microsoft.com/office/powerpoint/2010/main" val="616759500"/>
              </p:ext>
            </p:extLst>
          </p:nvPr>
        </p:nvGraphicFramePr>
        <p:xfrm>
          <a:off x="1174397" y="2138271"/>
          <a:ext cx="7371474" cy="3992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p:cNvCxnSpPr/>
          <p:nvPr/>
        </p:nvCxnSpPr>
        <p:spPr>
          <a:xfrm flipH="1">
            <a:off x="3721803" y="2736850"/>
            <a:ext cx="2096" cy="27623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3713347" y="4137025"/>
            <a:ext cx="23952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305224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Ethics</a:t>
            </a:r>
            <a:endParaRPr lang="en-US" dirty="0"/>
          </a:p>
        </p:txBody>
      </p:sp>
      <p:sp>
        <p:nvSpPr>
          <p:cNvPr id="3" name="Content Placeholder 2"/>
          <p:cNvSpPr>
            <a:spLocks noGrp="1"/>
          </p:cNvSpPr>
          <p:nvPr>
            <p:ph idx="1"/>
          </p:nvPr>
        </p:nvSpPr>
        <p:spPr/>
        <p:txBody>
          <a:bodyPr/>
          <a:lstStyle/>
          <a:p>
            <a:r>
              <a:rPr lang="en-US" dirty="0" smtClean="0"/>
              <a:t>Discussion Question:</a:t>
            </a:r>
          </a:p>
          <a:p>
            <a:pPr lvl="1"/>
            <a:r>
              <a:rPr lang="en-US" dirty="0" smtClean="0"/>
              <a:t>Define Ethics</a:t>
            </a:r>
          </a:p>
          <a:p>
            <a:r>
              <a:rPr lang="en-US" dirty="0" smtClean="0"/>
              <a:t>Ethics is about doing the right thing within a moral framework. </a:t>
            </a:r>
          </a:p>
          <a:p>
            <a:r>
              <a:rPr lang="en-US" dirty="0" smtClean="0"/>
              <a:t>The practical application of morality.</a:t>
            </a:r>
          </a:p>
          <a:p>
            <a:r>
              <a:rPr lang="en-US" dirty="0" smtClean="0"/>
              <a:t>Not just determining what is right, but following through and doing what is right. </a:t>
            </a:r>
            <a:endParaRPr lang="en-US" dirty="0"/>
          </a:p>
        </p:txBody>
      </p:sp>
    </p:spTree>
    <p:extLst>
      <p:ext uri="{BB962C8B-B14F-4D97-AF65-F5344CB8AC3E}">
        <p14:creationId xmlns:p14="http://schemas.microsoft.com/office/powerpoint/2010/main" val="31437489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Decision Making</a:t>
            </a:r>
            <a:endParaRPr lang="en-US" dirty="0"/>
          </a:p>
        </p:txBody>
      </p:sp>
      <p:sp>
        <p:nvSpPr>
          <p:cNvPr id="3" name="Content Placeholder 2"/>
          <p:cNvSpPr>
            <a:spLocks noGrp="1"/>
          </p:cNvSpPr>
          <p:nvPr>
            <p:ph idx="1"/>
          </p:nvPr>
        </p:nvSpPr>
        <p:spPr/>
        <p:txBody>
          <a:bodyPr>
            <a:normAutofit lnSpcReduction="10000"/>
          </a:bodyPr>
          <a:lstStyle/>
          <a:p>
            <a:r>
              <a:rPr lang="en-US" dirty="0" smtClean="0"/>
              <a:t>Decision making models</a:t>
            </a:r>
          </a:p>
          <a:p>
            <a:pPr lvl="1"/>
            <a:r>
              <a:rPr lang="en-US" dirty="0" smtClean="0"/>
              <a:t>Categorical imperative</a:t>
            </a:r>
          </a:p>
          <a:p>
            <a:pPr lvl="1"/>
            <a:r>
              <a:rPr lang="en-US" dirty="0" smtClean="0"/>
              <a:t>Full-disclosure</a:t>
            </a:r>
          </a:p>
          <a:p>
            <a:pPr lvl="1"/>
            <a:r>
              <a:rPr lang="en-US" dirty="0" smtClean="0"/>
              <a:t>Doctrine of the mean</a:t>
            </a:r>
          </a:p>
          <a:p>
            <a:pPr lvl="1"/>
            <a:r>
              <a:rPr lang="en-US" dirty="0" smtClean="0"/>
              <a:t>Golden rule</a:t>
            </a:r>
          </a:p>
          <a:p>
            <a:pPr lvl="1"/>
            <a:r>
              <a:rPr lang="en-US" dirty="0" smtClean="0"/>
              <a:t>Market-ethic</a:t>
            </a:r>
          </a:p>
          <a:p>
            <a:pPr lvl="1"/>
            <a:r>
              <a:rPr lang="en-US" dirty="0" smtClean="0"/>
              <a:t>Organizational ethic</a:t>
            </a:r>
          </a:p>
          <a:p>
            <a:pPr lvl="1"/>
            <a:r>
              <a:rPr lang="en-US" dirty="0" smtClean="0"/>
              <a:t>Equal freedom</a:t>
            </a:r>
          </a:p>
          <a:p>
            <a:pPr lvl="1"/>
            <a:r>
              <a:rPr lang="en-US" dirty="0" smtClean="0"/>
              <a:t>Proportionality ethic</a:t>
            </a:r>
          </a:p>
          <a:p>
            <a:pPr lvl="1"/>
            <a:r>
              <a:rPr lang="en-US" dirty="0" smtClean="0"/>
              <a:t>Professional ethic</a:t>
            </a:r>
          </a:p>
          <a:p>
            <a:endParaRPr lang="en-US" dirty="0"/>
          </a:p>
        </p:txBody>
      </p:sp>
    </p:spTree>
    <p:extLst>
      <p:ext uri="{BB962C8B-B14F-4D97-AF65-F5344CB8AC3E}">
        <p14:creationId xmlns:p14="http://schemas.microsoft.com/office/powerpoint/2010/main" val="5871344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Belief vs. Behaviors</a:t>
            </a:r>
            <a:endParaRPr lang="en-US" dirty="0"/>
          </a:p>
        </p:txBody>
      </p:sp>
      <p:sp>
        <p:nvSpPr>
          <p:cNvPr id="3" name="Content Placeholder 2"/>
          <p:cNvSpPr>
            <a:spLocks noGrp="1"/>
          </p:cNvSpPr>
          <p:nvPr>
            <p:ph idx="1"/>
          </p:nvPr>
        </p:nvSpPr>
        <p:spPr/>
        <p:txBody>
          <a:bodyPr/>
          <a:lstStyle/>
          <a:p>
            <a:r>
              <a:rPr lang="en-US" dirty="0"/>
              <a:t>Discussion Question:</a:t>
            </a:r>
          </a:p>
          <a:p>
            <a:pPr lvl="1"/>
            <a:r>
              <a:rPr lang="en-US" dirty="0"/>
              <a:t>What is dishonesty?</a:t>
            </a:r>
          </a:p>
          <a:p>
            <a:r>
              <a:rPr lang="en-US" dirty="0" smtClean="0"/>
              <a:t>Self-Interest vs. Self-Protection</a:t>
            </a:r>
          </a:p>
          <a:p>
            <a:r>
              <a:rPr lang="en-US" dirty="0" smtClean="0"/>
              <a:t>Conflicting values</a:t>
            </a:r>
          </a:p>
          <a:p>
            <a:pPr lvl="1"/>
            <a:r>
              <a:rPr lang="en-US" dirty="0" smtClean="0"/>
              <a:t>i.e. Honesty vs. Loyalty</a:t>
            </a:r>
          </a:p>
          <a:p>
            <a:r>
              <a:rPr lang="en-US" dirty="0" smtClean="0"/>
              <a:t>Tangible vs. Intangible</a:t>
            </a:r>
          </a:p>
          <a:p>
            <a:endParaRPr lang="en-US" dirty="0"/>
          </a:p>
        </p:txBody>
      </p:sp>
    </p:spTree>
    <p:extLst>
      <p:ext uri="{BB962C8B-B14F-4D97-AF65-F5344CB8AC3E}">
        <p14:creationId xmlns:p14="http://schemas.microsoft.com/office/powerpoint/2010/main" val="12836255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t>
            </a:r>
            <a:r>
              <a:rPr lang="en-US" dirty="0"/>
              <a:t>Responsibility</a:t>
            </a:r>
          </a:p>
        </p:txBody>
      </p:sp>
      <p:sp>
        <p:nvSpPr>
          <p:cNvPr id="3" name="Content Placeholder 2"/>
          <p:cNvSpPr>
            <a:spLocks noGrp="1"/>
          </p:cNvSpPr>
          <p:nvPr>
            <p:ph idx="1"/>
          </p:nvPr>
        </p:nvSpPr>
        <p:spPr/>
        <p:txBody>
          <a:bodyPr/>
          <a:lstStyle/>
          <a:p>
            <a:r>
              <a:rPr lang="en-US" dirty="0" smtClean="0"/>
              <a:t>Four steps of Social Responsibility:</a:t>
            </a:r>
          </a:p>
          <a:p>
            <a:pPr lvl="1"/>
            <a:r>
              <a:rPr lang="en-US" dirty="0" smtClean="0"/>
              <a:t>Philanthropic</a:t>
            </a:r>
          </a:p>
          <a:p>
            <a:pPr lvl="1"/>
            <a:r>
              <a:rPr lang="en-US" dirty="0" smtClean="0"/>
              <a:t>Ethical</a:t>
            </a:r>
          </a:p>
          <a:p>
            <a:pPr lvl="1"/>
            <a:r>
              <a:rPr lang="en-US" dirty="0" smtClean="0"/>
              <a:t>Economic</a:t>
            </a:r>
          </a:p>
          <a:p>
            <a:pPr lvl="1"/>
            <a:r>
              <a:rPr lang="en-US" dirty="0" smtClean="0"/>
              <a:t>Legal</a:t>
            </a:r>
            <a:endParaRPr lang="en-US" dirty="0"/>
          </a:p>
        </p:txBody>
      </p:sp>
    </p:spTree>
    <p:extLst>
      <p:ext uri="{BB962C8B-B14F-4D97-AF65-F5344CB8AC3E}">
        <p14:creationId xmlns:p14="http://schemas.microsoft.com/office/powerpoint/2010/main" val="28471731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Responsibility and Ethics</a:t>
            </a:r>
            <a:endParaRPr lang="en-US" dirty="0"/>
          </a:p>
        </p:txBody>
      </p:sp>
      <p:sp>
        <p:nvSpPr>
          <p:cNvPr id="3" name="Content Placeholder 2"/>
          <p:cNvSpPr>
            <a:spLocks noGrp="1"/>
          </p:cNvSpPr>
          <p:nvPr>
            <p:ph idx="1"/>
          </p:nvPr>
        </p:nvSpPr>
        <p:spPr/>
        <p:txBody>
          <a:bodyPr/>
          <a:lstStyle/>
          <a:p>
            <a:r>
              <a:rPr lang="en-US" dirty="0" smtClean="0"/>
              <a:t>Social responsibility</a:t>
            </a:r>
          </a:p>
          <a:p>
            <a:pPr lvl="1"/>
            <a:r>
              <a:rPr lang="en-US" dirty="0" smtClean="0"/>
              <a:t>i.e. PNC Financial Services Group donates $28 million yearly in grants and scholarships for arts, community improvement, and education.</a:t>
            </a:r>
            <a:endParaRPr lang="en-US" dirty="0"/>
          </a:p>
        </p:txBody>
      </p:sp>
    </p:spTree>
    <p:extLst>
      <p:ext uri="{BB962C8B-B14F-4D97-AF65-F5344CB8AC3E}">
        <p14:creationId xmlns:p14="http://schemas.microsoft.com/office/powerpoint/2010/main" val="4251082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Social Responsibility</a:t>
            </a:r>
            <a:endParaRPr lang="en-US" dirty="0"/>
          </a:p>
        </p:txBody>
      </p:sp>
      <p:sp>
        <p:nvSpPr>
          <p:cNvPr id="3" name="Content Placeholder 2"/>
          <p:cNvSpPr>
            <a:spLocks noGrp="1"/>
          </p:cNvSpPr>
          <p:nvPr>
            <p:ph idx="1"/>
          </p:nvPr>
        </p:nvSpPr>
        <p:spPr/>
        <p:txBody>
          <a:bodyPr/>
          <a:lstStyle/>
          <a:p>
            <a:r>
              <a:rPr lang="en-US" dirty="0" smtClean="0"/>
              <a:t>Also known as CSR</a:t>
            </a:r>
          </a:p>
          <a:p>
            <a:r>
              <a:rPr lang="en-US" dirty="0" smtClean="0"/>
              <a:t>Discussion Question:</a:t>
            </a:r>
          </a:p>
          <a:p>
            <a:pPr lvl="1"/>
            <a:r>
              <a:rPr lang="en-US" dirty="0" smtClean="0"/>
              <a:t>What is corporate social responsibility (CSR)?</a:t>
            </a:r>
          </a:p>
          <a:p>
            <a:r>
              <a:rPr lang="en-US" dirty="0" smtClean="0"/>
              <a:t>“</a:t>
            </a:r>
            <a:r>
              <a:rPr lang="en-US" dirty="0"/>
              <a:t>A good company delivers excellent products and services; a great company delivers excellent products and services and strives to make the world a better place” (Ford Jr. as cited in </a:t>
            </a:r>
            <a:r>
              <a:rPr lang="en-US" dirty="0" err="1"/>
              <a:t>Goetsch</a:t>
            </a:r>
            <a:r>
              <a:rPr lang="en-US" dirty="0"/>
              <a:t> and Davis, 2010, p. 90).</a:t>
            </a:r>
          </a:p>
          <a:p>
            <a:pPr marL="457200" lvl="1" indent="0">
              <a:buNone/>
            </a:pPr>
            <a:endParaRPr lang="en-US" dirty="0"/>
          </a:p>
          <a:p>
            <a:endParaRPr lang="en-US" dirty="0"/>
          </a:p>
        </p:txBody>
      </p:sp>
    </p:spTree>
    <p:extLst>
      <p:ext uri="{BB962C8B-B14F-4D97-AF65-F5344CB8AC3E}">
        <p14:creationId xmlns:p14="http://schemas.microsoft.com/office/powerpoint/2010/main" val="25484896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p:txBody>
          <a:bodyPr/>
          <a:lstStyle/>
          <a:p>
            <a:r>
              <a:rPr lang="en-US" dirty="0" smtClean="0"/>
              <a:t>Group Activity</a:t>
            </a:r>
          </a:p>
          <a:p>
            <a:pPr lvl="1"/>
            <a:r>
              <a:rPr lang="en-US" dirty="0" smtClean="0"/>
              <a:t>Case Study</a:t>
            </a:r>
          </a:p>
          <a:p>
            <a:r>
              <a:rPr lang="en-US" dirty="0" smtClean="0"/>
              <a:t>Treating your female employee differently based on her gender or in response to a harassment complaint may be considered discriminatory and unethical conduct.</a:t>
            </a:r>
          </a:p>
          <a:p>
            <a:pPr lvl="1"/>
            <a:endParaRPr lang="en-US" dirty="0"/>
          </a:p>
        </p:txBody>
      </p:sp>
    </p:spTree>
    <p:extLst>
      <p:ext uri="{BB962C8B-B14F-4D97-AF65-F5344CB8AC3E}">
        <p14:creationId xmlns:p14="http://schemas.microsoft.com/office/powerpoint/2010/main" val="24370675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p:txBody>
          <a:bodyPr/>
          <a:lstStyle/>
          <a:p>
            <a:r>
              <a:rPr lang="en-US" dirty="0" smtClean="0"/>
              <a:t>Business Ethics Video</a:t>
            </a:r>
          </a:p>
          <a:p>
            <a:pPr lvl="1"/>
            <a:r>
              <a:rPr lang="en-US" dirty="0" smtClean="0"/>
              <a:t>What should you learn from it?</a:t>
            </a:r>
            <a:endParaRPr lang="en-US" dirty="0"/>
          </a:p>
        </p:txBody>
      </p:sp>
    </p:spTree>
    <p:extLst>
      <p:ext uri="{BB962C8B-B14F-4D97-AF65-F5344CB8AC3E}">
        <p14:creationId xmlns:p14="http://schemas.microsoft.com/office/powerpoint/2010/main" val="21339579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1307287" y="2133600"/>
            <a:ext cx="7550964" cy="3992563"/>
          </a:xfrm>
        </p:spPr>
        <p:txBody>
          <a:bodyPr>
            <a:normAutofit fontScale="92500"/>
          </a:bodyPr>
          <a:lstStyle/>
          <a:p>
            <a:r>
              <a:rPr lang="en-US" dirty="0"/>
              <a:t>Examples of Ethical Issues in Business. (</a:t>
            </a:r>
            <a:r>
              <a:rPr lang="en-US" dirty="0" err="1"/>
              <a:t>n.d.</a:t>
            </a:r>
            <a:r>
              <a:rPr lang="en-US" dirty="0"/>
              <a:t>). </a:t>
            </a:r>
            <a:r>
              <a:rPr lang="en-US" i="1" dirty="0"/>
              <a:t>Small 	</a:t>
            </a:r>
            <a:r>
              <a:rPr lang="en-US" i="1" dirty="0" smtClean="0"/>
              <a:t>Business</a:t>
            </a:r>
            <a:r>
              <a:rPr lang="en-US" dirty="0"/>
              <a:t>. Retrieved November 6, 2013, from http:/</a:t>
            </a:r>
            <a:r>
              <a:rPr lang="en-US" dirty="0" smtClean="0"/>
              <a:t>/	</a:t>
            </a:r>
            <a:r>
              <a:rPr lang="en-US" dirty="0" err="1" smtClean="0"/>
              <a:t>smallbusiness.chron.com</a:t>
            </a:r>
            <a:r>
              <a:rPr lang="en-US" dirty="0"/>
              <a:t>/examples-ethical-issues</a:t>
            </a:r>
            <a:r>
              <a:rPr lang="en-US" dirty="0" smtClean="0"/>
              <a:t>-	business</a:t>
            </a:r>
            <a:r>
              <a:rPr lang="en-US" dirty="0"/>
              <a:t>-24464.</a:t>
            </a:r>
            <a:r>
              <a:rPr lang="en-US" dirty="0" smtClean="0"/>
              <a:t>html</a:t>
            </a:r>
          </a:p>
          <a:p>
            <a:r>
              <a:rPr lang="en-US" dirty="0"/>
              <a:t>Ferrell, O. C., </a:t>
            </a:r>
            <a:r>
              <a:rPr lang="en-US" dirty="0" err="1"/>
              <a:t>Fraedrich</a:t>
            </a:r>
            <a:r>
              <a:rPr lang="en-US" dirty="0"/>
              <a:t>, J., &amp; Ferrell, L. (2011). </a:t>
            </a:r>
            <a:r>
              <a:rPr lang="en-US" i="1" dirty="0"/>
              <a:t>Business 	ethics: ethical decision making and cases</a:t>
            </a:r>
            <a:r>
              <a:rPr lang="en-US" dirty="0"/>
              <a:t> (8. ed.). 	Mason, OH: South-Western </a:t>
            </a:r>
            <a:r>
              <a:rPr lang="en-US" dirty="0" err="1"/>
              <a:t>Cengage</a:t>
            </a:r>
            <a:r>
              <a:rPr lang="en-US" dirty="0"/>
              <a:t> Learning</a:t>
            </a:r>
            <a:r>
              <a:rPr lang="en-US" dirty="0" smtClean="0"/>
              <a:t>.</a:t>
            </a:r>
          </a:p>
          <a:p>
            <a:r>
              <a:rPr lang="en-US" dirty="0" err="1" smtClean="0"/>
              <a:t>Goetsch</a:t>
            </a:r>
            <a:r>
              <a:rPr lang="en-US" dirty="0"/>
              <a:t>, D. L., &amp; Davis, S. (2010). </a:t>
            </a:r>
            <a:r>
              <a:rPr lang="en-US" i="1" dirty="0"/>
              <a:t>Quality management </a:t>
            </a:r>
            <a:r>
              <a:rPr lang="en-US" i="1" dirty="0" smtClean="0"/>
              <a:t>	for </a:t>
            </a:r>
            <a:r>
              <a:rPr lang="en-US" i="1" dirty="0"/>
              <a:t>organizational excellence: </a:t>
            </a:r>
            <a:r>
              <a:rPr lang="en-US" i="1" dirty="0" smtClean="0"/>
              <a:t>introduction </a:t>
            </a:r>
            <a:r>
              <a:rPr lang="en-US" i="1" dirty="0"/>
              <a:t>to total </a:t>
            </a:r>
            <a:r>
              <a:rPr lang="en-US" i="1" dirty="0" smtClean="0"/>
              <a:t>	quality</a:t>
            </a:r>
            <a:r>
              <a:rPr lang="en-US" dirty="0" smtClean="0"/>
              <a:t> </a:t>
            </a:r>
            <a:r>
              <a:rPr lang="en-US" dirty="0"/>
              <a:t>(6th ed.). Upper Saddle River, N.J.: Prentice Hall</a:t>
            </a:r>
            <a:r>
              <a:rPr lang="en-US" dirty="0" smtClean="0"/>
              <a:t>.</a:t>
            </a:r>
          </a:p>
          <a:p>
            <a:endParaRPr lang="en-US" dirty="0"/>
          </a:p>
          <a:p>
            <a:endParaRPr lang="en-US" dirty="0"/>
          </a:p>
        </p:txBody>
      </p:sp>
    </p:spTree>
    <p:extLst>
      <p:ext uri="{BB962C8B-B14F-4D97-AF65-F5344CB8AC3E}">
        <p14:creationId xmlns:p14="http://schemas.microsoft.com/office/powerpoint/2010/main" val="54220106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of Ethical Behavior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Morning-After Test</a:t>
            </a:r>
          </a:p>
          <a:p>
            <a:pPr lvl="1"/>
            <a:r>
              <a:rPr lang="en-US" dirty="0" smtClean="0"/>
              <a:t>How will you feel about this behavior tomorrow morning?</a:t>
            </a:r>
          </a:p>
          <a:p>
            <a:r>
              <a:rPr lang="en-US" b="1" dirty="0" smtClean="0"/>
              <a:t>Front-Page Test </a:t>
            </a:r>
          </a:p>
          <a:p>
            <a:pPr lvl="1"/>
            <a:r>
              <a:rPr lang="en-US" dirty="0" smtClean="0"/>
              <a:t>How would you like to see this behavior written up on the front page of your hometown newspaper?</a:t>
            </a:r>
          </a:p>
          <a:p>
            <a:r>
              <a:rPr lang="en-US" b="1" dirty="0" smtClean="0"/>
              <a:t>Mirror Test </a:t>
            </a:r>
          </a:p>
          <a:p>
            <a:pPr lvl="1"/>
            <a:r>
              <a:rPr lang="en-US" dirty="0" smtClean="0"/>
              <a:t>How will you </a:t>
            </a:r>
            <a:r>
              <a:rPr lang="en-US" dirty="0"/>
              <a:t>f</a:t>
            </a:r>
            <a:r>
              <a:rPr lang="en-US" dirty="0" smtClean="0"/>
              <a:t>eel about this behavior when you look in the mirror?</a:t>
            </a:r>
          </a:p>
          <a:p>
            <a:r>
              <a:rPr lang="en-US" b="1" dirty="0" smtClean="0"/>
              <a:t>Role Reversal Test </a:t>
            </a:r>
          </a:p>
          <a:p>
            <a:pPr lvl="1"/>
            <a:r>
              <a:rPr lang="en-US" dirty="0" smtClean="0"/>
              <a:t>How will you feel about being on the receiving end of this behavior?</a:t>
            </a:r>
          </a:p>
          <a:p>
            <a:r>
              <a:rPr lang="en-US" b="1" dirty="0" smtClean="0"/>
              <a:t>Commonsense Test </a:t>
            </a:r>
          </a:p>
          <a:p>
            <a:pPr lvl="1"/>
            <a:r>
              <a:rPr lang="en-US" dirty="0" smtClean="0"/>
              <a:t>What does everyday common sense say about this behavior?</a:t>
            </a:r>
            <a:endParaRPr lang="en-US" dirty="0"/>
          </a:p>
        </p:txBody>
      </p:sp>
    </p:spTree>
    <p:extLst>
      <p:ext uri="{BB962C8B-B14F-4D97-AF65-F5344CB8AC3E}">
        <p14:creationId xmlns:p14="http://schemas.microsoft.com/office/powerpoint/2010/main" val="2107087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&amp; Total Quality </a:t>
            </a:r>
            <a:endParaRPr lang="en-US" dirty="0"/>
          </a:p>
        </p:txBody>
      </p:sp>
      <p:sp>
        <p:nvSpPr>
          <p:cNvPr id="3" name="Content Placeholder 2"/>
          <p:cNvSpPr>
            <a:spLocks noGrp="1"/>
          </p:cNvSpPr>
          <p:nvPr>
            <p:ph idx="1"/>
          </p:nvPr>
        </p:nvSpPr>
        <p:spPr/>
        <p:txBody>
          <a:bodyPr/>
          <a:lstStyle/>
          <a:p>
            <a:r>
              <a:rPr lang="en-US" dirty="0" smtClean="0"/>
              <a:t>“The total quality approach cannot be successfully implemented in an organization that fails to subscribe to high standards of ethical behavior” (Goetsch, 2010, p. 75).</a:t>
            </a:r>
          </a:p>
          <a:p>
            <a:r>
              <a:rPr lang="en-US" dirty="0" smtClean="0"/>
              <a:t>Ethical behavior builds trust. </a:t>
            </a:r>
          </a:p>
          <a:p>
            <a:r>
              <a:rPr lang="en-US" dirty="0" smtClean="0"/>
              <a:t>Trust is essential to total quality. </a:t>
            </a:r>
          </a:p>
          <a:p>
            <a:r>
              <a:rPr lang="en-US" dirty="0" smtClean="0"/>
              <a:t>Managers need to build trust in the organization as well as between employees. </a:t>
            </a:r>
            <a:endParaRPr lang="en-US" dirty="0"/>
          </a:p>
        </p:txBody>
      </p:sp>
    </p:spTree>
    <p:extLst>
      <p:ext uri="{BB962C8B-B14F-4D97-AF65-F5344CB8AC3E}">
        <p14:creationId xmlns:p14="http://schemas.microsoft.com/office/powerpoint/2010/main" val="211718672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Total Quality</a:t>
            </a:r>
            <a:br>
              <a:rPr lang="en-US" dirty="0" smtClean="0"/>
            </a:br>
            <a:r>
              <a:rPr lang="en-US" dirty="0" smtClean="0"/>
              <a:t>That Depend on Trust</a:t>
            </a:r>
            <a:endParaRPr lang="en-US" dirty="0"/>
          </a:p>
        </p:txBody>
      </p:sp>
      <p:sp>
        <p:nvSpPr>
          <p:cNvPr id="3" name="Content Placeholder 2"/>
          <p:cNvSpPr>
            <a:spLocks noGrp="1"/>
          </p:cNvSpPr>
          <p:nvPr>
            <p:ph idx="1"/>
          </p:nvPr>
        </p:nvSpPr>
        <p:spPr/>
        <p:txBody>
          <a:bodyPr>
            <a:normAutofit lnSpcReduction="10000"/>
          </a:bodyPr>
          <a:lstStyle/>
          <a:p>
            <a:r>
              <a:rPr lang="en-US" dirty="0" smtClean="0"/>
              <a:t>Communication </a:t>
            </a:r>
          </a:p>
          <a:p>
            <a:r>
              <a:rPr lang="en-US" dirty="0" smtClean="0"/>
              <a:t>Interpersonal Relations </a:t>
            </a:r>
          </a:p>
          <a:p>
            <a:r>
              <a:rPr lang="en-US" dirty="0" smtClean="0"/>
              <a:t>Conflict Management </a:t>
            </a:r>
          </a:p>
          <a:p>
            <a:r>
              <a:rPr lang="en-US" dirty="0" smtClean="0"/>
              <a:t>Problem Solving </a:t>
            </a:r>
          </a:p>
          <a:p>
            <a:r>
              <a:rPr lang="en-US" dirty="0" smtClean="0"/>
              <a:t>Teamwork </a:t>
            </a:r>
          </a:p>
          <a:p>
            <a:r>
              <a:rPr lang="en-US" dirty="0" smtClean="0"/>
              <a:t>Employee Involvement and Empowerment </a:t>
            </a:r>
          </a:p>
          <a:p>
            <a:r>
              <a:rPr lang="en-US" dirty="0" smtClean="0"/>
              <a:t>Customer Focus </a:t>
            </a:r>
            <a:endParaRPr lang="en-US" dirty="0"/>
          </a:p>
        </p:txBody>
      </p:sp>
    </p:spTree>
    <p:extLst>
      <p:ext uri="{BB962C8B-B14F-4D97-AF65-F5344CB8AC3E}">
        <p14:creationId xmlns:p14="http://schemas.microsoft.com/office/powerpoint/2010/main" val="32606882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&amp; Total Quality</a:t>
            </a:r>
            <a:endParaRPr lang="en-US" dirty="0"/>
          </a:p>
        </p:txBody>
      </p:sp>
      <p:sp>
        <p:nvSpPr>
          <p:cNvPr id="3" name="Content Placeholder 2"/>
          <p:cNvSpPr>
            <a:spLocks noGrp="1"/>
          </p:cNvSpPr>
          <p:nvPr>
            <p:ph idx="1"/>
          </p:nvPr>
        </p:nvSpPr>
        <p:spPr/>
        <p:txBody>
          <a:bodyPr>
            <a:normAutofit lnSpcReduction="10000"/>
          </a:bodyPr>
          <a:lstStyle/>
          <a:p>
            <a:r>
              <a:rPr lang="en-US" dirty="0" smtClean="0"/>
              <a:t>An organization will not produce quality if the organizational values are not quality. </a:t>
            </a:r>
          </a:p>
          <a:p>
            <a:r>
              <a:rPr lang="en-US" dirty="0" smtClean="0"/>
              <a:t>Ethical behavior begins with values </a:t>
            </a:r>
          </a:p>
          <a:p>
            <a:r>
              <a:rPr lang="en-US" dirty="0" smtClean="0"/>
              <a:t>Values that lead to ethical behavior:</a:t>
            </a:r>
          </a:p>
          <a:p>
            <a:pPr lvl="1"/>
            <a:r>
              <a:rPr lang="en-US" dirty="0" smtClean="0"/>
              <a:t>Fairness</a:t>
            </a:r>
          </a:p>
          <a:p>
            <a:pPr lvl="1"/>
            <a:r>
              <a:rPr lang="en-US" dirty="0" smtClean="0"/>
              <a:t>Dependability </a:t>
            </a:r>
          </a:p>
          <a:p>
            <a:pPr lvl="1"/>
            <a:r>
              <a:rPr lang="en-US" dirty="0" smtClean="0"/>
              <a:t>Integrity</a:t>
            </a:r>
          </a:p>
          <a:p>
            <a:pPr lvl="1"/>
            <a:r>
              <a:rPr lang="en-US" dirty="0" smtClean="0"/>
              <a:t>Honesty</a:t>
            </a:r>
          </a:p>
          <a:p>
            <a:pPr lvl="1"/>
            <a:r>
              <a:rPr lang="en-US" dirty="0" smtClean="0"/>
              <a:t>Truthfulness </a:t>
            </a:r>
            <a:endParaRPr lang="en-US" dirty="0"/>
          </a:p>
        </p:txBody>
      </p:sp>
    </p:spTree>
    <p:extLst>
      <p:ext uri="{BB962C8B-B14F-4D97-AF65-F5344CB8AC3E}">
        <p14:creationId xmlns:p14="http://schemas.microsoft.com/office/powerpoint/2010/main" val="37866197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Integrity &amp; Total Quality</a:t>
            </a:r>
            <a:endParaRPr lang="en-US" dirty="0"/>
          </a:p>
        </p:txBody>
      </p:sp>
      <p:sp>
        <p:nvSpPr>
          <p:cNvPr id="3" name="Content Placeholder 2"/>
          <p:cNvSpPr>
            <a:spLocks noGrp="1"/>
          </p:cNvSpPr>
          <p:nvPr>
            <p:ph idx="1"/>
          </p:nvPr>
        </p:nvSpPr>
        <p:spPr/>
        <p:txBody>
          <a:bodyPr/>
          <a:lstStyle/>
          <a:p>
            <a:r>
              <a:rPr lang="en-US" dirty="0" smtClean="0"/>
              <a:t>Integrity combines dependability and honesty</a:t>
            </a:r>
          </a:p>
          <a:p>
            <a:r>
              <a:rPr lang="en-US" dirty="0" smtClean="0"/>
              <a:t>Discussion Question:</a:t>
            </a:r>
          </a:p>
          <a:p>
            <a:pPr lvl="1"/>
            <a:r>
              <a:rPr lang="en-US" dirty="0" smtClean="0"/>
              <a:t>Does ethical behavior automatically follow if the organization has integrity? </a:t>
            </a:r>
          </a:p>
          <a:p>
            <a:r>
              <a:rPr lang="en-US" dirty="0" smtClean="0"/>
              <a:t>Managers in a total quality setting need to strive for integrity vs. honesty </a:t>
            </a:r>
            <a:endParaRPr lang="en-US" dirty="0"/>
          </a:p>
        </p:txBody>
      </p:sp>
    </p:spTree>
    <p:extLst>
      <p:ext uri="{BB962C8B-B14F-4D97-AF65-F5344CB8AC3E}">
        <p14:creationId xmlns:p14="http://schemas.microsoft.com/office/powerpoint/2010/main" val="23851667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Responsibility &amp; Total Quality</a:t>
            </a:r>
            <a:endParaRPr lang="en-US" dirty="0"/>
          </a:p>
        </p:txBody>
      </p:sp>
      <p:sp>
        <p:nvSpPr>
          <p:cNvPr id="3" name="Content Placeholder 2"/>
          <p:cNvSpPr>
            <a:spLocks noGrp="1"/>
          </p:cNvSpPr>
          <p:nvPr>
            <p:ph idx="1"/>
          </p:nvPr>
        </p:nvSpPr>
        <p:spPr/>
        <p:txBody>
          <a:bodyPr>
            <a:normAutofit lnSpcReduction="10000"/>
          </a:bodyPr>
          <a:lstStyle/>
          <a:p>
            <a:r>
              <a:rPr lang="en-US" dirty="0" smtClean="0"/>
              <a:t>Accepting responsibility is part of ethical behavior. </a:t>
            </a:r>
          </a:p>
          <a:p>
            <a:r>
              <a:rPr lang="en-US" dirty="0" smtClean="0"/>
              <a:t>Modern society has evolved to focus on rights but ignores the responsibilities that accompany those rights. </a:t>
            </a:r>
          </a:p>
          <a:p>
            <a:r>
              <a:rPr lang="en-US" dirty="0" smtClean="0"/>
              <a:t>Total quality settings assure people are responsible for their actions rather than passing the blame. </a:t>
            </a:r>
          </a:p>
          <a:p>
            <a:r>
              <a:rPr lang="en-US" dirty="0" smtClean="0"/>
              <a:t>Accepting responsibility builds trust, integrity, and other elements of ethics that are important to total quality. </a:t>
            </a:r>
            <a:endParaRPr lang="en-US" dirty="0"/>
          </a:p>
        </p:txBody>
      </p:sp>
    </p:spTree>
    <p:extLst>
      <p:ext uri="{BB962C8B-B14F-4D97-AF65-F5344CB8AC3E}">
        <p14:creationId xmlns:p14="http://schemas.microsoft.com/office/powerpoint/2010/main" val="2884675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Manager’s Role in Ethics</a:t>
            </a:r>
            <a:endParaRPr lang="en-US" dirty="0"/>
          </a:p>
        </p:txBody>
      </p:sp>
      <p:sp>
        <p:nvSpPr>
          <p:cNvPr id="3" name="Content Placeholder 2"/>
          <p:cNvSpPr>
            <a:spLocks noGrp="1"/>
          </p:cNvSpPr>
          <p:nvPr>
            <p:ph idx="1"/>
          </p:nvPr>
        </p:nvSpPr>
        <p:spPr/>
        <p:txBody>
          <a:bodyPr/>
          <a:lstStyle/>
          <a:p>
            <a:r>
              <a:rPr lang="en-US" dirty="0" smtClean="0"/>
              <a:t>Must set consistent example of punctuality</a:t>
            </a:r>
          </a:p>
          <a:p>
            <a:r>
              <a:rPr lang="en-US" dirty="0" smtClean="0"/>
              <a:t>Should be motivation and inspiration</a:t>
            </a:r>
          </a:p>
          <a:p>
            <a:r>
              <a:rPr lang="en-US" dirty="0" smtClean="0"/>
              <a:t>Should be self disciplined, honest, and show commitment towards work</a:t>
            </a:r>
            <a:endParaRPr lang="en-US" dirty="0"/>
          </a:p>
        </p:txBody>
      </p:sp>
    </p:spTree>
    <p:extLst>
      <p:ext uri="{BB962C8B-B14F-4D97-AF65-F5344CB8AC3E}">
        <p14:creationId xmlns:p14="http://schemas.microsoft.com/office/powerpoint/2010/main" val="14366363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349</TotalTime>
  <Words>2122</Words>
  <Application>Microsoft Macintosh PowerPoint</Application>
  <PresentationFormat>On-screen Show (4:3)</PresentationFormat>
  <Paragraphs>283</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Spectrum</vt:lpstr>
      <vt:lpstr>Ethics and Corporate Social Responsibility</vt:lpstr>
      <vt:lpstr>Overview of Ethics</vt:lpstr>
      <vt:lpstr>Test of Ethical Behavior</vt:lpstr>
      <vt:lpstr>Trust &amp; Total Quality </vt:lpstr>
      <vt:lpstr>Elements of Total Quality That Depend on Trust</vt:lpstr>
      <vt:lpstr>Values &amp; Total Quality</vt:lpstr>
      <vt:lpstr>Integrity &amp; Total Quality</vt:lpstr>
      <vt:lpstr>Responsibility &amp; Total Quality</vt:lpstr>
      <vt:lpstr>Manager’s Role in Ethics</vt:lpstr>
      <vt:lpstr>Manager’s Role in Ethics</vt:lpstr>
      <vt:lpstr>Approaches to Ethics</vt:lpstr>
      <vt:lpstr>Organization’s Role in Ethics</vt:lpstr>
      <vt:lpstr>Ethical Environment</vt:lpstr>
      <vt:lpstr>Setting an Example</vt:lpstr>
      <vt:lpstr>Handling Ethical Dilemmas</vt:lpstr>
      <vt:lpstr>Ethics Training</vt:lpstr>
      <vt:lpstr>Ethics Training</vt:lpstr>
      <vt:lpstr>Codes of Business Conduct</vt:lpstr>
      <vt:lpstr>Ethical Decision Making</vt:lpstr>
      <vt:lpstr>Ethical Decision Making</vt:lpstr>
      <vt:lpstr>Belief vs. Behaviors</vt:lpstr>
      <vt:lpstr>Social Responsibility</vt:lpstr>
      <vt:lpstr>Social Responsibility and Ethics</vt:lpstr>
      <vt:lpstr>Corporate Social Responsibility</vt:lpstr>
      <vt:lpstr>Case Study</vt:lpstr>
      <vt:lpstr>Closing</vt:lpstr>
      <vt:lpstr>References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and Corporate Social Responsibility</dc:title>
  <dc:subject/>
  <dc:creator>Kendra Gallion</dc:creator>
  <cp:keywords/>
  <dc:description/>
  <cp:lastModifiedBy>Kendra Gallion</cp:lastModifiedBy>
  <cp:revision>39</cp:revision>
  <cp:lastPrinted>2013-11-06T22:51:21Z</cp:lastPrinted>
  <dcterms:created xsi:type="dcterms:W3CDTF">2013-11-03T21:10:01Z</dcterms:created>
  <dcterms:modified xsi:type="dcterms:W3CDTF">2013-11-06T23:02:46Z</dcterms:modified>
  <cp:category/>
</cp:coreProperties>
</file>