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284" r:id="rId26"/>
    <p:sldId id="272" r:id="rId27"/>
    <p:sldId id="274" r:id="rId28"/>
    <p:sldId id="266" r:id="rId29"/>
    <p:sldId id="262" r:id="rId30"/>
    <p:sldId id="259" r:id="rId31"/>
    <p:sldId id="268" r:id="rId32"/>
    <p:sldId id="263" r:id="rId33"/>
    <p:sldId id="260" r:id="rId34"/>
    <p:sldId id="261" r:id="rId35"/>
    <p:sldId id="258" r:id="rId36"/>
    <p:sldId id="269" r:id="rId37"/>
    <p:sldId id="307" r:id="rId38"/>
    <p:sldId id="270" r:id="rId39"/>
    <p:sldId id="273" r:id="rId40"/>
    <p:sldId id="267"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8776" autoAdjust="0"/>
  </p:normalViewPr>
  <p:slideViewPr>
    <p:cSldViewPr snapToGrid="0" snapToObjects="1">
      <p:cViewPr varScale="1">
        <p:scale>
          <a:sx n="85" d="100"/>
          <a:sy n="85" d="100"/>
        </p:scale>
        <p:origin x="-40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2A0731-EF1E-184F-9905-473778285EA1}" type="doc">
      <dgm:prSet loTypeId="urn:microsoft.com/office/officeart/2005/8/layout/list1" loCatId="" qsTypeId="urn:microsoft.com/office/officeart/2005/8/quickstyle/simple4" qsCatId="simple" csTypeId="urn:microsoft.com/office/officeart/2005/8/colors/accent3_5" csCatId="accent3" phldr="1"/>
      <dgm:spPr/>
      <dgm:t>
        <a:bodyPr/>
        <a:lstStyle/>
        <a:p>
          <a:endParaRPr lang="en-US"/>
        </a:p>
      </dgm:t>
    </dgm:pt>
    <dgm:pt modelId="{853C1302-9EDE-B645-B49E-C38C4B4FAD5F}">
      <dgm:prSet phldrT="[Text]"/>
      <dgm:spPr/>
      <dgm:t>
        <a:bodyPr/>
        <a:lstStyle/>
        <a:p>
          <a:r>
            <a:rPr lang="en-US" dirty="0" smtClean="0">
              <a:solidFill>
                <a:schemeClr val="tx1"/>
              </a:solidFill>
            </a:rPr>
            <a:t>Lean Operations</a:t>
          </a:r>
          <a:endParaRPr lang="en-US" dirty="0">
            <a:solidFill>
              <a:schemeClr val="tx1"/>
            </a:solidFill>
          </a:endParaRPr>
        </a:p>
      </dgm:t>
    </dgm:pt>
    <dgm:pt modelId="{E84111FE-195A-564E-8E07-06E23C3B79F8}" type="parTrans" cxnId="{1BF4E7D7-9C5E-3D4C-9498-9F7CD16A5124}">
      <dgm:prSet/>
      <dgm:spPr/>
      <dgm:t>
        <a:bodyPr/>
        <a:lstStyle/>
        <a:p>
          <a:endParaRPr lang="en-US"/>
        </a:p>
      </dgm:t>
    </dgm:pt>
    <dgm:pt modelId="{BED41C05-2F9D-6E40-A33C-08A3D807C558}" type="sibTrans" cxnId="{1BF4E7D7-9C5E-3D4C-9498-9F7CD16A5124}">
      <dgm:prSet/>
      <dgm:spPr/>
      <dgm:t>
        <a:bodyPr/>
        <a:lstStyle/>
        <a:p>
          <a:endParaRPr lang="en-US"/>
        </a:p>
      </dgm:t>
    </dgm:pt>
    <dgm:pt modelId="{90CB9CD5-EE22-3A43-AADC-8B10687E2BCB}">
      <dgm:prSet phldrT="[Text]"/>
      <dgm:spPr/>
      <dgm:t>
        <a:bodyPr/>
        <a:lstStyle/>
        <a:p>
          <a:r>
            <a:rPr lang="en-US" dirty="0" smtClean="0">
              <a:solidFill>
                <a:schemeClr val="tx1"/>
              </a:solidFill>
            </a:rPr>
            <a:t>Six Sigma &amp; Lean Six Sigma</a:t>
          </a:r>
          <a:endParaRPr lang="en-US" dirty="0">
            <a:solidFill>
              <a:schemeClr val="tx1"/>
            </a:solidFill>
          </a:endParaRPr>
        </a:p>
      </dgm:t>
    </dgm:pt>
    <dgm:pt modelId="{FA1435B4-3F54-6D41-AFF1-097F1242FD84}" type="parTrans" cxnId="{6E079774-61B1-4140-A753-7A170FA569C9}">
      <dgm:prSet/>
      <dgm:spPr/>
      <dgm:t>
        <a:bodyPr/>
        <a:lstStyle/>
        <a:p>
          <a:endParaRPr lang="en-US"/>
        </a:p>
      </dgm:t>
    </dgm:pt>
    <dgm:pt modelId="{F4DD54B4-F2E4-094A-8153-85D563435B11}" type="sibTrans" cxnId="{6E079774-61B1-4140-A753-7A170FA569C9}">
      <dgm:prSet/>
      <dgm:spPr/>
      <dgm:t>
        <a:bodyPr/>
        <a:lstStyle/>
        <a:p>
          <a:endParaRPr lang="en-US"/>
        </a:p>
      </dgm:t>
    </dgm:pt>
    <dgm:pt modelId="{DB0E3AFE-06B7-5A4A-9C79-88C40AD7B65E}">
      <dgm:prSet/>
      <dgm:spPr/>
      <dgm:t>
        <a:bodyPr/>
        <a:lstStyle/>
        <a:p>
          <a:r>
            <a:rPr lang="en-US" dirty="0" smtClean="0">
              <a:solidFill>
                <a:schemeClr val="tx1"/>
              </a:solidFill>
            </a:rPr>
            <a:t>Q &amp; A</a:t>
          </a:r>
          <a:endParaRPr lang="en-US" dirty="0">
            <a:solidFill>
              <a:schemeClr val="tx1"/>
            </a:solidFill>
          </a:endParaRPr>
        </a:p>
      </dgm:t>
    </dgm:pt>
    <dgm:pt modelId="{5DF516EE-6681-B946-ACA4-FFD68B0A5235}" type="parTrans" cxnId="{5C8CD2FE-CDD5-2D4C-8E16-6E8B6196D847}">
      <dgm:prSet/>
      <dgm:spPr/>
      <dgm:t>
        <a:bodyPr/>
        <a:lstStyle/>
        <a:p>
          <a:endParaRPr lang="en-US"/>
        </a:p>
      </dgm:t>
    </dgm:pt>
    <dgm:pt modelId="{D5D167AF-BA01-4349-AD8D-5FCBCA7B412C}" type="sibTrans" cxnId="{5C8CD2FE-CDD5-2D4C-8E16-6E8B6196D847}">
      <dgm:prSet/>
      <dgm:spPr/>
      <dgm:t>
        <a:bodyPr/>
        <a:lstStyle/>
        <a:p>
          <a:endParaRPr lang="en-US"/>
        </a:p>
      </dgm:t>
    </dgm:pt>
    <dgm:pt modelId="{034BB57B-6168-0946-B3C8-14D9AC6445D4}" type="pres">
      <dgm:prSet presAssocID="{B92A0731-EF1E-184F-9905-473778285EA1}" presName="linear" presStyleCnt="0">
        <dgm:presLayoutVars>
          <dgm:dir/>
          <dgm:animLvl val="lvl"/>
          <dgm:resizeHandles val="exact"/>
        </dgm:presLayoutVars>
      </dgm:prSet>
      <dgm:spPr/>
      <dgm:t>
        <a:bodyPr/>
        <a:lstStyle/>
        <a:p>
          <a:endParaRPr lang="en-US"/>
        </a:p>
      </dgm:t>
    </dgm:pt>
    <dgm:pt modelId="{88C185C2-6539-404E-9F13-819912A7733F}" type="pres">
      <dgm:prSet presAssocID="{853C1302-9EDE-B645-B49E-C38C4B4FAD5F}" presName="parentLin" presStyleCnt="0"/>
      <dgm:spPr/>
    </dgm:pt>
    <dgm:pt modelId="{6516DC48-CCF9-5840-B6C8-3AAA8D877AF8}" type="pres">
      <dgm:prSet presAssocID="{853C1302-9EDE-B645-B49E-C38C4B4FAD5F}" presName="parentLeftMargin" presStyleLbl="node1" presStyleIdx="0" presStyleCnt="3"/>
      <dgm:spPr/>
      <dgm:t>
        <a:bodyPr/>
        <a:lstStyle/>
        <a:p>
          <a:endParaRPr lang="en-US"/>
        </a:p>
      </dgm:t>
    </dgm:pt>
    <dgm:pt modelId="{96EF3E51-CB54-9F4E-A907-5EACB3C0E407}" type="pres">
      <dgm:prSet presAssocID="{853C1302-9EDE-B645-B49E-C38C4B4FAD5F}" presName="parentText" presStyleLbl="node1" presStyleIdx="0" presStyleCnt="3">
        <dgm:presLayoutVars>
          <dgm:chMax val="0"/>
          <dgm:bulletEnabled val="1"/>
        </dgm:presLayoutVars>
      </dgm:prSet>
      <dgm:spPr/>
      <dgm:t>
        <a:bodyPr/>
        <a:lstStyle/>
        <a:p>
          <a:endParaRPr lang="en-US"/>
        </a:p>
      </dgm:t>
    </dgm:pt>
    <dgm:pt modelId="{2B0A9FB9-CD13-1244-AA07-82CD1531194E}" type="pres">
      <dgm:prSet presAssocID="{853C1302-9EDE-B645-B49E-C38C4B4FAD5F}" presName="negativeSpace" presStyleCnt="0"/>
      <dgm:spPr/>
    </dgm:pt>
    <dgm:pt modelId="{5DB09086-1449-824A-AD30-EA7497F1E928}" type="pres">
      <dgm:prSet presAssocID="{853C1302-9EDE-B645-B49E-C38C4B4FAD5F}" presName="childText" presStyleLbl="conFgAcc1" presStyleIdx="0" presStyleCnt="3">
        <dgm:presLayoutVars>
          <dgm:bulletEnabled val="1"/>
        </dgm:presLayoutVars>
      </dgm:prSet>
      <dgm:spPr/>
    </dgm:pt>
    <dgm:pt modelId="{42C44C31-85C6-8B40-BB7B-4DA50ACCB048}" type="pres">
      <dgm:prSet presAssocID="{BED41C05-2F9D-6E40-A33C-08A3D807C558}" presName="spaceBetweenRectangles" presStyleCnt="0"/>
      <dgm:spPr/>
    </dgm:pt>
    <dgm:pt modelId="{DE2B1F28-02DF-D445-BFB0-BB5F4104AA53}" type="pres">
      <dgm:prSet presAssocID="{90CB9CD5-EE22-3A43-AADC-8B10687E2BCB}" presName="parentLin" presStyleCnt="0"/>
      <dgm:spPr/>
    </dgm:pt>
    <dgm:pt modelId="{69BC0D2A-DA12-EB40-8CDF-0D22A1B73F40}" type="pres">
      <dgm:prSet presAssocID="{90CB9CD5-EE22-3A43-AADC-8B10687E2BCB}" presName="parentLeftMargin" presStyleLbl="node1" presStyleIdx="0" presStyleCnt="3"/>
      <dgm:spPr/>
      <dgm:t>
        <a:bodyPr/>
        <a:lstStyle/>
        <a:p>
          <a:endParaRPr lang="en-US"/>
        </a:p>
      </dgm:t>
    </dgm:pt>
    <dgm:pt modelId="{4B90F01D-5829-0244-88FF-7FDDD1435EC8}" type="pres">
      <dgm:prSet presAssocID="{90CB9CD5-EE22-3A43-AADC-8B10687E2BCB}" presName="parentText" presStyleLbl="node1" presStyleIdx="1" presStyleCnt="3" custLinFactNeighborX="-3468">
        <dgm:presLayoutVars>
          <dgm:chMax val="0"/>
          <dgm:bulletEnabled val="1"/>
        </dgm:presLayoutVars>
      </dgm:prSet>
      <dgm:spPr/>
      <dgm:t>
        <a:bodyPr/>
        <a:lstStyle/>
        <a:p>
          <a:endParaRPr lang="en-US"/>
        </a:p>
      </dgm:t>
    </dgm:pt>
    <dgm:pt modelId="{65E1429D-09A0-CD43-88C5-74D9390BEAF3}" type="pres">
      <dgm:prSet presAssocID="{90CB9CD5-EE22-3A43-AADC-8B10687E2BCB}" presName="negativeSpace" presStyleCnt="0"/>
      <dgm:spPr/>
    </dgm:pt>
    <dgm:pt modelId="{73612E14-04F4-D24E-B9DD-6911092F9D10}" type="pres">
      <dgm:prSet presAssocID="{90CB9CD5-EE22-3A43-AADC-8B10687E2BCB}" presName="childText" presStyleLbl="conFgAcc1" presStyleIdx="1" presStyleCnt="3">
        <dgm:presLayoutVars>
          <dgm:bulletEnabled val="1"/>
        </dgm:presLayoutVars>
      </dgm:prSet>
      <dgm:spPr/>
    </dgm:pt>
    <dgm:pt modelId="{D3856C86-9695-A249-BAFC-8C5B63E8B31B}" type="pres">
      <dgm:prSet presAssocID="{F4DD54B4-F2E4-094A-8153-85D563435B11}" presName="spaceBetweenRectangles" presStyleCnt="0"/>
      <dgm:spPr/>
    </dgm:pt>
    <dgm:pt modelId="{3BD627A4-CC65-924A-BF35-BFC1134AEA58}" type="pres">
      <dgm:prSet presAssocID="{DB0E3AFE-06B7-5A4A-9C79-88C40AD7B65E}" presName="parentLin" presStyleCnt="0"/>
      <dgm:spPr/>
    </dgm:pt>
    <dgm:pt modelId="{2087FAD0-0D05-AA4F-837C-B2C67EBF675E}" type="pres">
      <dgm:prSet presAssocID="{DB0E3AFE-06B7-5A4A-9C79-88C40AD7B65E}" presName="parentLeftMargin" presStyleLbl="node1" presStyleIdx="1" presStyleCnt="3"/>
      <dgm:spPr/>
      <dgm:t>
        <a:bodyPr/>
        <a:lstStyle/>
        <a:p>
          <a:endParaRPr lang="en-US"/>
        </a:p>
      </dgm:t>
    </dgm:pt>
    <dgm:pt modelId="{BDC03B5F-51C9-7844-BADD-174B57C49AE9}" type="pres">
      <dgm:prSet presAssocID="{DB0E3AFE-06B7-5A4A-9C79-88C40AD7B65E}" presName="parentText" presStyleLbl="node1" presStyleIdx="2" presStyleCnt="3">
        <dgm:presLayoutVars>
          <dgm:chMax val="0"/>
          <dgm:bulletEnabled val="1"/>
        </dgm:presLayoutVars>
      </dgm:prSet>
      <dgm:spPr/>
      <dgm:t>
        <a:bodyPr/>
        <a:lstStyle/>
        <a:p>
          <a:endParaRPr lang="en-US"/>
        </a:p>
      </dgm:t>
    </dgm:pt>
    <dgm:pt modelId="{A9C94EDB-D2E8-FD41-975C-941F786C1795}" type="pres">
      <dgm:prSet presAssocID="{DB0E3AFE-06B7-5A4A-9C79-88C40AD7B65E}" presName="negativeSpace" presStyleCnt="0"/>
      <dgm:spPr/>
    </dgm:pt>
    <dgm:pt modelId="{B00770D3-2D90-4043-92D4-329490ED3D25}" type="pres">
      <dgm:prSet presAssocID="{DB0E3AFE-06B7-5A4A-9C79-88C40AD7B65E}" presName="childText" presStyleLbl="conFgAcc1" presStyleIdx="2" presStyleCnt="3">
        <dgm:presLayoutVars>
          <dgm:bulletEnabled val="1"/>
        </dgm:presLayoutVars>
      </dgm:prSet>
      <dgm:spPr/>
    </dgm:pt>
  </dgm:ptLst>
  <dgm:cxnLst>
    <dgm:cxn modelId="{5C8CD2FE-CDD5-2D4C-8E16-6E8B6196D847}" srcId="{B92A0731-EF1E-184F-9905-473778285EA1}" destId="{DB0E3AFE-06B7-5A4A-9C79-88C40AD7B65E}" srcOrd="2" destOrd="0" parTransId="{5DF516EE-6681-B946-ACA4-FFD68B0A5235}" sibTransId="{D5D167AF-BA01-4349-AD8D-5FCBCA7B412C}"/>
    <dgm:cxn modelId="{E232FC07-2474-D443-AFE6-98690B1904DD}" type="presOf" srcId="{90CB9CD5-EE22-3A43-AADC-8B10687E2BCB}" destId="{69BC0D2A-DA12-EB40-8CDF-0D22A1B73F40}" srcOrd="0" destOrd="0" presId="urn:microsoft.com/office/officeart/2005/8/layout/list1"/>
    <dgm:cxn modelId="{3FAFEF1F-F9E8-2B42-9FEB-B01925E50DF8}" type="presOf" srcId="{DB0E3AFE-06B7-5A4A-9C79-88C40AD7B65E}" destId="{BDC03B5F-51C9-7844-BADD-174B57C49AE9}" srcOrd="1" destOrd="0" presId="urn:microsoft.com/office/officeart/2005/8/layout/list1"/>
    <dgm:cxn modelId="{9348E619-3C03-7745-8C16-4AA9C98B168F}" type="presOf" srcId="{90CB9CD5-EE22-3A43-AADC-8B10687E2BCB}" destId="{4B90F01D-5829-0244-88FF-7FDDD1435EC8}" srcOrd="1" destOrd="0" presId="urn:microsoft.com/office/officeart/2005/8/layout/list1"/>
    <dgm:cxn modelId="{2A271849-22D2-754B-B88B-4D6EC6478830}" type="presOf" srcId="{853C1302-9EDE-B645-B49E-C38C4B4FAD5F}" destId="{96EF3E51-CB54-9F4E-A907-5EACB3C0E407}" srcOrd="1" destOrd="0" presId="urn:microsoft.com/office/officeart/2005/8/layout/list1"/>
    <dgm:cxn modelId="{1429C8C7-8C47-A045-BC1C-04CEE2DFBCC7}" type="presOf" srcId="{DB0E3AFE-06B7-5A4A-9C79-88C40AD7B65E}" destId="{2087FAD0-0D05-AA4F-837C-B2C67EBF675E}" srcOrd="0" destOrd="0" presId="urn:microsoft.com/office/officeart/2005/8/layout/list1"/>
    <dgm:cxn modelId="{CBA39A0B-0923-6A45-B4CC-CB37A08E9296}" type="presOf" srcId="{853C1302-9EDE-B645-B49E-C38C4B4FAD5F}" destId="{6516DC48-CCF9-5840-B6C8-3AAA8D877AF8}" srcOrd="0" destOrd="0" presId="urn:microsoft.com/office/officeart/2005/8/layout/list1"/>
    <dgm:cxn modelId="{85DC1277-5C47-CE4F-878C-EDFA75B9A949}" type="presOf" srcId="{B92A0731-EF1E-184F-9905-473778285EA1}" destId="{034BB57B-6168-0946-B3C8-14D9AC6445D4}" srcOrd="0" destOrd="0" presId="urn:microsoft.com/office/officeart/2005/8/layout/list1"/>
    <dgm:cxn modelId="{6E079774-61B1-4140-A753-7A170FA569C9}" srcId="{B92A0731-EF1E-184F-9905-473778285EA1}" destId="{90CB9CD5-EE22-3A43-AADC-8B10687E2BCB}" srcOrd="1" destOrd="0" parTransId="{FA1435B4-3F54-6D41-AFF1-097F1242FD84}" sibTransId="{F4DD54B4-F2E4-094A-8153-85D563435B11}"/>
    <dgm:cxn modelId="{1BF4E7D7-9C5E-3D4C-9498-9F7CD16A5124}" srcId="{B92A0731-EF1E-184F-9905-473778285EA1}" destId="{853C1302-9EDE-B645-B49E-C38C4B4FAD5F}" srcOrd="0" destOrd="0" parTransId="{E84111FE-195A-564E-8E07-06E23C3B79F8}" sibTransId="{BED41C05-2F9D-6E40-A33C-08A3D807C558}"/>
    <dgm:cxn modelId="{8487DABB-35CD-6E4A-A438-1BEC8AB543AF}" type="presParOf" srcId="{034BB57B-6168-0946-B3C8-14D9AC6445D4}" destId="{88C185C2-6539-404E-9F13-819912A7733F}" srcOrd="0" destOrd="0" presId="urn:microsoft.com/office/officeart/2005/8/layout/list1"/>
    <dgm:cxn modelId="{8445CF44-296C-0C4B-8A27-8F49880F8EC5}" type="presParOf" srcId="{88C185C2-6539-404E-9F13-819912A7733F}" destId="{6516DC48-CCF9-5840-B6C8-3AAA8D877AF8}" srcOrd="0" destOrd="0" presId="urn:microsoft.com/office/officeart/2005/8/layout/list1"/>
    <dgm:cxn modelId="{15D01C53-21E9-5642-A15A-8EF374D1830D}" type="presParOf" srcId="{88C185C2-6539-404E-9F13-819912A7733F}" destId="{96EF3E51-CB54-9F4E-A907-5EACB3C0E407}" srcOrd="1" destOrd="0" presId="urn:microsoft.com/office/officeart/2005/8/layout/list1"/>
    <dgm:cxn modelId="{42443059-16C9-D344-9EA5-9ED3298B0223}" type="presParOf" srcId="{034BB57B-6168-0946-B3C8-14D9AC6445D4}" destId="{2B0A9FB9-CD13-1244-AA07-82CD1531194E}" srcOrd="1" destOrd="0" presId="urn:microsoft.com/office/officeart/2005/8/layout/list1"/>
    <dgm:cxn modelId="{02EDC478-EF43-814F-9ABF-147A411E1AD6}" type="presParOf" srcId="{034BB57B-6168-0946-B3C8-14D9AC6445D4}" destId="{5DB09086-1449-824A-AD30-EA7497F1E928}" srcOrd="2" destOrd="0" presId="urn:microsoft.com/office/officeart/2005/8/layout/list1"/>
    <dgm:cxn modelId="{A5BEF32E-C863-834D-8472-EF1A8D992C3F}" type="presParOf" srcId="{034BB57B-6168-0946-B3C8-14D9AC6445D4}" destId="{42C44C31-85C6-8B40-BB7B-4DA50ACCB048}" srcOrd="3" destOrd="0" presId="urn:microsoft.com/office/officeart/2005/8/layout/list1"/>
    <dgm:cxn modelId="{F23331B4-CC5A-5545-B8D5-D390AAC81543}" type="presParOf" srcId="{034BB57B-6168-0946-B3C8-14D9AC6445D4}" destId="{DE2B1F28-02DF-D445-BFB0-BB5F4104AA53}" srcOrd="4" destOrd="0" presId="urn:microsoft.com/office/officeart/2005/8/layout/list1"/>
    <dgm:cxn modelId="{EBD3F9E5-9BD3-124A-A592-4B847CF03D40}" type="presParOf" srcId="{DE2B1F28-02DF-D445-BFB0-BB5F4104AA53}" destId="{69BC0D2A-DA12-EB40-8CDF-0D22A1B73F40}" srcOrd="0" destOrd="0" presId="urn:microsoft.com/office/officeart/2005/8/layout/list1"/>
    <dgm:cxn modelId="{1A8BE0B2-2B5C-1A4E-9CD9-3C0DBDB56A20}" type="presParOf" srcId="{DE2B1F28-02DF-D445-BFB0-BB5F4104AA53}" destId="{4B90F01D-5829-0244-88FF-7FDDD1435EC8}" srcOrd="1" destOrd="0" presId="urn:microsoft.com/office/officeart/2005/8/layout/list1"/>
    <dgm:cxn modelId="{37B0B8E1-E793-6343-8400-6A66EE2CCDD9}" type="presParOf" srcId="{034BB57B-6168-0946-B3C8-14D9AC6445D4}" destId="{65E1429D-09A0-CD43-88C5-74D9390BEAF3}" srcOrd="5" destOrd="0" presId="urn:microsoft.com/office/officeart/2005/8/layout/list1"/>
    <dgm:cxn modelId="{7355FCCA-510C-BD46-8D23-7DF3D9E2D910}" type="presParOf" srcId="{034BB57B-6168-0946-B3C8-14D9AC6445D4}" destId="{73612E14-04F4-D24E-B9DD-6911092F9D10}" srcOrd="6" destOrd="0" presId="urn:microsoft.com/office/officeart/2005/8/layout/list1"/>
    <dgm:cxn modelId="{AF4D1A2E-ACB5-1243-8D7C-31B05ADE76EB}" type="presParOf" srcId="{034BB57B-6168-0946-B3C8-14D9AC6445D4}" destId="{D3856C86-9695-A249-BAFC-8C5B63E8B31B}" srcOrd="7" destOrd="0" presId="urn:microsoft.com/office/officeart/2005/8/layout/list1"/>
    <dgm:cxn modelId="{4A8221DC-5672-3948-94F6-56A94D8D3A03}" type="presParOf" srcId="{034BB57B-6168-0946-B3C8-14D9AC6445D4}" destId="{3BD627A4-CC65-924A-BF35-BFC1134AEA58}" srcOrd="8" destOrd="0" presId="urn:microsoft.com/office/officeart/2005/8/layout/list1"/>
    <dgm:cxn modelId="{32A30B30-55C5-4E47-A8EB-6E24722B3A93}" type="presParOf" srcId="{3BD627A4-CC65-924A-BF35-BFC1134AEA58}" destId="{2087FAD0-0D05-AA4F-837C-B2C67EBF675E}" srcOrd="0" destOrd="0" presId="urn:microsoft.com/office/officeart/2005/8/layout/list1"/>
    <dgm:cxn modelId="{EE9B47CC-593C-8A44-A058-A70C2F2A7A7C}" type="presParOf" srcId="{3BD627A4-CC65-924A-BF35-BFC1134AEA58}" destId="{BDC03B5F-51C9-7844-BADD-174B57C49AE9}" srcOrd="1" destOrd="0" presId="urn:microsoft.com/office/officeart/2005/8/layout/list1"/>
    <dgm:cxn modelId="{D62810A7-B217-A44B-9D33-6A2CE2559414}" type="presParOf" srcId="{034BB57B-6168-0946-B3C8-14D9AC6445D4}" destId="{A9C94EDB-D2E8-FD41-975C-941F786C1795}" srcOrd="9" destOrd="0" presId="urn:microsoft.com/office/officeart/2005/8/layout/list1"/>
    <dgm:cxn modelId="{0D517B9E-5B20-CF4D-9BAB-957DD695DBD3}" type="presParOf" srcId="{034BB57B-6168-0946-B3C8-14D9AC6445D4}" destId="{B00770D3-2D90-4043-92D4-329490ED3D2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09086-1449-824A-AD30-EA7497F1E928}">
      <dsp:nvSpPr>
        <dsp:cNvPr id="0" name=""/>
        <dsp:cNvSpPr/>
      </dsp:nvSpPr>
      <dsp:spPr>
        <a:xfrm>
          <a:off x="0" y="924209"/>
          <a:ext cx="8229600" cy="932400"/>
        </a:xfrm>
        <a:prstGeom prst="rect">
          <a:avLst/>
        </a:prstGeom>
        <a:solidFill>
          <a:schemeClr val="lt1">
            <a:alpha val="90000"/>
            <a:hueOff val="0"/>
            <a:satOff val="0"/>
            <a:lumOff val="0"/>
            <a:alphaOff val="0"/>
          </a:schemeClr>
        </a:solidFill>
        <a:ln w="9525" cap="flat" cmpd="sng" algn="ctr">
          <a:solidFill>
            <a:schemeClr val="accent3">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6EF3E51-CB54-9F4E-A907-5EACB3C0E407}">
      <dsp:nvSpPr>
        <dsp:cNvPr id="0" name=""/>
        <dsp:cNvSpPr/>
      </dsp:nvSpPr>
      <dsp:spPr>
        <a:xfrm>
          <a:off x="411480" y="378089"/>
          <a:ext cx="5760720" cy="1092240"/>
        </a:xfrm>
        <a:prstGeom prst="roundRect">
          <a:avLst/>
        </a:prstGeom>
        <a:gradFill rotWithShape="0">
          <a:gsLst>
            <a:gs pos="0">
              <a:schemeClr val="accent3">
                <a:alpha val="90000"/>
                <a:hueOff val="0"/>
                <a:satOff val="0"/>
                <a:lumOff val="0"/>
                <a:alphaOff val="0"/>
                <a:tint val="100000"/>
                <a:shade val="100000"/>
                <a:satMod val="130000"/>
              </a:schemeClr>
            </a:gs>
            <a:gs pos="100000">
              <a:schemeClr val="accent3">
                <a:alpha val="9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644650">
            <a:lnSpc>
              <a:spcPct val="90000"/>
            </a:lnSpc>
            <a:spcBef>
              <a:spcPct val="0"/>
            </a:spcBef>
            <a:spcAft>
              <a:spcPct val="35000"/>
            </a:spcAft>
          </a:pPr>
          <a:r>
            <a:rPr lang="en-US" sz="3700" kern="1200" dirty="0" smtClean="0">
              <a:solidFill>
                <a:schemeClr val="tx1"/>
              </a:solidFill>
            </a:rPr>
            <a:t>Lean Operations</a:t>
          </a:r>
          <a:endParaRPr lang="en-US" sz="3700" kern="1200" dirty="0">
            <a:solidFill>
              <a:schemeClr val="tx1"/>
            </a:solidFill>
          </a:endParaRPr>
        </a:p>
      </dsp:txBody>
      <dsp:txXfrm>
        <a:off x="464799" y="431408"/>
        <a:ext cx="5654082" cy="985602"/>
      </dsp:txXfrm>
    </dsp:sp>
    <dsp:sp modelId="{73612E14-04F4-D24E-B9DD-6911092F9D10}">
      <dsp:nvSpPr>
        <dsp:cNvPr id="0" name=""/>
        <dsp:cNvSpPr/>
      </dsp:nvSpPr>
      <dsp:spPr>
        <a:xfrm>
          <a:off x="0" y="2602529"/>
          <a:ext cx="8229600" cy="932400"/>
        </a:xfrm>
        <a:prstGeom prst="rect">
          <a:avLst/>
        </a:prstGeom>
        <a:solidFill>
          <a:schemeClr val="lt1">
            <a:alpha val="90000"/>
            <a:hueOff val="0"/>
            <a:satOff val="0"/>
            <a:lumOff val="0"/>
            <a:alphaOff val="0"/>
          </a:schemeClr>
        </a:solidFill>
        <a:ln w="9525" cap="flat" cmpd="sng" algn="ctr">
          <a:solidFill>
            <a:schemeClr val="accent3">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sp>
    <dsp:sp modelId="{4B90F01D-5829-0244-88FF-7FDDD1435EC8}">
      <dsp:nvSpPr>
        <dsp:cNvPr id="0" name=""/>
        <dsp:cNvSpPr/>
      </dsp:nvSpPr>
      <dsp:spPr>
        <a:xfrm>
          <a:off x="397209" y="2056409"/>
          <a:ext cx="5760720" cy="1092240"/>
        </a:xfrm>
        <a:prstGeom prst="roundRect">
          <a:avLst/>
        </a:prstGeom>
        <a:gradFill rotWithShape="0">
          <a:gsLst>
            <a:gs pos="0">
              <a:schemeClr val="accent3">
                <a:alpha val="90000"/>
                <a:hueOff val="0"/>
                <a:satOff val="0"/>
                <a:lumOff val="0"/>
                <a:alphaOff val="-20000"/>
                <a:tint val="100000"/>
                <a:shade val="100000"/>
                <a:satMod val="130000"/>
              </a:schemeClr>
            </a:gs>
            <a:gs pos="100000">
              <a:schemeClr val="accent3">
                <a:alpha val="90000"/>
                <a:hueOff val="0"/>
                <a:satOff val="0"/>
                <a:lumOff val="0"/>
                <a:alphaOff val="-2000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644650">
            <a:lnSpc>
              <a:spcPct val="90000"/>
            </a:lnSpc>
            <a:spcBef>
              <a:spcPct val="0"/>
            </a:spcBef>
            <a:spcAft>
              <a:spcPct val="35000"/>
            </a:spcAft>
          </a:pPr>
          <a:r>
            <a:rPr lang="en-US" sz="3700" kern="1200" dirty="0" smtClean="0">
              <a:solidFill>
                <a:schemeClr val="tx1"/>
              </a:solidFill>
            </a:rPr>
            <a:t>Six Sigma &amp; Lean Six Sigma</a:t>
          </a:r>
          <a:endParaRPr lang="en-US" sz="3700" kern="1200" dirty="0">
            <a:solidFill>
              <a:schemeClr val="tx1"/>
            </a:solidFill>
          </a:endParaRPr>
        </a:p>
      </dsp:txBody>
      <dsp:txXfrm>
        <a:off x="450528" y="2109728"/>
        <a:ext cx="5654082" cy="985602"/>
      </dsp:txXfrm>
    </dsp:sp>
    <dsp:sp modelId="{B00770D3-2D90-4043-92D4-329490ED3D25}">
      <dsp:nvSpPr>
        <dsp:cNvPr id="0" name=""/>
        <dsp:cNvSpPr/>
      </dsp:nvSpPr>
      <dsp:spPr>
        <a:xfrm>
          <a:off x="0" y="4280849"/>
          <a:ext cx="8229600" cy="932400"/>
        </a:xfrm>
        <a:prstGeom prst="rect">
          <a:avLst/>
        </a:prstGeom>
        <a:solidFill>
          <a:schemeClr val="lt1">
            <a:alpha val="90000"/>
            <a:hueOff val="0"/>
            <a:satOff val="0"/>
            <a:lumOff val="0"/>
            <a:alphaOff val="0"/>
          </a:schemeClr>
        </a:solidFill>
        <a:ln w="9525" cap="flat" cmpd="sng" algn="ctr">
          <a:solidFill>
            <a:schemeClr val="accent3">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sp>
    <dsp:sp modelId="{BDC03B5F-51C9-7844-BADD-174B57C49AE9}">
      <dsp:nvSpPr>
        <dsp:cNvPr id="0" name=""/>
        <dsp:cNvSpPr/>
      </dsp:nvSpPr>
      <dsp:spPr>
        <a:xfrm>
          <a:off x="411480" y="3734729"/>
          <a:ext cx="5760720" cy="1092240"/>
        </a:xfrm>
        <a:prstGeom prst="roundRect">
          <a:avLst/>
        </a:prstGeom>
        <a:gradFill rotWithShape="0">
          <a:gsLst>
            <a:gs pos="0">
              <a:schemeClr val="accent3">
                <a:alpha val="90000"/>
                <a:hueOff val="0"/>
                <a:satOff val="0"/>
                <a:lumOff val="0"/>
                <a:alphaOff val="-40000"/>
                <a:tint val="100000"/>
                <a:shade val="100000"/>
                <a:satMod val="130000"/>
              </a:schemeClr>
            </a:gs>
            <a:gs pos="100000">
              <a:schemeClr val="accent3">
                <a:alpha val="90000"/>
                <a:hueOff val="0"/>
                <a:satOff val="0"/>
                <a:lumOff val="0"/>
                <a:alphaOff val="-4000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644650">
            <a:lnSpc>
              <a:spcPct val="90000"/>
            </a:lnSpc>
            <a:spcBef>
              <a:spcPct val="0"/>
            </a:spcBef>
            <a:spcAft>
              <a:spcPct val="35000"/>
            </a:spcAft>
          </a:pPr>
          <a:r>
            <a:rPr lang="en-US" sz="3700" kern="1200" dirty="0" smtClean="0">
              <a:solidFill>
                <a:schemeClr val="tx1"/>
              </a:solidFill>
            </a:rPr>
            <a:t>Q &amp; A</a:t>
          </a:r>
          <a:endParaRPr lang="en-US" sz="3700" kern="1200" dirty="0">
            <a:solidFill>
              <a:schemeClr val="tx1"/>
            </a:solidFill>
          </a:endParaRPr>
        </a:p>
      </dsp:txBody>
      <dsp:txXfrm>
        <a:off x="464799" y="3788048"/>
        <a:ext cx="5654082" cy="98560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4739C-8FC0-AD4C-B639-199DA00DD49B}" type="datetimeFigureOut">
              <a:rPr lang="en-US" smtClean="0"/>
              <a:t>11/13/13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811A84-5291-7147-BCCD-46311A409A0A}" type="slidenum">
              <a:rPr lang="en-US" smtClean="0"/>
              <a:t>‹#›</a:t>
            </a:fld>
            <a:endParaRPr lang="en-US"/>
          </a:p>
        </p:txBody>
      </p:sp>
    </p:spTree>
    <p:extLst>
      <p:ext uri="{BB962C8B-B14F-4D97-AF65-F5344CB8AC3E}">
        <p14:creationId xmlns:p14="http://schemas.microsoft.com/office/powerpoint/2010/main" val="21145979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1EE08E-C9C4-42F7-87CC-90AF0D9EC45F}"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811A84-5291-7147-BCCD-46311A409A0A}" type="slidenum">
              <a:rPr lang="en-US" smtClean="0"/>
              <a:t>30</a:t>
            </a:fld>
            <a:endParaRPr lang="en-US"/>
          </a:p>
        </p:txBody>
      </p:sp>
    </p:spTree>
    <p:extLst>
      <p:ext uri="{BB962C8B-B14F-4D97-AF65-F5344CB8AC3E}">
        <p14:creationId xmlns:p14="http://schemas.microsoft.com/office/powerpoint/2010/main" val="773418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811A84-5291-7147-BCCD-46311A409A0A}" type="slidenum">
              <a:rPr lang="en-US" smtClean="0"/>
              <a:t>32</a:t>
            </a:fld>
            <a:endParaRPr lang="en-US"/>
          </a:p>
        </p:txBody>
      </p:sp>
    </p:spTree>
    <p:extLst>
      <p:ext uri="{BB962C8B-B14F-4D97-AF65-F5344CB8AC3E}">
        <p14:creationId xmlns:p14="http://schemas.microsoft.com/office/powerpoint/2010/main" val="4222655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811A84-5291-7147-BCCD-46311A409A0A}" type="slidenum">
              <a:rPr lang="en-US" smtClean="0"/>
              <a:t>38</a:t>
            </a:fld>
            <a:endParaRPr lang="en-US"/>
          </a:p>
        </p:txBody>
      </p:sp>
    </p:spTree>
    <p:extLst>
      <p:ext uri="{BB962C8B-B14F-4D97-AF65-F5344CB8AC3E}">
        <p14:creationId xmlns:p14="http://schemas.microsoft.com/office/powerpoint/2010/main" val="2482819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5A02CA-6078-8547-8641-CA0083BC542B}" type="datetimeFigureOut">
              <a:rPr lang="en-US" smtClean="0"/>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515986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A02CA-6078-8547-8641-CA0083BC542B}" type="datetimeFigureOut">
              <a:rPr lang="en-US" smtClean="0"/>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142598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A02CA-6078-8547-8641-CA0083BC542B}" type="datetimeFigureOut">
              <a:rPr lang="en-US" smtClean="0"/>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355052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A02CA-6078-8547-8641-CA0083BC542B}" type="datetimeFigureOut">
              <a:rPr lang="en-US" smtClean="0"/>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1455684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5A02CA-6078-8547-8641-CA0083BC542B}" type="datetimeFigureOut">
              <a:rPr lang="en-US" smtClean="0"/>
              <a:t>11/13/13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416016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5A02CA-6078-8547-8641-CA0083BC542B}" type="datetimeFigureOut">
              <a:rPr lang="en-US" smtClean="0"/>
              <a:t>11/13/13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122994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5A02CA-6078-8547-8641-CA0083BC542B}" type="datetimeFigureOut">
              <a:rPr lang="en-US" smtClean="0"/>
              <a:t>11/13/13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44402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5A02CA-6078-8547-8641-CA0083BC542B}" type="datetimeFigureOut">
              <a:rPr lang="en-US" smtClean="0"/>
              <a:t>11/13/13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85127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5A02CA-6078-8547-8641-CA0083BC542B}" type="datetimeFigureOut">
              <a:rPr lang="en-US" smtClean="0"/>
              <a:t>11/13/13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2388710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A02CA-6078-8547-8641-CA0083BC542B}" type="datetimeFigureOut">
              <a:rPr lang="en-US" smtClean="0"/>
              <a:t>11/13/13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1431705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5A02CA-6078-8547-8641-CA0083BC542B}" type="datetimeFigureOut">
              <a:rPr lang="en-US" smtClean="0"/>
              <a:t>11/13/13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5D19F7-07E8-A742-B2D5-C39916280369}" type="slidenum">
              <a:rPr lang="en-US" smtClean="0"/>
              <a:t>‹#›</a:t>
            </a:fld>
            <a:endParaRPr lang="en-US"/>
          </a:p>
        </p:txBody>
      </p:sp>
    </p:spTree>
    <p:extLst>
      <p:ext uri="{BB962C8B-B14F-4D97-AF65-F5344CB8AC3E}">
        <p14:creationId xmlns:p14="http://schemas.microsoft.com/office/powerpoint/2010/main" val="24302138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A02CA-6078-8547-8641-CA0083BC542B}" type="datetimeFigureOut">
              <a:rPr lang="en-US" smtClean="0"/>
              <a:t>11/13/13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D19F7-07E8-A742-B2D5-C39916280369}" type="slidenum">
              <a:rPr lang="en-US" smtClean="0"/>
              <a:t>‹#›</a:t>
            </a:fld>
            <a:endParaRPr lang="en-US"/>
          </a:p>
        </p:txBody>
      </p:sp>
    </p:spTree>
    <p:extLst>
      <p:ext uri="{BB962C8B-B14F-4D97-AF65-F5344CB8AC3E}">
        <p14:creationId xmlns:p14="http://schemas.microsoft.com/office/powerpoint/2010/main" val="118875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gi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GI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1.gi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t>
            </a:r>
            <a:r>
              <a:rPr lang="en-US" dirty="0" smtClean="0"/>
              <a:t>ean Operations, Six Sigma, &amp; Lean Six Sigma</a:t>
            </a:r>
            <a:endParaRPr lang="en-US" dirty="0"/>
          </a:p>
        </p:txBody>
      </p:sp>
      <p:sp>
        <p:nvSpPr>
          <p:cNvPr id="3" name="Subtitle 2"/>
          <p:cNvSpPr>
            <a:spLocks noGrp="1"/>
          </p:cNvSpPr>
          <p:nvPr>
            <p:ph type="subTitle" idx="1"/>
          </p:nvPr>
        </p:nvSpPr>
        <p:spPr/>
        <p:txBody>
          <a:bodyPr/>
          <a:lstStyle/>
          <a:p>
            <a:endParaRPr lang="en-US" dirty="0" smtClean="0"/>
          </a:p>
          <a:p>
            <a:r>
              <a:rPr lang="en-US" dirty="0" err="1" smtClean="0"/>
              <a:t>Madhav</a:t>
            </a:r>
            <a:r>
              <a:rPr lang="en-US" dirty="0" smtClean="0"/>
              <a:t> </a:t>
            </a:r>
            <a:r>
              <a:rPr lang="en-US" dirty="0" err="1" smtClean="0"/>
              <a:t>Kasukurthi</a:t>
            </a:r>
            <a:r>
              <a:rPr lang="en-US" dirty="0" smtClean="0"/>
              <a:t> &amp; Bill Ryan</a:t>
            </a:r>
            <a:endParaRPr lang="en-US" dirty="0"/>
          </a:p>
        </p:txBody>
      </p:sp>
    </p:spTree>
    <p:extLst>
      <p:ext uri="{BB962C8B-B14F-4D97-AF65-F5344CB8AC3E}">
        <p14:creationId xmlns:p14="http://schemas.microsoft.com/office/powerpoint/2010/main" val="3210681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extra.ivf.se/leantttpublic/download/wast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685800"/>
            <a:ext cx="8305800" cy="5117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461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dhav\Desktop\LeanOperations01.gif"/>
          <p:cNvPicPr>
            <a:picLocks noChangeAspect="1" noChangeArrowheads="1"/>
          </p:cNvPicPr>
          <p:nvPr/>
        </p:nvPicPr>
        <p:blipFill>
          <a:blip r:embed="rId2" cstate="print"/>
          <a:srcRect/>
          <a:stretch>
            <a:fillRect/>
          </a:stretch>
        </p:blipFill>
        <p:spPr bwMode="auto">
          <a:xfrm>
            <a:off x="371475" y="633413"/>
            <a:ext cx="8401050" cy="5591175"/>
          </a:xfrm>
          <a:prstGeom prst="rect">
            <a:avLst/>
          </a:prstGeom>
          <a:noFill/>
        </p:spPr>
      </p:pic>
    </p:spTree>
    <p:extLst>
      <p:ext uri="{BB962C8B-B14F-4D97-AF65-F5344CB8AC3E}">
        <p14:creationId xmlns:p14="http://schemas.microsoft.com/office/powerpoint/2010/main" val="2054996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447800"/>
            <a:ext cx="2983253" cy="1261884"/>
          </a:xfrm>
          <a:prstGeom prst="rect">
            <a:avLst/>
          </a:prstGeom>
          <a:noFill/>
        </p:spPr>
        <p:txBody>
          <a:bodyPr wrap="none" rtlCol="0">
            <a:spAutoFit/>
          </a:bodyPr>
          <a:lstStyle/>
          <a:p>
            <a:r>
              <a:rPr lang="en-US" sz="1600" u="sng" dirty="0" smtClean="0">
                <a:latin typeface="Segoe UI Semibold" pitchFamily="34" charset="0"/>
                <a:cs typeface="Segoe UI Semibold" pitchFamily="34" charset="0"/>
              </a:rPr>
              <a:t>Five S workspace organization</a:t>
            </a:r>
          </a:p>
          <a:p>
            <a:endParaRPr lang="en-US" sz="2400" dirty="0" smtClean="0">
              <a:latin typeface="Gisha" pitchFamily="34" charset="-79"/>
              <a:cs typeface="Gisha" pitchFamily="34" charset="-79"/>
            </a:endParaRPr>
          </a:p>
          <a:p>
            <a:endParaRPr lang="en-US" dirty="0" smtClean="0"/>
          </a:p>
          <a:p>
            <a:endParaRPr lang="en-US" dirty="0"/>
          </a:p>
        </p:txBody>
      </p:sp>
      <p:sp>
        <p:nvSpPr>
          <p:cNvPr id="4" name="Rectangle 3"/>
          <p:cNvSpPr/>
          <p:nvPr/>
        </p:nvSpPr>
        <p:spPr>
          <a:xfrm>
            <a:off x="2743200" y="609600"/>
            <a:ext cx="4260333" cy="461665"/>
          </a:xfrm>
          <a:prstGeom prst="rect">
            <a:avLst/>
          </a:prstGeom>
        </p:spPr>
        <p:txBody>
          <a:bodyPr wrap="none">
            <a:spAutoFit/>
          </a:bodyPr>
          <a:lstStyle/>
          <a:p>
            <a:r>
              <a:rPr lang="en-US" sz="2400" b="1" u="sng" dirty="0" smtClean="0">
                <a:latin typeface="Segoe UI Semibold" pitchFamily="34" charset="0"/>
                <a:cs typeface="Segoe UI Semibold" pitchFamily="34" charset="0"/>
              </a:rPr>
              <a:t>Tools and Techniques of Lean</a:t>
            </a:r>
            <a:endParaRPr lang="en-US" sz="2400" b="1" u="sng" dirty="0">
              <a:latin typeface="Segoe UI Semibold" pitchFamily="34" charset="0"/>
              <a:cs typeface="Segoe UI Semibold" pitchFamily="34" charset="0"/>
            </a:endParaRPr>
          </a:p>
        </p:txBody>
      </p:sp>
      <p:pic>
        <p:nvPicPr>
          <p:cNvPr id="5" name="Picture 2" descr="C:\Users\Madhav\Desktop\LeanOperations03.PNG"/>
          <p:cNvPicPr>
            <a:picLocks noChangeAspect="1" noChangeArrowheads="1"/>
          </p:cNvPicPr>
          <p:nvPr/>
        </p:nvPicPr>
        <p:blipFill>
          <a:blip r:embed="rId2" cstate="print"/>
          <a:srcRect/>
          <a:stretch>
            <a:fillRect/>
          </a:stretch>
        </p:blipFill>
        <p:spPr bwMode="auto">
          <a:xfrm>
            <a:off x="2514600" y="2057400"/>
            <a:ext cx="4343400" cy="3810000"/>
          </a:xfrm>
          <a:prstGeom prst="rect">
            <a:avLst/>
          </a:prstGeom>
          <a:noFill/>
        </p:spPr>
      </p:pic>
    </p:spTree>
    <p:extLst>
      <p:ext uri="{BB962C8B-B14F-4D97-AF65-F5344CB8AC3E}">
        <p14:creationId xmlns:p14="http://schemas.microsoft.com/office/powerpoint/2010/main" val="2208156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253591"/>
            <a:ext cx="7162800" cy="6924973"/>
          </a:xfrm>
          <a:prstGeom prst="rect">
            <a:avLst/>
          </a:prstGeom>
        </p:spPr>
        <p:txBody>
          <a:bodyPr wrap="square">
            <a:spAutoFit/>
          </a:bodyPr>
          <a:lstStyle/>
          <a:p>
            <a:r>
              <a:rPr lang="en-US" sz="2800" u="sng" dirty="0" smtClean="0">
                <a:latin typeface="Cambria"/>
                <a:cs typeface="Cambria"/>
              </a:rPr>
              <a:t>Visual workspace </a:t>
            </a:r>
            <a:r>
              <a:rPr lang="en-US" sz="2800" u="sng" dirty="0" smtClean="0">
                <a:latin typeface="Cambria"/>
                <a:cs typeface="Cambria"/>
              </a:rPr>
              <a:t>systems</a:t>
            </a:r>
            <a:endParaRPr lang="en-US" sz="2400" dirty="0" smtClean="0">
              <a:latin typeface="Cambria"/>
              <a:cs typeface="Cambria"/>
            </a:endParaRPr>
          </a:p>
          <a:p>
            <a:pPr marL="285750" indent="-285750">
              <a:buFont typeface="Arial"/>
              <a:buChar char="•"/>
            </a:pPr>
            <a:r>
              <a:rPr lang="en-US" sz="2400" dirty="0" smtClean="0">
                <a:latin typeface="Cambria"/>
                <a:cs typeface="Cambria"/>
              </a:rPr>
              <a:t>Promotes ease of communication.</a:t>
            </a:r>
          </a:p>
          <a:p>
            <a:endParaRPr lang="en-US" sz="1600" dirty="0" smtClean="0">
              <a:latin typeface="Segoe UI Semibold" pitchFamily="34" charset="0"/>
              <a:cs typeface="Segoe UI Semibold" pitchFamily="34" charset="0"/>
            </a:endParaRPr>
          </a:p>
          <a:p>
            <a:r>
              <a:rPr lang="en-US" sz="2800" u="sng" dirty="0" smtClean="0">
                <a:latin typeface="Cambria"/>
                <a:cs typeface="Cambria"/>
              </a:rPr>
              <a:t>Layout</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Achieve optimum plant layout so that motion and transportation wastes are eliminated.</a:t>
            </a:r>
          </a:p>
          <a:p>
            <a:r>
              <a:rPr lang="en-US" sz="2400" dirty="0" smtClean="0">
                <a:latin typeface="Cambria"/>
                <a:cs typeface="Cambria"/>
              </a:rPr>
              <a:t> </a:t>
            </a:r>
            <a:endParaRPr lang="en-US" sz="2400" u="sng" dirty="0" smtClean="0">
              <a:latin typeface="Cambria"/>
              <a:cs typeface="Cambria"/>
            </a:endParaRPr>
          </a:p>
          <a:p>
            <a:r>
              <a:rPr lang="en-US" sz="2800" u="sng" dirty="0" smtClean="0">
                <a:latin typeface="Cambria"/>
                <a:cs typeface="Cambria"/>
              </a:rPr>
              <a:t>Standardized </a:t>
            </a:r>
            <a:r>
              <a:rPr lang="en-US" sz="2800" u="sng" dirty="0" smtClean="0">
                <a:latin typeface="Cambria"/>
                <a:cs typeface="Cambria"/>
              </a:rPr>
              <a:t>Work</a:t>
            </a:r>
            <a:endParaRPr lang="en-US" sz="1600" u="sng"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Involve repetitive tasks that are to be done in most efficient way and productive manner. Used for eliminating errors.</a:t>
            </a:r>
          </a:p>
          <a:p>
            <a:endParaRPr lang="en-US" sz="1600" dirty="0" smtClean="0">
              <a:latin typeface="Lucida Sans" pitchFamily="34" charset="0"/>
              <a:cs typeface="Gisha" pitchFamily="34" charset="-79"/>
            </a:endParaRPr>
          </a:p>
          <a:p>
            <a:r>
              <a:rPr lang="en-US" sz="2800" u="sng" dirty="0" smtClean="0">
                <a:latin typeface="Cambria"/>
                <a:cs typeface="Cambria"/>
              </a:rPr>
              <a:t>Pull Systems/ </a:t>
            </a:r>
            <a:r>
              <a:rPr lang="en-US" sz="2800" u="sng" dirty="0" err="1" smtClean="0">
                <a:latin typeface="Cambria"/>
                <a:cs typeface="Cambria"/>
              </a:rPr>
              <a:t>Kanban</a:t>
            </a:r>
            <a:r>
              <a:rPr lang="en-US" sz="2800" u="sng" dirty="0" smtClean="0">
                <a:latin typeface="Cambria"/>
                <a:cs typeface="Cambria"/>
              </a:rPr>
              <a:t> (“Sign” a Japanese word</a:t>
            </a:r>
            <a:r>
              <a:rPr lang="en-US" sz="2800" u="sng" dirty="0" smtClean="0">
                <a:latin typeface="Cambria"/>
                <a:cs typeface="Cambria"/>
              </a:rPr>
              <a:t>)</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Used to provide a visual method. Lets one step in the process know that the next step is ready for it’s output.</a:t>
            </a:r>
          </a:p>
          <a:p>
            <a:endParaRPr lang="en-US" sz="1600" dirty="0" smtClean="0">
              <a:latin typeface="Segoe UI Semibold" pitchFamily="34" charset="0"/>
              <a:cs typeface="Segoe UI Semibold" pitchFamily="34" charset="0"/>
            </a:endParaRPr>
          </a:p>
        </p:txBody>
      </p:sp>
    </p:spTree>
    <p:extLst>
      <p:ext uri="{BB962C8B-B14F-4D97-AF65-F5344CB8AC3E}">
        <p14:creationId xmlns:p14="http://schemas.microsoft.com/office/powerpoint/2010/main" val="3595932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4108"/>
            <a:ext cx="8686800" cy="6186308"/>
          </a:xfrm>
          <a:prstGeom prst="rect">
            <a:avLst/>
          </a:prstGeom>
        </p:spPr>
        <p:txBody>
          <a:bodyPr wrap="square">
            <a:spAutoFit/>
          </a:bodyPr>
          <a:lstStyle/>
          <a:p>
            <a:r>
              <a:rPr lang="en-US" sz="2800" u="sng" dirty="0" smtClean="0">
                <a:latin typeface="Cambria"/>
                <a:cs typeface="Cambria"/>
              </a:rPr>
              <a:t>Point </a:t>
            </a:r>
            <a:r>
              <a:rPr lang="en-US" sz="2800" u="sng" dirty="0" smtClean="0">
                <a:latin typeface="Cambria"/>
                <a:cs typeface="Cambria"/>
              </a:rPr>
              <a:t>of Use </a:t>
            </a:r>
            <a:r>
              <a:rPr lang="en-US" sz="2800" u="sng" dirty="0" smtClean="0">
                <a:latin typeface="Cambria"/>
                <a:cs typeface="Cambria"/>
              </a:rPr>
              <a:t>Storage</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Ensures that the tools and parts needed at a given workstation are stored conveniently near the station. Helps to minimize movement and transportation waste.</a:t>
            </a:r>
          </a:p>
          <a:p>
            <a:endParaRPr lang="en-US" sz="1600" dirty="0" smtClean="0">
              <a:latin typeface="Segoe UI Semibold" pitchFamily="34" charset="0"/>
              <a:cs typeface="Segoe UI Semibold" pitchFamily="34" charset="0"/>
            </a:endParaRPr>
          </a:p>
          <a:p>
            <a:endParaRPr lang="en-US" sz="1600" u="sng" dirty="0" smtClean="0">
              <a:latin typeface="Segoe UI Semibold" pitchFamily="34" charset="0"/>
              <a:cs typeface="Segoe UI Semibold" pitchFamily="34" charset="0"/>
            </a:endParaRPr>
          </a:p>
          <a:p>
            <a:r>
              <a:rPr lang="en-US" sz="2800" u="sng" dirty="0" smtClean="0">
                <a:latin typeface="Cambria"/>
                <a:cs typeface="Cambria"/>
              </a:rPr>
              <a:t>Batch Size </a:t>
            </a:r>
            <a:r>
              <a:rPr lang="en-US" sz="2800" u="sng" dirty="0" smtClean="0">
                <a:latin typeface="Cambria"/>
                <a:cs typeface="Cambria"/>
              </a:rPr>
              <a:t>Reduction</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Achieves efficiency for the entire system rather than for a given process within the system. Ensures that work flows smoothly and continuously from one process to another rather than bunching up at any workstation. Makes process conversions as rapidly as possible. </a:t>
            </a:r>
          </a:p>
          <a:p>
            <a:r>
              <a:rPr lang="en-US" sz="2400" dirty="0" smtClean="0">
                <a:latin typeface="Cambria"/>
                <a:cs typeface="Cambria"/>
              </a:rPr>
              <a:t> </a:t>
            </a:r>
          </a:p>
          <a:p>
            <a:endParaRPr lang="en-US" sz="1600" dirty="0" smtClean="0">
              <a:latin typeface="Segoe UI Semibold" pitchFamily="34" charset="0"/>
              <a:cs typeface="Segoe UI Semibold" pitchFamily="34" charset="0"/>
            </a:endParaRPr>
          </a:p>
          <a:p>
            <a:r>
              <a:rPr lang="en-US" sz="2800" u="sng" dirty="0" smtClean="0">
                <a:latin typeface="Cambria"/>
                <a:cs typeface="Cambria"/>
              </a:rPr>
              <a:t>Quick </a:t>
            </a:r>
            <a:r>
              <a:rPr lang="en-US" sz="2800" u="sng" dirty="0" smtClean="0">
                <a:latin typeface="Cambria"/>
                <a:cs typeface="Cambria"/>
              </a:rPr>
              <a:t>Changeover</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Involves changing tools quickly in a manufacturing setting. Eliminates time wasting in making process changes.</a:t>
            </a:r>
          </a:p>
        </p:txBody>
      </p:sp>
    </p:spTree>
    <p:extLst>
      <p:ext uri="{BB962C8B-B14F-4D97-AF65-F5344CB8AC3E}">
        <p14:creationId xmlns:p14="http://schemas.microsoft.com/office/powerpoint/2010/main" val="2885261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4221"/>
            <a:ext cx="8153400" cy="6924972"/>
          </a:xfrm>
          <a:prstGeom prst="rect">
            <a:avLst/>
          </a:prstGeom>
        </p:spPr>
        <p:txBody>
          <a:bodyPr wrap="square">
            <a:spAutoFit/>
          </a:bodyPr>
          <a:lstStyle/>
          <a:p>
            <a:r>
              <a:rPr lang="en-US" sz="2800" u="sng" dirty="0" err="1" smtClean="0">
                <a:latin typeface="Cambria"/>
                <a:cs typeface="Cambria"/>
              </a:rPr>
              <a:t>Poka</a:t>
            </a:r>
            <a:r>
              <a:rPr lang="en-US" sz="2800" u="sng" dirty="0" smtClean="0">
                <a:latin typeface="Cambria"/>
                <a:cs typeface="Cambria"/>
              </a:rPr>
              <a:t> </a:t>
            </a:r>
            <a:r>
              <a:rPr lang="en-US" sz="2800" u="sng" dirty="0" smtClean="0">
                <a:latin typeface="Cambria"/>
                <a:cs typeface="Cambria"/>
              </a:rPr>
              <a:t>Yoke</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Error proof  a process to the extent possible. It is especially important for situations where there is potential for human error. It involves in questioning like “What can go wrong here?” when setting up a process and finding ways to eliminate them</a:t>
            </a:r>
            <a:r>
              <a:rPr lang="en-US" sz="2400" dirty="0" smtClean="0">
                <a:latin typeface="Cambria"/>
                <a:cs typeface="Cambria"/>
              </a:rPr>
              <a:t>.</a:t>
            </a:r>
            <a:endParaRPr lang="en-US" sz="2400" dirty="0" smtClean="0">
              <a:latin typeface="Cambria"/>
              <a:cs typeface="Cambria"/>
            </a:endParaRPr>
          </a:p>
          <a:p>
            <a:endParaRPr lang="en-US" sz="1600" dirty="0" smtClean="0">
              <a:latin typeface="Segoe UI Semibold" pitchFamily="34" charset="0"/>
              <a:cs typeface="Segoe UI Semibold" pitchFamily="34" charset="0"/>
            </a:endParaRPr>
          </a:p>
          <a:p>
            <a:r>
              <a:rPr lang="en-US" sz="2800" u="sng" dirty="0" smtClean="0">
                <a:latin typeface="Cambria"/>
                <a:cs typeface="Cambria"/>
              </a:rPr>
              <a:t>Self </a:t>
            </a:r>
            <a:r>
              <a:rPr lang="en-US" sz="2800" u="sng" dirty="0" smtClean="0">
                <a:latin typeface="Cambria"/>
                <a:cs typeface="Cambria"/>
              </a:rPr>
              <a:t>Inspection</a:t>
            </a:r>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Segoe UI Semibold" pitchFamily="34" charset="0"/>
                <a:cs typeface="Segoe UI Semibold" pitchFamily="34" charset="0"/>
              </a:rPr>
              <a:t>Involves having personnel check their own work rather than just passing along errors to the next step in the process. To apply this tool, individual employees must be trained, provided with inspection standards.</a:t>
            </a:r>
          </a:p>
          <a:p>
            <a:endParaRPr lang="en-US" sz="1600" dirty="0" smtClean="0">
              <a:latin typeface="Segoe UI Semibold" pitchFamily="34" charset="0"/>
              <a:cs typeface="Segoe UI Semibold" pitchFamily="34" charset="0"/>
            </a:endParaRPr>
          </a:p>
          <a:p>
            <a:r>
              <a:rPr lang="en-US" sz="2800" u="sng" dirty="0" err="1" smtClean="0">
                <a:latin typeface="Cambria"/>
                <a:cs typeface="Cambria"/>
              </a:rPr>
              <a:t>Autonomation</a:t>
            </a:r>
            <a:endParaRPr lang="en-US" sz="1600" u="sng" dirty="0" smtClean="0">
              <a:latin typeface="Segoe UI Semibold" pitchFamily="34" charset="0"/>
              <a:cs typeface="Segoe UI Semibold" pitchFamily="34" charset="0"/>
            </a:endParaRPr>
          </a:p>
          <a:p>
            <a:pPr marL="285750" indent="-285750">
              <a:buFont typeface="Arial"/>
              <a:buChar char="•"/>
            </a:pPr>
            <a:r>
              <a:rPr lang="en-US" sz="2400" dirty="0" smtClean="0">
                <a:latin typeface="Segoe UI Semibold" pitchFamily="34" charset="0"/>
                <a:cs typeface="Segoe UI Semibold" pitchFamily="34" charset="0"/>
              </a:rPr>
              <a:t>“Automation with a human touch.” Used to build automatic alarms/ process notifications into the system so that when any problem arises a person will be notified.</a:t>
            </a:r>
          </a:p>
          <a:p>
            <a:endParaRPr lang="en-US" sz="1600" dirty="0" smtClean="0">
              <a:latin typeface="Segoe UI Semibold" pitchFamily="34" charset="0"/>
              <a:cs typeface="Segoe UI Semibold" pitchFamily="34" charset="0"/>
            </a:endParaRPr>
          </a:p>
        </p:txBody>
      </p:sp>
    </p:spTree>
    <p:extLst>
      <p:ext uri="{BB962C8B-B14F-4D97-AF65-F5344CB8AC3E}">
        <p14:creationId xmlns:p14="http://schemas.microsoft.com/office/powerpoint/2010/main" val="447099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1927"/>
            <a:ext cx="8229600" cy="6340197"/>
          </a:xfrm>
          <a:prstGeom prst="rect">
            <a:avLst/>
          </a:prstGeom>
        </p:spPr>
        <p:txBody>
          <a:bodyPr wrap="square">
            <a:spAutoFit/>
          </a:bodyPr>
          <a:lstStyle/>
          <a:p>
            <a:r>
              <a:rPr lang="en-US" sz="2800" u="sng" dirty="0" smtClean="0">
                <a:latin typeface="Cambria"/>
                <a:cs typeface="Cambria"/>
              </a:rPr>
              <a:t>Cellular and </a:t>
            </a:r>
            <a:r>
              <a:rPr lang="en-US" sz="2800" u="sng" dirty="0" smtClean="0">
                <a:latin typeface="Cambria"/>
                <a:cs typeface="Cambria"/>
              </a:rPr>
              <a:t>Flow</a:t>
            </a:r>
            <a:endParaRPr lang="en-US" sz="1600" u="sng"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Used to ensure a steady and consistent flow of work through the system. When output of one step in the process sits idle waiting to be used in the next step, time is wasted. A steady, continuous flow of work is achieved through this tool which is efficient</a:t>
            </a:r>
            <a:r>
              <a:rPr lang="en-US" sz="2400" dirty="0" smtClean="0">
                <a:latin typeface="Cambria"/>
                <a:cs typeface="Cambria"/>
              </a:rPr>
              <a:t>.</a:t>
            </a:r>
          </a:p>
          <a:p>
            <a:endParaRPr lang="en-US" sz="2400" dirty="0" smtClean="0">
              <a:latin typeface="Cambria"/>
              <a:cs typeface="Cambria"/>
            </a:endParaRPr>
          </a:p>
          <a:p>
            <a:r>
              <a:rPr lang="en-US" sz="1600" dirty="0" smtClean="0">
                <a:latin typeface="Segoe UI Semibold" pitchFamily="34" charset="0"/>
                <a:cs typeface="Segoe UI Semibold" pitchFamily="34" charset="0"/>
              </a:rPr>
              <a:t> </a:t>
            </a:r>
            <a:r>
              <a:rPr lang="en-US" sz="2800" u="sng" dirty="0" smtClean="0">
                <a:latin typeface="Cambria"/>
                <a:cs typeface="Cambria"/>
              </a:rPr>
              <a:t>Just In Time(JIT</a:t>
            </a:r>
            <a:r>
              <a:rPr lang="en-US" sz="2800" u="sng" dirty="0" smtClean="0">
                <a:latin typeface="Cambria"/>
                <a:cs typeface="Cambria"/>
              </a:rPr>
              <a:t>)</a:t>
            </a:r>
            <a:endParaRPr lang="en-US" sz="2800" u="sng" dirty="0" smtClean="0">
              <a:latin typeface="Cambria"/>
              <a:cs typeface="Cambria"/>
            </a:endParaRPr>
          </a:p>
          <a:p>
            <a:pPr marL="285750" indent="-285750">
              <a:buFont typeface="Arial"/>
              <a:buChar char="•"/>
            </a:pPr>
            <a:r>
              <a:rPr lang="en-US" sz="2400" dirty="0" smtClean="0">
                <a:latin typeface="Cambria"/>
                <a:cs typeface="Cambria"/>
              </a:rPr>
              <a:t>Ensures that items are delivered to the step in the process just in time to be used. </a:t>
            </a:r>
          </a:p>
          <a:p>
            <a:r>
              <a:rPr lang="en-US" sz="2400" dirty="0" smtClean="0">
                <a:latin typeface="Cambria"/>
                <a:cs typeface="Cambria"/>
              </a:rPr>
              <a:t> </a:t>
            </a:r>
          </a:p>
          <a:p>
            <a:endParaRPr lang="en-US" sz="1600" u="sng" dirty="0" smtClean="0">
              <a:latin typeface="Segoe UI Semibold" pitchFamily="34" charset="0"/>
              <a:cs typeface="Segoe UI Semibold" pitchFamily="34" charset="0"/>
            </a:endParaRPr>
          </a:p>
          <a:p>
            <a:r>
              <a:rPr lang="en-US" sz="2800" u="sng" dirty="0" smtClean="0">
                <a:latin typeface="Cambria"/>
                <a:cs typeface="Cambria"/>
              </a:rPr>
              <a:t>Total Productive Maintenance(TPM</a:t>
            </a:r>
            <a:r>
              <a:rPr lang="en-US" sz="2800" u="sng" dirty="0" smtClean="0">
                <a:latin typeface="Cambria"/>
                <a:cs typeface="Cambria"/>
              </a:rPr>
              <a:t>)</a:t>
            </a:r>
            <a:endParaRPr lang="en-US" sz="1600" u="sng"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Ensures all equipment in a system and all parts of all processes that make the system are in good condition and ready when called on.</a:t>
            </a:r>
          </a:p>
          <a:p>
            <a:pPr>
              <a:buFont typeface="Arial" pitchFamily="34" charset="0"/>
              <a:buChar char="•"/>
            </a:pPr>
            <a:endParaRPr lang="en-US" dirty="0"/>
          </a:p>
        </p:txBody>
      </p:sp>
    </p:spTree>
    <p:extLst>
      <p:ext uri="{BB962C8B-B14F-4D97-AF65-F5344CB8AC3E}">
        <p14:creationId xmlns:p14="http://schemas.microsoft.com/office/powerpoint/2010/main" val="152674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708"/>
            <a:ext cx="8153400" cy="6001643"/>
          </a:xfrm>
          <a:prstGeom prst="rect">
            <a:avLst/>
          </a:prstGeom>
        </p:spPr>
        <p:txBody>
          <a:bodyPr wrap="square">
            <a:spAutoFit/>
          </a:bodyPr>
          <a:lstStyle/>
          <a:p>
            <a:r>
              <a:rPr lang="en-US" sz="2800" u="sng" dirty="0" smtClean="0">
                <a:latin typeface="Cambria"/>
                <a:cs typeface="Cambria"/>
              </a:rPr>
              <a:t>Value Stream Mapping (VSM)</a:t>
            </a:r>
          </a:p>
          <a:p>
            <a:endParaRPr lang="en-US" sz="1600" dirty="0" smtClean="0">
              <a:latin typeface="Segoe UI Semibold" pitchFamily="34" charset="0"/>
              <a:cs typeface="Segoe UI Semibold" pitchFamily="34" charset="0"/>
            </a:endParaRPr>
          </a:p>
          <a:p>
            <a:r>
              <a:rPr lang="en-US" sz="2400" dirty="0" smtClean="0">
                <a:latin typeface="Cambria"/>
                <a:cs typeface="Cambria"/>
              </a:rPr>
              <a:t>Japanese concept of ”Kaizen”.</a:t>
            </a:r>
          </a:p>
          <a:p>
            <a:endParaRPr lang="en-US" sz="2400" u="sng" dirty="0" smtClean="0">
              <a:latin typeface="Cambria"/>
              <a:cs typeface="Cambria"/>
            </a:endParaRPr>
          </a:p>
          <a:p>
            <a:pPr>
              <a:buFont typeface="Arial" pitchFamily="34" charset="0"/>
              <a:buChar char="•"/>
            </a:pPr>
            <a:r>
              <a:rPr lang="en-US" sz="2400" dirty="0" smtClean="0">
                <a:latin typeface="Cambria"/>
                <a:cs typeface="Cambria"/>
              </a:rPr>
              <a:t> Identify the process groups (of tasks).</a:t>
            </a:r>
          </a:p>
          <a:p>
            <a:pPr>
              <a:buFont typeface="Arial" pitchFamily="34" charset="0"/>
              <a:buChar char="•"/>
            </a:pPr>
            <a:endParaRPr lang="en-US" sz="2400" dirty="0" smtClean="0">
              <a:latin typeface="Cambria"/>
              <a:cs typeface="Cambria"/>
            </a:endParaRPr>
          </a:p>
          <a:p>
            <a:pPr>
              <a:buFont typeface="Arial" pitchFamily="34" charset="0"/>
              <a:buChar char="•"/>
            </a:pPr>
            <a:r>
              <a:rPr lang="en-US" sz="2400" dirty="0" smtClean="0">
                <a:latin typeface="Cambria"/>
                <a:cs typeface="Cambria"/>
              </a:rPr>
              <a:t> Develop a map of current state</a:t>
            </a:r>
          </a:p>
          <a:p>
            <a:pPr>
              <a:buFont typeface="Arial" pitchFamily="34" charset="0"/>
              <a:buChar char="•"/>
            </a:pPr>
            <a:endParaRPr lang="en-US" sz="2400" dirty="0" smtClean="0">
              <a:latin typeface="Cambria"/>
              <a:cs typeface="Cambria"/>
            </a:endParaRPr>
          </a:p>
          <a:p>
            <a:pPr>
              <a:buFont typeface="Arial" pitchFamily="34" charset="0"/>
              <a:buChar char="•"/>
            </a:pPr>
            <a:r>
              <a:rPr lang="en-US" sz="2400" dirty="0" smtClean="0">
                <a:latin typeface="Cambria"/>
                <a:cs typeface="Cambria"/>
              </a:rPr>
              <a:t> Develop a map of desired future state.</a:t>
            </a:r>
          </a:p>
          <a:p>
            <a:pPr>
              <a:buFont typeface="Arial" pitchFamily="34" charset="0"/>
              <a:buChar char="•"/>
            </a:pPr>
            <a:endParaRPr lang="en-US" sz="2400" dirty="0" smtClean="0">
              <a:latin typeface="Cambria"/>
              <a:cs typeface="Cambria"/>
            </a:endParaRPr>
          </a:p>
          <a:p>
            <a:pPr>
              <a:buFont typeface="Arial" pitchFamily="34" charset="0"/>
              <a:buChar char="•"/>
            </a:pPr>
            <a:r>
              <a:rPr lang="en-US" sz="2400" dirty="0" smtClean="0">
                <a:latin typeface="Cambria"/>
                <a:cs typeface="Cambria"/>
              </a:rPr>
              <a:t> Develop a plan to achieve the future state map.</a:t>
            </a:r>
          </a:p>
          <a:p>
            <a:endParaRPr lang="en-US" sz="1600" dirty="0" smtClean="0">
              <a:latin typeface="Segoe UI Semibold" pitchFamily="34" charset="0"/>
              <a:cs typeface="Segoe UI Semibold" pitchFamily="34" charset="0"/>
            </a:endParaRPr>
          </a:p>
          <a:p>
            <a:endParaRPr lang="en-US" sz="1600" dirty="0" smtClean="0">
              <a:latin typeface="Segoe UI Semibold" pitchFamily="34" charset="0"/>
              <a:cs typeface="Segoe UI Semibold" pitchFamily="34" charset="0"/>
            </a:endParaRPr>
          </a:p>
          <a:p>
            <a:r>
              <a:rPr lang="en-US" sz="2800" u="sng" dirty="0" smtClean="0">
                <a:latin typeface="Cambria"/>
                <a:cs typeface="Cambria"/>
              </a:rPr>
              <a:t>Teamwork</a:t>
            </a:r>
          </a:p>
          <a:p>
            <a:endParaRPr lang="en-US" sz="1600" u="sng"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Ensures all the other concepts of Lean can be implemented effectively.</a:t>
            </a:r>
            <a:endParaRPr lang="en-US" sz="2400" dirty="0">
              <a:latin typeface="Cambria"/>
              <a:cs typeface="Cambria"/>
            </a:endParaRPr>
          </a:p>
        </p:txBody>
      </p:sp>
    </p:spTree>
    <p:extLst>
      <p:ext uri="{BB962C8B-B14F-4D97-AF65-F5344CB8AC3E}">
        <p14:creationId xmlns:p14="http://schemas.microsoft.com/office/powerpoint/2010/main" val="3899679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2646" y="1371600"/>
            <a:ext cx="6432554" cy="1877437"/>
          </a:xfrm>
          <a:prstGeom prst="rect">
            <a:avLst/>
          </a:prstGeom>
          <a:noFill/>
        </p:spPr>
        <p:txBody>
          <a:bodyPr wrap="square" rtlCol="0">
            <a:spAutoFit/>
          </a:bodyPr>
          <a:lstStyle/>
          <a:p>
            <a:pPr algn="ctr"/>
            <a:r>
              <a:rPr lang="en-US" sz="1600" dirty="0" smtClean="0">
                <a:latin typeface="Segoe UI Semibold" pitchFamily="34" charset="0"/>
                <a:cs typeface="Segoe UI Semibold" pitchFamily="34" charset="0"/>
              </a:rPr>
              <a:t>                </a:t>
            </a:r>
            <a:r>
              <a:rPr lang="en-US" sz="2800" dirty="0" smtClean="0">
                <a:latin typeface="Segoe UI Semibold" pitchFamily="34" charset="0"/>
                <a:cs typeface="Segoe UI Semibold" pitchFamily="34" charset="0"/>
              </a:rPr>
              <a:t> How to eliminate waste?</a:t>
            </a:r>
          </a:p>
          <a:p>
            <a:pPr algn="ctr"/>
            <a:endParaRPr lang="en-US" sz="2800" dirty="0" smtClean="0">
              <a:latin typeface="Segoe UI Semibold" pitchFamily="34" charset="0"/>
              <a:cs typeface="Segoe UI Semibold" pitchFamily="34" charset="0"/>
            </a:endParaRPr>
          </a:p>
          <a:p>
            <a:pPr algn="ctr"/>
            <a:endParaRPr lang="en-US" sz="2800" dirty="0" smtClean="0">
              <a:latin typeface="Segoe UI Semibold" pitchFamily="34" charset="0"/>
              <a:cs typeface="Segoe UI Semibold" pitchFamily="34" charset="0"/>
            </a:endParaRPr>
          </a:p>
          <a:p>
            <a:pPr algn="ctr"/>
            <a:endParaRPr lang="en-US" sz="1600" dirty="0" smtClean="0">
              <a:latin typeface="Segoe UI Semibold" pitchFamily="34" charset="0"/>
              <a:cs typeface="Segoe UI Semibold" pitchFamily="34" charset="0"/>
            </a:endParaRPr>
          </a:p>
          <a:p>
            <a:pPr algn="ctr"/>
            <a:r>
              <a:rPr lang="en-US" sz="1600" dirty="0" smtClean="0">
                <a:latin typeface="Segoe UI Semibold" pitchFamily="34" charset="0"/>
                <a:cs typeface="Segoe UI Semibold" pitchFamily="34" charset="0"/>
              </a:rPr>
              <a:t>                     </a:t>
            </a:r>
            <a:endParaRPr lang="en-US" sz="1600" dirty="0">
              <a:latin typeface="Segoe UI Semibold" pitchFamily="34" charset="0"/>
              <a:cs typeface="Segoe UI Semibold" pitchFamily="34" charset="0"/>
            </a:endParaRPr>
          </a:p>
        </p:txBody>
      </p:sp>
    </p:spTree>
    <p:extLst>
      <p:ext uri="{BB962C8B-B14F-4D97-AF65-F5344CB8AC3E}">
        <p14:creationId xmlns:p14="http://schemas.microsoft.com/office/powerpoint/2010/main" val="3924773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143000"/>
          <a:ext cx="8763000" cy="4876800"/>
        </p:xfrm>
        <a:graphic>
          <a:graphicData uri="http://schemas.openxmlformats.org/drawingml/2006/table">
            <a:tbl>
              <a:tblPr firstRow="1" bandRow="1">
                <a:tableStyleId>{5940675A-B579-460E-94D1-54222C63F5DA}</a:tableStyleId>
              </a:tblPr>
              <a:tblGrid>
                <a:gridCol w="4409077"/>
                <a:gridCol w="4353923"/>
              </a:tblGrid>
              <a:tr h="2339609">
                <a:tc>
                  <a:txBody>
                    <a:bodyPr/>
                    <a:lstStyle/>
                    <a:p>
                      <a:r>
                        <a:rPr lang="en-US" sz="1400" dirty="0" smtClean="0">
                          <a:solidFill>
                            <a:schemeClr val="tx1"/>
                          </a:solidFill>
                          <a:latin typeface="Segoe UI Semibold" pitchFamily="34" charset="0"/>
                          <a:cs typeface="Segoe UI Semibold" pitchFamily="34" charset="0"/>
                        </a:rPr>
                        <a:t> </a:t>
                      </a:r>
                      <a:r>
                        <a:rPr lang="en-US" sz="1400" b="1" dirty="0" smtClean="0">
                          <a:solidFill>
                            <a:schemeClr val="tx1"/>
                          </a:solidFill>
                          <a:latin typeface="Segoe UI Semibold" pitchFamily="34" charset="0"/>
                          <a:cs typeface="Segoe UI Semibold" pitchFamily="34" charset="0"/>
                        </a:rPr>
                        <a:t>Overproduction: </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1.Number of specimens delivered per hour.</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2.Number of batches per shift.</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3.Batch size passed between each process step.</a:t>
                      </a:r>
                    </a:p>
                    <a:p>
                      <a:endParaRPr lang="en-US" sz="1400" b="0" dirty="0">
                        <a:solidFill>
                          <a:schemeClr val="tx1"/>
                        </a:solidFill>
                        <a:latin typeface="Segoe UI Semibold" pitchFamily="34" charset="0"/>
                        <a:cs typeface="Segoe UI Semibold" pitchFamily="34" charset="0"/>
                      </a:endParaRPr>
                    </a:p>
                  </a:txBody>
                  <a:tcPr>
                    <a:solidFill>
                      <a:schemeClr val="accent2">
                        <a:lumMod val="40000"/>
                        <a:lumOff val="60000"/>
                      </a:schemeClr>
                    </a:solidFill>
                  </a:tcPr>
                </a:tc>
                <a:tc>
                  <a:txBody>
                    <a:bodyPr/>
                    <a:lstStyle/>
                    <a:p>
                      <a:r>
                        <a:rPr lang="en-US" sz="1400" b="1" dirty="0" smtClean="0">
                          <a:solidFill>
                            <a:schemeClr val="tx1"/>
                          </a:solidFill>
                          <a:latin typeface="Segoe UI Semibold" pitchFamily="34" charset="0"/>
                          <a:cs typeface="Segoe UI Semibold" pitchFamily="34" charset="0"/>
                        </a:rPr>
                        <a:t>Wasted Motion:</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1.Travel distance associated with completing all process steps one time.</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2.Spaghetti diagrams of your staff during peak operation times.</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3.Walking distance to areas where materials, supplies, and/or specimens are obtained.</a:t>
                      </a:r>
                    </a:p>
                    <a:p>
                      <a:endParaRPr lang="en-US" sz="1400" b="0" dirty="0">
                        <a:solidFill>
                          <a:schemeClr val="tx1"/>
                        </a:solidFill>
                        <a:latin typeface="Segoe UI Semibold" pitchFamily="34" charset="0"/>
                        <a:cs typeface="Segoe UI Semibold" pitchFamily="34" charset="0"/>
                      </a:endParaRPr>
                    </a:p>
                  </a:txBody>
                  <a:tcPr>
                    <a:solidFill>
                      <a:schemeClr val="accent2">
                        <a:lumMod val="20000"/>
                        <a:lumOff val="80000"/>
                      </a:schemeClr>
                    </a:solidFill>
                  </a:tcPr>
                </a:tc>
              </a:tr>
              <a:tr h="2308591">
                <a:tc>
                  <a:txBody>
                    <a:bodyPr/>
                    <a:lstStyle/>
                    <a:p>
                      <a:r>
                        <a:rPr lang="en-US" sz="1400" b="1" dirty="0" smtClean="0">
                          <a:solidFill>
                            <a:schemeClr val="tx1"/>
                          </a:solidFill>
                          <a:latin typeface="Segoe UI Semibold" pitchFamily="34" charset="0"/>
                          <a:cs typeface="Segoe UI Semibold" pitchFamily="34" charset="0"/>
                        </a:rPr>
                        <a:t>Transportation:</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1.Steps associated with tube-travel diagrams.</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2.Time and distance specimens spend in courier cars.</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3.Distance your staff travels carrying reagents and supplies.</a:t>
                      </a:r>
                    </a:p>
                    <a:p>
                      <a:endParaRPr lang="en-US" sz="1400" b="0" dirty="0">
                        <a:solidFill>
                          <a:schemeClr val="tx1"/>
                        </a:solidFill>
                        <a:latin typeface="Segoe UI Semibold" pitchFamily="34" charset="0"/>
                        <a:cs typeface="Segoe UI Semibold" pitchFamily="34" charset="0"/>
                      </a:endParaRPr>
                    </a:p>
                  </a:txBody>
                  <a:tcPr>
                    <a:solidFill>
                      <a:schemeClr val="accent2">
                        <a:lumMod val="20000"/>
                        <a:lumOff val="80000"/>
                      </a:schemeClr>
                    </a:solidFill>
                  </a:tcPr>
                </a:tc>
                <a:tc>
                  <a:txBody>
                    <a:bodyPr/>
                    <a:lstStyle/>
                    <a:p>
                      <a:r>
                        <a:rPr lang="en-US" sz="1400" b="1" dirty="0" smtClean="0">
                          <a:solidFill>
                            <a:schemeClr val="tx1"/>
                          </a:solidFill>
                          <a:latin typeface="Segoe UI Semibold" pitchFamily="34" charset="0"/>
                          <a:cs typeface="Segoe UI Semibold" pitchFamily="34" charset="0"/>
                        </a:rPr>
                        <a:t>Waiting:</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1.Telephone time spent waiting to relay a critical results.</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2.Length of time patients wait for outpatient phlebotomy.</a:t>
                      </a:r>
                    </a:p>
                    <a:p>
                      <a:endParaRPr lang="en-US" sz="1400" dirty="0" smtClean="0">
                        <a:solidFill>
                          <a:schemeClr val="tx1"/>
                        </a:solidFill>
                        <a:latin typeface="Segoe UI Semibold" pitchFamily="34" charset="0"/>
                        <a:cs typeface="Segoe UI Semibold" pitchFamily="34" charset="0"/>
                      </a:endParaRPr>
                    </a:p>
                    <a:p>
                      <a:r>
                        <a:rPr lang="en-US" sz="1400" dirty="0" smtClean="0">
                          <a:solidFill>
                            <a:schemeClr val="tx1"/>
                          </a:solidFill>
                          <a:latin typeface="Segoe UI Semibold" pitchFamily="34" charset="0"/>
                          <a:cs typeface="Segoe UI Semibold" pitchFamily="34" charset="0"/>
                        </a:rPr>
                        <a:t>3.Length of time technologists spend waiting for specimens.</a:t>
                      </a:r>
                    </a:p>
                    <a:p>
                      <a:endParaRPr lang="en-US" sz="1400" b="0" dirty="0">
                        <a:solidFill>
                          <a:schemeClr val="tx1"/>
                        </a:solidFill>
                        <a:latin typeface="Segoe UI Semibold" pitchFamily="34" charset="0"/>
                        <a:cs typeface="Segoe UI Semibold" pitchFamily="34" charset="0"/>
                      </a:endParaRPr>
                    </a:p>
                  </a:txBody>
                  <a:tcPr>
                    <a:solidFill>
                      <a:schemeClr val="accent2">
                        <a:lumMod val="40000"/>
                        <a:lumOff val="60000"/>
                      </a:schemeClr>
                    </a:solidFill>
                  </a:tcPr>
                </a:tc>
              </a:tr>
            </a:tbl>
          </a:graphicData>
        </a:graphic>
      </p:graphicFrame>
      <p:sp>
        <p:nvSpPr>
          <p:cNvPr id="3" name="Rectangle 2"/>
          <p:cNvSpPr/>
          <p:nvPr/>
        </p:nvSpPr>
        <p:spPr>
          <a:xfrm>
            <a:off x="2971800" y="457200"/>
            <a:ext cx="2450927" cy="338554"/>
          </a:xfrm>
          <a:prstGeom prst="rect">
            <a:avLst/>
          </a:prstGeom>
        </p:spPr>
        <p:txBody>
          <a:bodyPr wrap="none">
            <a:spAutoFit/>
          </a:bodyPr>
          <a:lstStyle/>
          <a:p>
            <a:r>
              <a:rPr lang="en-US" sz="1600" u="sng" dirty="0" smtClean="0">
                <a:latin typeface="Segoe UI Semibold" pitchFamily="34" charset="0"/>
                <a:cs typeface="Segoe UI Semibold" pitchFamily="34" charset="0"/>
              </a:rPr>
              <a:t>Metrics of Measurement</a:t>
            </a:r>
            <a:endParaRPr lang="en-US" sz="1600" u="sng" dirty="0"/>
          </a:p>
        </p:txBody>
      </p:sp>
    </p:spTree>
    <p:extLst>
      <p:ext uri="{BB962C8B-B14F-4D97-AF65-F5344CB8AC3E}">
        <p14:creationId xmlns:p14="http://schemas.microsoft.com/office/powerpoint/2010/main" val="2213976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40237416"/>
              </p:ext>
            </p:extLst>
          </p:nvPr>
        </p:nvGraphicFramePr>
        <p:xfrm>
          <a:off x="457200" y="534824"/>
          <a:ext cx="8229600" cy="559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6494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914400"/>
          <a:ext cx="8839200" cy="5161194"/>
        </p:xfrm>
        <a:graphic>
          <a:graphicData uri="http://schemas.openxmlformats.org/drawingml/2006/table">
            <a:tbl>
              <a:tblPr firstRow="1" bandRow="1">
                <a:tableStyleId>{5940675A-B579-460E-94D1-54222C63F5DA}</a:tableStyleId>
              </a:tblPr>
              <a:tblGrid>
                <a:gridCol w="4447416"/>
                <a:gridCol w="4391784"/>
              </a:tblGrid>
              <a:tr h="2509434">
                <a:tc>
                  <a:txBody>
                    <a:bodyPr/>
                    <a:lstStyle/>
                    <a:p>
                      <a:r>
                        <a:rPr lang="en-US" sz="1400" b="1" dirty="0" smtClean="0">
                          <a:latin typeface="Segoe UI Semibold" pitchFamily="34" charset="0"/>
                          <a:cs typeface="Segoe UI Semibold" pitchFamily="34" charset="0"/>
                        </a:rPr>
                        <a:t> Over processing:</a:t>
                      </a:r>
                    </a:p>
                    <a:p>
                      <a:endParaRPr lang="en-US" sz="1400" dirty="0" smtClean="0">
                        <a:latin typeface="Segoe UI Semibold" pitchFamily="34" charset="0"/>
                        <a:cs typeface="Segoe UI Semibold" pitchFamily="34" charset="0"/>
                      </a:endParaRPr>
                    </a:p>
                    <a:p>
                      <a:r>
                        <a:rPr lang="en-US" sz="1400" dirty="0" smtClean="0">
                          <a:latin typeface="Segoe UI Semibold" pitchFamily="34" charset="0"/>
                          <a:cs typeface="Segoe UI Semibold" pitchFamily="34" charset="0"/>
                        </a:rPr>
                        <a:t>1.Count the number of times specimens are sorted in specimen processing.</a:t>
                      </a:r>
                    </a:p>
                    <a:p>
                      <a:endParaRPr lang="en-US" sz="1400" dirty="0" smtClean="0">
                        <a:latin typeface="Segoe UI Semibold" pitchFamily="34" charset="0"/>
                        <a:cs typeface="Segoe UI Semibold" pitchFamily="34" charset="0"/>
                      </a:endParaRPr>
                    </a:p>
                    <a:p>
                      <a:r>
                        <a:rPr lang="en-US" sz="1400" dirty="0" smtClean="0">
                          <a:latin typeface="Segoe UI Semibold" pitchFamily="34" charset="0"/>
                          <a:cs typeface="Segoe UI Semibold" pitchFamily="34" charset="0"/>
                        </a:rPr>
                        <a:t>2.Count the number of times technologists sort specimens before placing them on an analyzer.</a:t>
                      </a:r>
                    </a:p>
                    <a:p>
                      <a:endParaRPr lang="en-US" sz="1400" dirty="0" smtClean="0">
                        <a:latin typeface="Segoe UI Semibold" pitchFamily="34" charset="0"/>
                        <a:cs typeface="Segoe UI Semibold" pitchFamily="34" charset="0"/>
                      </a:endParaRPr>
                    </a:p>
                    <a:p>
                      <a:r>
                        <a:rPr lang="en-US" sz="1400" dirty="0" smtClean="0">
                          <a:latin typeface="Segoe UI Semibold" pitchFamily="34" charset="0"/>
                          <a:cs typeface="Segoe UI Semibold" pitchFamily="34" charset="0"/>
                        </a:rPr>
                        <a:t>3.Count the number of times specimens are sorted before being placed into storage.</a:t>
                      </a:r>
                    </a:p>
                    <a:p>
                      <a:endParaRPr lang="en-US" sz="1400" b="0" dirty="0">
                        <a:solidFill>
                          <a:schemeClr val="tx1"/>
                        </a:solidFill>
                        <a:latin typeface="Segoe UI Semibold" pitchFamily="34" charset="0"/>
                        <a:cs typeface="Segoe UI Semibold" pitchFamily="34" charset="0"/>
                      </a:endParaRPr>
                    </a:p>
                  </a:txBody>
                  <a:tcPr>
                    <a:solidFill>
                      <a:schemeClr val="accent2">
                        <a:lumMod val="40000"/>
                        <a:lumOff val="60000"/>
                      </a:schemeClr>
                    </a:solidFill>
                  </a:tcPr>
                </a:tc>
                <a:tc>
                  <a:txBody>
                    <a:bodyPr/>
                    <a:lstStyle/>
                    <a:p>
                      <a:r>
                        <a:rPr lang="en-US" sz="1400" b="1" dirty="0" smtClean="0">
                          <a:solidFill>
                            <a:schemeClr val="tx1"/>
                          </a:solidFill>
                          <a:latin typeface="Segoe UI Semibold" pitchFamily="34" charset="0"/>
                          <a:cs typeface="Segoe UI Semibold" pitchFamily="34" charset="0"/>
                        </a:rPr>
                        <a:t>Defects:</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1.Track defects passed downstream from process step to process step.</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2.Count the number of corrected reports per day.</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3.Count the number of specimens that required clean-up (re-spun, redraw, re-label, etc.) prior to analysis per analyzer.</a:t>
                      </a:r>
                    </a:p>
                    <a:p>
                      <a:endParaRPr lang="en-US" sz="1400" b="0" dirty="0">
                        <a:solidFill>
                          <a:schemeClr val="tx1"/>
                        </a:solidFill>
                        <a:latin typeface="Segoe UI Semibold" pitchFamily="34" charset="0"/>
                        <a:cs typeface="Segoe UI Semibold" pitchFamily="34" charset="0"/>
                      </a:endParaRPr>
                    </a:p>
                  </a:txBody>
                  <a:tcPr>
                    <a:solidFill>
                      <a:schemeClr val="accent2">
                        <a:lumMod val="20000"/>
                        <a:lumOff val="80000"/>
                      </a:schemeClr>
                    </a:solidFill>
                  </a:tcPr>
                </a:tc>
              </a:tr>
              <a:tr h="2595966">
                <a:tc>
                  <a:txBody>
                    <a:bodyPr/>
                    <a:lstStyle/>
                    <a:p>
                      <a:r>
                        <a:rPr lang="en-US" sz="1400" b="1" dirty="0" smtClean="0">
                          <a:solidFill>
                            <a:schemeClr val="tx1"/>
                          </a:solidFill>
                          <a:latin typeface="Segoe UI Semibold" pitchFamily="34" charset="0"/>
                          <a:cs typeface="Segoe UI Semibold" pitchFamily="34" charset="0"/>
                        </a:rPr>
                        <a:t>Inventory:</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1.Measure staff hours spent on ordering.</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2.Measure staff time spent on rotating stock.</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3.Measure the amount of consumables you have stored in the laboratory vs. in the store room.</a:t>
                      </a:r>
                    </a:p>
                    <a:p>
                      <a:endParaRPr lang="en-US" sz="1400" b="0" dirty="0">
                        <a:solidFill>
                          <a:schemeClr val="tx1"/>
                        </a:solidFill>
                        <a:latin typeface="Segoe UI Semibold" pitchFamily="34" charset="0"/>
                        <a:cs typeface="Segoe UI Semibold" pitchFamily="34" charset="0"/>
                      </a:endParaRPr>
                    </a:p>
                  </a:txBody>
                  <a:tcPr>
                    <a:solidFill>
                      <a:schemeClr val="accent2">
                        <a:lumMod val="20000"/>
                        <a:lumOff val="80000"/>
                      </a:schemeClr>
                    </a:solidFill>
                  </a:tcPr>
                </a:tc>
                <a:tc>
                  <a:txBody>
                    <a:bodyPr/>
                    <a:lstStyle/>
                    <a:p>
                      <a:r>
                        <a:rPr lang="en-US" sz="1400" b="1" dirty="0" smtClean="0">
                          <a:solidFill>
                            <a:schemeClr val="tx1"/>
                          </a:solidFill>
                          <a:latin typeface="Segoe UI Semibold" pitchFamily="34" charset="0"/>
                          <a:cs typeface="Segoe UI Semibold" pitchFamily="34" charset="0"/>
                        </a:rPr>
                        <a:t>Staff Talents:</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1.Count the number of process improvement suggestions received each day from staff.</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2.Measure staff morale and satisfaction levels.</a:t>
                      </a:r>
                    </a:p>
                    <a:p>
                      <a:endParaRPr lang="en-US" sz="1400" b="0" dirty="0" smtClean="0">
                        <a:solidFill>
                          <a:schemeClr val="tx1"/>
                        </a:solidFill>
                        <a:latin typeface="Segoe UI Semibold" pitchFamily="34" charset="0"/>
                        <a:cs typeface="Segoe UI Semibold" pitchFamily="34" charset="0"/>
                      </a:endParaRPr>
                    </a:p>
                    <a:p>
                      <a:r>
                        <a:rPr lang="en-US" sz="1400" b="0" dirty="0" smtClean="0">
                          <a:solidFill>
                            <a:schemeClr val="tx1"/>
                          </a:solidFill>
                          <a:latin typeface="Segoe UI Semibold" pitchFamily="34" charset="0"/>
                          <a:cs typeface="Segoe UI Semibold" pitchFamily="34" charset="0"/>
                        </a:rPr>
                        <a:t>3.Count the number of continuing education hours devoted to training your staff on process improvement methodologies and project management.</a:t>
                      </a:r>
                    </a:p>
                    <a:p>
                      <a:endParaRPr lang="en-US" sz="1400" b="0" dirty="0">
                        <a:solidFill>
                          <a:schemeClr val="tx1"/>
                        </a:solidFill>
                        <a:latin typeface="Segoe UI Semibold" pitchFamily="34" charset="0"/>
                        <a:cs typeface="Segoe UI Semibold" pitchFamily="34" charset="0"/>
                      </a:endParaRP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201521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http://1.bp.blogspot.com/_nuycjOq_B6Y/TD9eW9JMqAI/AAAAAAAAAI4/eUEtPU-3sdI/s1600/Lean+Roadma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762000"/>
            <a:ext cx="80010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323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Madhav\Desktop\LeanOperations04.PNG"/>
          <p:cNvPicPr>
            <a:picLocks noChangeAspect="1" noChangeArrowheads="1"/>
          </p:cNvPicPr>
          <p:nvPr/>
        </p:nvPicPr>
        <p:blipFill>
          <a:blip r:embed="rId2" cstate="print"/>
          <a:srcRect/>
          <a:stretch>
            <a:fillRect/>
          </a:stretch>
        </p:blipFill>
        <p:spPr bwMode="auto">
          <a:xfrm>
            <a:off x="228600" y="228600"/>
            <a:ext cx="8686800" cy="6324599"/>
          </a:xfrm>
          <a:prstGeom prst="rect">
            <a:avLst/>
          </a:prstGeom>
          <a:noFill/>
        </p:spPr>
      </p:pic>
    </p:spTree>
    <p:extLst>
      <p:ext uri="{BB962C8B-B14F-4D97-AF65-F5344CB8AC3E}">
        <p14:creationId xmlns:p14="http://schemas.microsoft.com/office/powerpoint/2010/main" val="2209672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adhav\Desktop\LeanOperations02.png"/>
          <p:cNvPicPr>
            <a:picLocks noChangeAspect="1" noChangeArrowheads="1"/>
          </p:cNvPicPr>
          <p:nvPr/>
        </p:nvPicPr>
        <p:blipFill>
          <a:blip r:embed="rId2" cstate="print"/>
          <a:srcRect/>
          <a:stretch>
            <a:fillRect/>
          </a:stretch>
        </p:blipFill>
        <p:spPr bwMode="auto">
          <a:xfrm>
            <a:off x="381000" y="381000"/>
            <a:ext cx="8077200" cy="6172199"/>
          </a:xfrm>
          <a:prstGeom prst="rect">
            <a:avLst/>
          </a:prstGeom>
          <a:noFill/>
        </p:spPr>
      </p:pic>
    </p:spTree>
    <p:extLst>
      <p:ext uri="{BB962C8B-B14F-4D97-AF65-F5344CB8AC3E}">
        <p14:creationId xmlns:p14="http://schemas.microsoft.com/office/powerpoint/2010/main" val="14652829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8784" y="1363831"/>
            <a:ext cx="7749289" cy="1384995"/>
          </a:xfrm>
          <a:prstGeom prst="rect">
            <a:avLst/>
          </a:prstGeom>
          <a:noFill/>
        </p:spPr>
        <p:txBody>
          <a:bodyPr wrap="square" rtlCol="0">
            <a:spAutoFit/>
          </a:bodyPr>
          <a:lstStyle/>
          <a:p>
            <a:r>
              <a:rPr lang="en-US" sz="2800" dirty="0" smtClean="0"/>
              <a:t>Sigma is a concept that sets goals to try to reduce defect rates to 3.4 defective parts per million opportunities (</a:t>
            </a:r>
            <a:r>
              <a:rPr lang="en-US" sz="2800" dirty="0" err="1" smtClean="0"/>
              <a:t>dpmo</a:t>
            </a:r>
            <a:r>
              <a:rPr lang="en-US" sz="2800" dirty="0" smtClean="0"/>
              <a:t>)</a:t>
            </a:r>
            <a:endParaRPr lang="en-US" sz="2800" dirty="0"/>
          </a:p>
        </p:txBody>
      </p:sp>
      <p:sp>
        <p:nvSpPr>
          <p:cNvPr id="3" name="TextBox 2"/>
          <p:cNvSpPr txBox="1"/>
          <p:nvPr/>
        </p:nvSpPr>
        <p:spPr>
          <a:xfrm>
            <a:off x="578784" y="3555835"/>
            <a:ext cx="7749289" cy="954107"/>
          </a:xfrm>
          <a:prstGeom prst="rect">
            <a:avLst/>
          </a:prstGeom>
          <a:noFill/>
        </p:spPr>
        <p:txBody>
          <a:bodyPr wrap="square" rtlCol="0">
            <a:spAutoFit/>
          </a:bodyPr>
          <a:lstStyle/>
          <a:p>
            <a:r>
              <a:rPr lang="en-US" sz="2800" dirty="0" smtClean="0"/>
              <a:t>Lean is a concept used to eliminate waste and improve process flow</a:t>
            </a:r>
            <a:endParaRPr lang="en-US" sz="2800" dirty="0"/>
          </a:p>
        </p:txBody>
      </p:sp>
      <p:sp>
        <p:nvSpPr>
          <p:cNvPr id="4" name="TextBox 3"/>
          <p:cNvSpPr txBox="1"/>
          <p:nvPr/>
        </p:nvSpPr>
        <p:spPr>
          <a:xfrm>
            <a:off x="578784" y="5208303"/>
            <a:ext cx="7395588" cy="954107"/>
          </a:xfrm>
          <a:prstGeom prst="rect">
            <a:avLst/>
          </a:prstGeom>
          <a:noFill/>
        </p:spPr>
        <p:txBody>
          <a:bodyPr wrap="square" rtlCol="0">
            <a:spAutoFit/>
          </a:bodyPr>
          <a:lstStyle/>
          <a:p>
            <a:r>
              <a:rPr lang="en-US" sz="2800" dirty="0" smtClean="0"/>
              <a:t>Lean Six Sigma Links the two concepts via DMAIC Roadmap, and Belt system</a:t>
            </a:r>
            <a:endParaRPr lang="en-US" sz="2800" dirty="0"/>
          </a:p>
        </p:txBody>
      </p:sp>
      <p:sp>
        <p:nvSpPr>
          <p:cNvPr id="5" name="TextBox 4"/>
          <p:cNvSpPr txBox="1"/>
          <p:nvPr/>
        </p:nvSpPr>
        <p:spPr>
          <a:xfrm>
            <a:off x="2154367" y="176825"/>
            <a:ext cx="5128678" cy="707886"/>
          </a:xfrm>
          <a:prstGeom prst="rect">
            <a:avLst/>
          </a:prstGeom>
          <a:noFill/>
        </p:spPr>
        <p:txBody>
          <a:bodyPr wrap="square" rtlCol="0">
            <a:spAutoFit/>
          </a:bodyPr>
          <a:lstStyle/>
          <a:p>
            <a:pPr algn="ctr"/>
            <a:r>
              <a:rPr lang="en-US" sz="4000" dirty="0" smtClean="0"/>
              <a:t>Six Sigma</a:t>
            </a:r>
            <a:endParaRPr lang="en-US" sz="4000" dirty="0"/>
          </a:p>
        </p:txBody>
      </p:sp>
    </p:spTree>
    <p:extLst>
      <p:ext uri="{BB962C8B-B14F-4D97-AF65-F5344CB8AC3E}">
        <p14:creationId xmlns:p14="http://schemas.microsoft.com/office/powerpoint/2010/main" val="2421258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ormal-distrubution-large.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63241"/>
            <a:ext cx="9144000" cy="5943587"/>
          </a:xfrm>
          <a:prstGeom prst="rect">
            <a:avLst/>
          </a:prstGeom>
        </p:spPr>
      </p:pic>
    </p:spTree>
    <p:extLst>
      <p:ext uri="{BB962C8B-B14F-4D97-AF65-F5344CB8AC3E}">
        <p14:creationId xmlns:p14="http://schemas.microsoft.com/office/powerpoint/2010/main" val="2351480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Six Sigma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a series of challenges from 1981 to 1993, </a:t>
            </a:r>
            <a:r>
              <a:rPr lang="en-US" b="1" dirty="0" smtClean="0"/>
              <a:t>Motorola</a:t>
            </a:r>
            <a:r>
              <a:rPr lang="en-US" dirty="0" smtClean="0"/>
              <a:t> president Rob Galvin sought to improve quality by over 100 times throughout the entire corporation, which had already recently implemented significant improvements to the company’s performance. </a:t>
            </a:r>
          </a:p>
          <a:p>
            <a:r>
              <a:rPr lang="en-US" dirty="0" smtClean="0"/>
              <a:t>The company achieved Six Sigma quality and </a:t>
            </a:r>
            <a:r>
              <a:rPr lang="en-US" b="1" dirty="0" smtClean="0"/>
              <a:t>boosted profits</a:t>
            </a:r>
            <a:r>
              <a:rPr lang="en-US" dirty="0" smtClean="0"/>
              <a:t>. </a:t>
            </a:r>
          </a:p>
          <a:p>
            <a:r>
              <a:rPr lang="en-US" dirty="0" smtClean="0"/>
              <a:t>Word of this spread, and Jack Welch the CEO of </a:t>
            </a:r>
            <a:r>
              <a:rPr lang="en-US" b="1" dirty="0" smtClean="0"/>
              <a:t>GE </a:t>
            </a:r>
            <a:r>
              <a:rPr lang="en-US" dirty="0" smtClean="0"/>
              <a:t>implemented Six Sigma and made the concept famous in the US in 1995.</a:t>
            </a:r>
            <a:endParaRPr lang="en-US" dirty="0"/>
          </a:p>
        </p:txBody>
      </p:sp>
    </p:spTree>
    <p:extLst>
      <p:ext uri="{BB962C8B-B14F-4D97-AF65-F5344CB8AC3E}">
        <p14:creationId xmlns:p14="http://schemas.microsoft.com/office/powerpoint/2010/main" val="510220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Sigma Characteristics</a:t>
            </a:r>
            <a:endParaRPr lang="en-US" dirty="0"/>
          </a:p>
        </p:txBody>
      </p:sp>
      <p:sp>
        <p:nvSpPr>
          <p:cNvPr id="3" name="Content Placeholder 2"/>
          <p:cNvSpPr>
            <a:spLocks noGrp="1"/>
          </p:cNvSpPr>
          <p:nvPr>
            <p:ph idx="1"/>
          </p:nvPr>
        </p:nvSpPr>
        <p:spPr/>
        <p:txBody>
          <a:bodyPr>
            <a:normAutofit lnSpcReduction="10000"/>
          </a:bodyPr>
          <a:lstStyle/>
          <a:p>
            <a:r>
              <a:rPr lang="en-US" dirty="0" smtClean="0"/>
              <a:t>Six Sigma is problem focused with a view that </a:t>
            </a:r>
            <a:r>
              <a:rPr lang="en-US" b="1" dirty="0" smtClean="0"/>
              <a:t>process variation is waste</a:t>
            </a:r>
          </a:p>
          <a:p>
            <a:r>
              <a:rPr lang="en-US" b="1" dirty="0" smtClean="0"/>
              <a:t>Variation</a:t>
            </a:r>
            <a:r>
              <a:rPr lang="en-US" dirty="0" smtClean="0"/>
              <a:t> refers to the amount of </a:t>
            </a:r>
            <a:r>
              <a:rPr lang="en-US" b="1" i="1" dirty="0" smtClean="0"/>
              <a:t>control</a:t>
            </a:r>
            <a:r>
              <a:rPr lang="en-US" dirty="0" smtClean="0"/>
              <a:t> you have over your processes</a:t>
            </a:r>
          </a:p>
          <a:p>
            <a:r>
              <a:rPr lang="en-US" dirty="0" smtClean="0"/>
              <a:t>Six Sigma uses </a:t>
            </a:r>
            <a:r>
              <a:rPr lang="en-US" b="1" dirty="0" smtClean="0"/>
              <a:t>statistics</a:t>
            </a:r>
            <a:r>
              <a:rPr lang="en-US" dirty="0" smtClean="0"/>
              <a:t> to understand variation </a:t>
            </a:r>
          </a:p>
          <a:p>
            <a:r>
              <a:rPr lang="en-US" dirty="0" smtClean="0"/>
              <a:t>Six Sigma uses the DMAIC approach</a:t>
            </a:r>
          </a:p>
          <a:p>
            <a:r>
              <a:rPr lang="en-US" dirty="0" smtClean="0"/>
              <a:t>Scientific and numbers-based organizations stand to benefit most from Six Sigma.</a:t>
            </a:r>
            <a:endParaRPr lang="en-US" dirty="0"/>
          </a:p>
        </p:txBody>
      </p:sp>
    </p:spTree>
    <p:extLst>
      <p:ext uri="{BB962C8B-B14F-4D97-AF65-F5344CB8AC3E}">
        <p14:creationId xmlns:p14="http://schemas.microsoft.com/office/powerpoint/2010/main" val="32667093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513"/>
            <a:ext cx="8229600" cy="1143000"/>
          </a:xfrm>
        </p:spPr>
        <p:txBody>
          <a:bodyPr/>
          <a:lstStyle/>
          <a:p>
            <a:r>
              <a:rPr lang="en-US" dirty="0" smtClean="0"/>
              <a:t>Six Sigma Concept	</a:t>
            </a:r>
            <a:endParaRPr lang="en-US" dirty="0"/>
          </a:p>
        </p:txBody>
      </p:sp>
      <p:sp>
        <p:nvSpPr>
          <p:cNvPr id="3" name="Content Placeholder 2"/>
          <p:cNvSpPr>
            <a:spLocks noGrp="1"/>
          </p:cNvSpPr>
          <p:nvPr>
            <p:ph idx="1"/>
          </p:nvPr>
        </p:nvSpPr>
        <p:spPr>
          <a:xfrm>
            <a:off x="457200" y="853448"/>
            <a:ext cx="8229600" cy="4525963"/>
          </a:xfrm>
        </p:spPr>
        <p:txBody>
          <a:bodyPr/>
          <a:lstStyle/>
          <a:p>
            <a:r>
              <a:rPr lang="en-US" dirty="0" smtClean="0"/>
              <a:t>Important to note that Six Sigma is a subset within a much larger concept of total quality. Six Sigma is a </a:t>
            </a:r>
            <a:r>
              <a:rPr lang="en-US" b="1" dirty="0" smtClean="0"/>
              <a:t>strategy</a:t>
            </a:r>
            <a:r>
              <a:rPr lang="en-US" dirty="0" smtClean="0"/>
              <a:t> that moves the target to a much higher level of quality </a:t>
            </a:r>
            <a:r>
              <a:rPr lang="en-US" dirty="0" smtClean="0"/>
              <a:t>than </a:t>
            </a:r>
            <a:r>
              <a:rPr lang="en-US" dirty="0" smtClean="0"/>
              <a:t>past concepts. </a:t>
            </a:r>
          </a:p>
          <a:p>
            <a:r>
              <a:rPr lang="en-US" dirty="0" smtClean="0"/>
              <a:t>It’s not a concept to replace total quality, but a newer way to pursue higher quality under the total quality </a:t>
            </a:r>
            <a:r>
              <a:rPr lang="en-US" dirty="0" smtClean="0"/>
              <a:t>umbrella</a:t>
            </a:r>
          </a:p>
          <a:p>
            <a:pPr marL="0" indent="0">
              <a:buNone/>
            </a:pPr>
            <a:endParaRPr lang="en-US" dirty="0"/>
          </a:p>
        </p:txBody>
      </p:sp>
    </p:spTree>
    <p:extLst>
      <p:ext uri="{BB962C8B-B14F-4D97-AF65-F5344CB8AC3E}">
        <p14:creationId xmlns:p14="http://schemas.microsoft.com/office/powerpoint/2010/main" val="271787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Sigma	Concept cont.</a:t>
            </a:r>
            <a:endParaRPr lang="en-US" dirty="0"/>
          </a:p>
        </p:txBody>
      </p:sp>
      <p:sp>
        <p:nvSpPr>
          <p:cNvPr id="3" name="Content Placeholder 2"/>
          <p:cNvSpPr>
            <a:spLocks noGrp="1"/>
          </p:cNvSpPr>
          <p:nvPr>
            <p:ph idx="1"/>
          </p:nvPr>
        </p:nvSpPr>
        <p:spPr/>
        <p:txBody>
          <a:bodyPr>
            <a:normAutofit fontScale="92500"/>
          </a:bodyPr>
          <a:lstStyle/>
          <a:p>
            <a:r>
              <a:rPr lang="en-US" dirty="0" smtClean="0"/>
              <a:t>Six Sigma seeks to </a:t>
            </a:r>
            <a:r>
              <a:rPr lang="en-US" b="1" dirty="0" smtClean="0"/>
              <a:t>improve</a:t>
            </a:r>
            <a:r>
              <a:rPr lang="en-US" dirty="0" smtClean="0"/>
              <a:t> the quality of process outputs by </a:t>
            </a:r>
            <a:r>
              <a:rPr lang="en-US" i="1" dirty="0" smtClean="0"/>
              <a:t>identifying and removing </a:t>
            </a:r>
            <a:r>
              <a:rPr lang="en-US" dirty="0" smtClean="0"/>
              <a:t>the causes of defects (errors) and </a:t>
            </a:r>
            <a:r>
              <a:rPr lang="en-US" b="1" i="1" dirty="0" smtClean="0"/>
              <a:t>minimizing variability in manufacturing and business processes.</a:t>
            </a:r>
          </a:p>
          <a:p>
            <a:r>
              <a:rPr lang="en-US" dirty="0" smtClean="0"/>
              <a:t>It uses a set of quality management methods, including statistical methods, and creates a special infrastructure of people within the organization (“Champion”, “Black Belts”, “Green Belts”, etc.) who are experts in methods.</a:t>
            </a:r>
            <a:endParaRPr lang="en-US" dirty="0"/>
          </a:p>
        </p:txBody>
      </p:sp>
    </p:spTree>
    <p:extLst>
      <p:ext uri="{BB962C8B-B14F-4D97-AF65-F5344CB8AC3E}">
        <p14:creationId xmlns:p14="http://schemas.microsoft.com/office/powerpoint/2010/main" val="3452767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Quality: The Umbrella</a:t>
            </a:r>
            <a:endParaRPr lang="en-US" dirty="0"/>
          </a:p>
        </p:txBody>
      </p:sp>
      <p:sp>
        <p:nvSpPr>
          <p:cNvPr id="3" name="Content Placeholder 2"/>
          <p:cNvSpPr>
            <a:spLocks noGrp="1"/>
          </p:cNvSpPr>
          <p:nvPr>
            <p:ph idx="1"/>
          </p:nvPr>
        </p:nvSpPr>
        <p:spPr/>
        <p:txBody>
          <a:bodyPr/>
          <a:lstStyle/>
          <a:p>
            <a:r>
              <a:rPr lang="en-US" dirty="0" smtClean="0"/>
              <a:t>An approach to doing business that attempts to maximize the competitiveness of an organization through the continual improvement of the quality of its </a:t>
            </a:r>
            <a:r>
              <a:rPr lang="en-US" b="1" i="1" dirty="0" smtClean="0"/>
              <a:t>products, services, people, processes, and environments. </a:t>
            </a:r>
            <a:endParaRPr lang="en-US" b="1" i="1" dirty="0"/>
          </a:p>
        </p:txBody>
      </p:sp>
    </p:spTree>
    <p:extLst>
      <p:ext uri="{BB962C8B-B14F-4D97-AF65-F5344CB8AC3E}">
        <p14:creationId xmlns:p14="http://schemas.microsoft.com/office/powerpoint/2010/main" val="2196125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Six Sigma expanded</a:t>
            </a:r>
            <a:endParaRPr lang="en-US" dirty="0"/>
          </a:p>
        </p:txBody>
      </p:sp>
      <p:sp>
        <p:nvSpPr>
          <p:cNvPr id="3" name="Content Placeholder 2"/>
          <p:cNvSpPr>
            <a:spLocks noGrp="1"/>
          </p:cNvSpPr>
          <p:nvPr>
            <p:ph idx="1"/>
          </p:nvPr>
        </p:nvSpPr>
        <p:spPr/>
        <p:txBody>
          <a:bodyPr>
            <a:normAutofit/>
          </a:bodyPr>
          <a:lstStyle/>
          <a:p>
            <a:r>
              <a:rPr lang="en-US" sz="2400" dirty="0" smtClean="0"/>
              <a:t>Six Sigma comes from the concept of standard deviation (for all you Greek fans in the crowd, it’s the lowercase </a:t>
            </a:r>
            <a:r>
              <a:rPr lang="en-US" sz="2400" dirty="0" err="1" smtClean="0"/>
              <a:t>σ</a:t>
            </a:r>
            <a:r>
              <a:rPr lang="en-US" sz="2400" dirty="0" smtClean="0"/>
              <a:t>, not to be confused with the upper case </a:t>
            </a:r>
            <a:r>
              <a:rPr lang="en-US" sz="2400" dirty="0" err="1" smtClean="0"/>
              <a:t>Σ</a:t>
            </a:r>
            <a:r>
              <a:rPr lang="en-US" sz="2400" dirty="0" smtClean="0"/>
              <a:t>, which is commonly affiliated with summation in math).</a:t>
            </a:r>
          </a:p>
          <a:p>
            <a:r>
              <a:rPr lang="en-US" sz="2400" dirty="0" smtClean="0"/>
              <a:t>The variation of processes and their output products is typically measured in the number of standard deviations from the mean (usually the ideal point, which can vary up to 1.5 deviations). </a:t>
            </a:r>
          </a:p>
          <a:p>
            <a:r>
              <a:rPr lang="en-US" sz="2400" dirty="0" smtClean="0"/>
              <a:t>Most good companies operate between 3 &amp; 4 Sigma. </a:t>
            </a:r>
          </a:p>
          <a:p>
            <a:r>
              <a:rPr lang="en-US" sz="2400" dirty="0" smtClean="0"/>
              <a:t>Statistically 6σ is 1 failure in 500 million. Practical application 6σ is 3.4 </a:t>
            </a:r>
            <a:r>
              <a:rPr lang="en-US" sz="2400" dirty="0" err="1" smtClean="0"/>
              <a:t>dpmo</a:t>
            </a:r>
            <a:r>
              <a:rPr lang="en-US" sz="2400" dirty="0" smtClean="0"/>
              <a:t>. </a:t>
            </a:r>
            <a:endParaRPr lang="en-US" sz="2400" dirty="0" smtClean="0"/>
          </a:p>
          <a:p>
            <a:endParaRPr lang="en-US" sz="2400" dirty="0" smtClean="0"/>
          </a:p>
          <a:p>
            <a:endParaRPr lang="en-US" sz="2800" dirty="0"/>
          </a:p>
        </p:txBody>
      </p:sp>
    </p:spTree>
    <p:extLst>
      <p:ext uri="{BB962C8B-B14F-4D97-AF65-F5344CB8AC3E}">
        <p14:creationId xmlns:p14="http://schemas.microsoft.com/office/powerpoint/2010/main" val="1608450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images.jpg"/>
          <p:cNvPicPr>
            <a:picLocks noGrp="1" noChangeAspect="1"/>
          </p:cNvPicPr>
          <p:nvPr>
            <p:ph idx="1"/>
          </p:nvPr>
        </p:nvPicPr>
        <p:blipFill>
          <a:blip r:embed="rId2">
            <a:extLst>
              <a:ext uri="{28A0092B-C50C-407E-A947-70E740481C1C}">
                <a14:useLocalDpi xmlns:a14="http://schemas.microsoft.com/office/drawing/2010/main" val="0"/>
              </a:ext>
            </a:extLst>
          </a:blip>
          <a:srcRect l="-11276" r="-11276"/>
          <a:stretch>
            <a:fillRect/>
          </a:stretch>
        </p:blipFill>
        <p:spPr>
          <a:xfrm>
            <a:off x="-446909" y="729012"/>
            <a:ext cx="9879048" cy="5397151"/>
          </a:xfrm>
        </p:spPr>
      </p:pic>
    </p:spTree>
    <p:extLst>
      <p:ext uri="{BB962C8B-B14F-4D97-AF65-F5344CB8AC3E}">
        <p14:creationId xmlns:p14="http://schemas.microsoft.com/office/powerpoint/2010/main" val="2309419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If 99.9% Quality was good enough, then…</a:t>
            </a:r>
            <a:endParaRPr lang="en-US" dirty="0"/>
          </a:p>
        </p:txBody>
      </p:sp>
      <p:sp>
        <p:nvSpPr>
          <p:cNvPr id="3" name="Content Placeholder 2"/>
          <p:cNvSpPr>
            <a:spLocks noGrp="1"/>
          </p:cNvSpPr>
          <p:nvPr>
            <p:ph idx="1"/>
          </p:nvPr>
        </p:nvSpPr>
        <p:spPr>
          <a:xfrm>
            <a:off x="457200" y="1600200"/>
            <a:ext cx="8229600" cy="5081954"/>
          </a:xfrm>
        </p:spPr>
        <p:txBody>
          <a:bodyPr>
            <a:normAutofit lnSpcReduction="10000"/>
          </a:bodyPr>
          <a:lstStyle/>
          <a:p>
            <a:r>
              <a:rPr lang="en-US" dirty="0" smtClean="0"/>
              <a:t>22,000 checks per hour would be deducted from the wrong bank accounts</a:t>
            </a:r>
          </a:p>
          <a:p>
            <a:r>
              <a:rPr lang="en-US" dirty="0" smtClean="0"/>
              <a:t>Two million documents would be lost by the IRS this year</a:t>
            </a:r>
          </a:p>
          <a:p>
            <a:r>
              <a:rPr lang="en-US" dirty="0" smtClean="0"/>
              <a:t>12 babies born today would be given to the wrong parents</a:t>
            </a:r>
          </a:p>
          <a:p>
            <a:r>
              <a:rPr lang="en-US" dirty="0" smtClean="0"/>
              <a:t>18,322 pieces of mail would be mishandled in the next hour</a:t>
            </a:r>
          </a:p>
          <a:p>
            <a:r>
              <a:rPr lang="en-US" dirty="0" smtClean="0"/>
              <a:t>20,000 drug prescriptions would be written incorrectly this year</a:t>
            </a:r>
            <a:endParaRPr lang="en-US" dirty="0"/>
          </a:p>
        </p:txBody>
      </p:sp>
    </p:spTree>
    <p:extLst>
      <p:ext uri="{BB962C8B-B14F-4D97-AF65-F5344CB8AC3E}">
        <p14:creationId xmlns:p14="http://schemas.microsoft.com/office/powerpoint/2010/main" val="6788981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Six Sigma - Variabiliteit.GIF"/>
          <p:cNvPicPr>
            <a:picLocks noGrp="1" noChangeAspect="1"/>
          </p:cNvPicPr>
          <p:nvPr>
            <p:ph idx="1"/>
          </p:nvPr>
        </p:nvPicPr>
        <p:blipFill>
          <a:blip r:embed="rId2">
            <a:extLst>
              <a:ext uri="{28A0092B-C50C-407E-A947-70E740481C1C}">
                <a14:useLocalDpi xmlns:a14="http://schemas.microsoft.com/office/drawing/2010/main" val="0"/>
              </a:ext>
            </a:extLst>
          </a:blip>
          <a:srcRect t="5520" b="5520"/>
          <a:stretch>
            <a:fillRect/>
          </a:stretch>
        </p:blipFill>
        <p:spPr>
          <a:xfrm>
            <a:off x="457200" y="1738923"/>
            <a:ext cx="8229600" cy="4817086"/>
          </a:xfrm>
        </p:spPr>
      </p:pic>
      <p:sp>
        <p:nvSpPr>
          <p:cNvPr id="8" name="TextBox 7"/>
          <p:cNvSpPr txBox="1"/>
          <p:nvPr/>
        </p:nvSpPr>
        <p:spPr>
          <a:xfrm>
            <a:off x="1172308" y="429846"/>
            <a:ext cx="7287846" cy="461665"/>
          </a:xfrm>
          <a:prstGeom prst="rect">
            <a:avLst/>
          </a:prstGeom>
          <a:noFill/>
        </p:spPr>
        <p:txBody>
          <a:bodyPr wrap="square" rtlCol="0">
            <a:spAutoFit/>
          </a:bodyPr>
          <a:lstStyle/>
          <a:p>
            <a:pPr algn="ctr"/>
            <a:r>
              <a:rPr lang="en-US" sz="2400" dirty="0" err="1" smtClean="0"/>
              <a:t>Nonconformances</a:t>
            </a:r>
            <a:r>
              <a:rPr lang="en-US" sz="2400" dirty="0" smtClean="0"/>
              <a:t> (Motorola different from statistical)</a:t>
            </a:r>
            <a:endParaRPr lang="en-US" sz="2400" dirty="0"/>
          </a:p>
        </p:txBody>
      </p:sp>
    </p:spTree>
    <p:extLst>
      <p:ext uri="{BB962C8B-B14F-4D97-AF65-F5344CB8AC3E}">
        <p14:creationId xmlns:p14="http://schemas.microsoft.com/office/powerpoint/2010/main" val="3478280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Sigma Road Map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Appoint a </a:t>
            </a:r>
            <a:r>
              <a:rPr lang="en-US" b="1" dirty="0" smtClean="0"/>
              <a:t>champion</a:t>
            </a:r>
          </a:p>
          <a:p>
            <a:pPr marL="514350" indent="-514350">
              <a:buFont typeface="+mj-lt"/>
              <a:buAutoNum type="arabicPeriod"/>
            </a:pPr>
            <a:r>
              <a:rPr lang="en-US" dirty="0" smtClean="0"/>
              <a:t>Select a </a:t>
            </a:r>
            <a:r>
              <a:rPr lang="en-US" b="1" dirty="0" smtClean="0"/>
              <a:t>cross-functional </a:t>
            </a:r>
            <a:r>
              <a:rPr lang="en-US" dirty="0" smtClean="0"/>
              <a:t>team</a:t>
            </a:r>
          </a:p>
          <a:p>
            <a:pPr marL="514350" indent="-514350">
              <a:buFont typeface="+mj-lt"/>
              <a:buAutoNum type="arabicPeriod"/>
            </a:pPr>
            <a:r>
              <a:rPr lang="en-US" dirty="0" smtClean="0"/>
              <a:t>Develop </a:t>
            </a:r>
            <a:r>
              <a:rPr lang="en-US" b="1" dirty="0" smtClean="0"/>
              <a:t>quantifiable goals</a:t>
            </a:r>
          </a:p>
          <a:p>
            <a:pPr marL="514350" indent="-514350">
              <a:buFont typeface="+mj-lt"/>
              <a:buAutoNum type="arabicPeriod"/>
            </a:pPr>
            <a:r>
              <a:rPr lang="en-US" dirty="0" smtClean="0"/>
              <a:t>Develop an </a:t>
            </a:r>
            <a:r>
              <a:rPr lang="en-US" b="1" dirty="0" smtClean="0"/>
              <a:t>implementation plan </a:t>
            </a:r>
            <a:r>
              <a:rPr lang="en-US" dirty="0" smtClean="0"/>
              <a:t>that establishes training, addresses data collection, and includes a program maintenance plan</a:t>
            </a:r>
          </a:p>
          <a:p>
            <a:pPr marL="514350" indent="-514350">
              <a:buFont typeface="+mj-lt"/>
              <a:buAutoNum type="arabicPeriod"/>
            </a:pPr>
            <a:r>
              <a:rPr lang="en-US" b="1" dirty="0" smtClean="0"/>
              <a:t>Coordinate</a:t>
            </a:r>
            <a:r>
              <a:rPr lang="en-US" dirty="0" smtClean="0"/>
              <a:t> the road map</a:t>
            </a:r>
            <a:endParaRPr lang="en-US" dirty="0"/>
          </a:p>
        </p:txBody>
      </p:sp>
    </p:spTree>
    <p:extLst>
      <p:ext uri="{BB962C8B-B14F-4D97-AF65-F5344CB8AC3E}">
        <p14:creationId xmlns:p14="http://schemas.microsoft.com/office/powerpoint/2010/main" val="668127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72166"/>
          </a:xfrm>
        </p:spPr>
        <p:txBody>
          <a:bodyPr>
            <a:normAutofit fontScale="90000"/>
          </a:bodyPr>
          <a:lstStyle/>
          <a:p>
            <a:r>
              <a:rPr lang="en-US" dirty="0" smtClean="0"/>
              <a:t>Six Sigma Process	</a:t>
            </a:r>
            <a:endParaRPr lang="en-US" dirty="0"/>
          </a:p>
        </p:txBody>
      </p:sp>
      <p:sp>
        <p:nvSpPr>
          <p:cNvPr id="3" name="Content Placeholder 2"/>
          <p:cNvSpPr>
            <a:spLocks noGrp="1"/>
          </p:cNvSpPr>
          <p:nvPr>
            <p:ph idx="1"/>
          </p:nvPr>
        </p:nvSpPr>
        <p:spPr>
          <a:xfrm>
            <a:off x="457200" y="846805"/>
            <a:ext cx="8229600" cy="6011195"/>
          </a:xfrm>
        </p:spPr>
        <p:txBody>
          <a:bodyPr/>
          <a:lstStyle/>
          <a:p>
            <a:pPr marL="0" indent="0">
              <a:buNone/>
            </a:pPr>
            <a:r>
              <a:rPr lang="en-US" sz="2400" dirty="0" smtClean="0"/>
              <a:t>Core of Six Sigma is a six-step protocol for process improvement. The six steps follow:</a:t>
            </a:r>
          </a:p>
          <a:p>
            <a:pPr marL="514350" indent="-514350">
              <a:buFont typeface="+mj-lt"/>
              <a:buAutoNum type="arabicPeriod"/>
            </a:pPr>
            <a:r>
              <a:rPr lang="en-US" sz="2400" dirty="0" smtClean="0"/>
              <a:t>Identify the product characteristics wanted by </a:t>
            </a:r>
            <a:r>
              <a:rPr lang="en-US" sz="2400" b="1" dirty="0" smtClean="0"/>
              <a:t>customers</a:t>
            </a:r>
            <a:r>
              <a:rPr lang="en-US" sz="2400" dirty="0" smtClean="0"/>
              <a:t> (by including customer &amp; improving process  = more profits)</a:t>
            </a:r>
          </a:p>
          <a:p>
            <a:pPr marL="514350" indent="-514350">
              <a:buFont typeface="+mj-lt"/>
              <a:buAutoNum type="arabicPeriod"/>
            </a:pPr>
            <a:r>
              <a:rPr lang="en-US" sz="2400" b="1" dirty="0" smtClean="0"/>
              <a:t>Classify </a:t>
            </a:r>
            <a:r>
              <a:rPr lang="en-US" sz="2400" dirty="0" smtClean="0"/>
              <a:t>the characteristics in terms of their </a:t>
            </a:r>
            <a:r>
              <a:rPr lang="en-US" sz="2400" b="1" dirty="0" smtClean="0"/>
              <a:t>criticality</a:t>
            </a:r>
            <a:r>
              <a:rPr lang="en-US" sz="2400" dirty="0" smtClean="0"/>
              <a:t>. </a:t>
            </a:r>
          </a:p>
          <a:p>
            <a:pPr marL="514350" indent="-514350">
              <a:buFont typeface="+mj-lt"/>
              <a:buAutoNum type="arabicPeriod"/>
            </a:pPr>
            <a:r>
              <a:rPr lang="en-US" sz="2400" dirty="0" smtClean="0"/>
              <a:t>Determine if the classified characteristics are </a:t>
            </a:r>
            <a:r>
              <a:rPr lang="en-US" sz="2400" b="1" dirty="0" smtClean="0"/>
              <a:t>controlled by part and/or process</a:t>
            </a:r>
          </a:p>
          <a:p>
            <a:pPr marL="514350" indent="-514350">
              <a:buFont typeface="+mj-lt"/>
              <a:buAutoNum type="arabicPeriod"/>
            </a:pPr>
            <a:r>
              <a:rPr lang="en-US" sz="2400" dirty="0" smtClean="0"/>
              <a:t>Determine the </a:t>
            </a:r>
            <a:r>
              <a:rPr lang="en-US" sz="2400" b="1" dirty="0" smtClean="0"/>
              <a:t>maximum allowable tolerance </a:t>
            </a:r>
            <a:r>
              <a:rPr lang="en-US" sz="2400" dirty="0" smtClean="0"/>
              <a:t>for each classified characteristic</a:t>
            </a:r>
          </a:p>
          <a:p>
            <a:pPr marL="514350" indent="-514350">
              <a:buFont typeface="+mj-lt"/>
              <a:buAutoNum type="arabicPeriod"/>
            </a:pPr>
            <a:r>
              <a:rPr lang="en-US" sz="2400" dirty="0" smtClean="0"/>
              <a:t>Determine the </a:t>
            </a:r>
            <a:r>
              <a:rPr lang="en-US" sz="2400" b="1" dirty="0" smtClean="0"/>
              <a:t>process variation </a:t>
            </a:r>
            <a:r>
              <a:rPr lang="en-US" sz="2400" dirty="0" smtClean="0"/>
              <a:t>for each classified characteristic</a:t>
            </a:r>
          </a:p>
          <a:p>
            <a:pPr marL="514350" indent="-514350">
              <a:buFont typeface="+mj-lt"/>
              <a:buAutoNum type="arabicPeriod"/>
            </a:pPr>
            <a:r>
              <a:rPr lang="en-US" sz="2400" b="1" dirty="0" smtClean="0"/>
              <a:t>Change the design of the product, process, or both</a:t>
            </a:r>
            <a:r>
              <a:rPr lang="en-US" sz="2400" dirty="0" smtClean="0"/>
              <a:t> to achieve a Six Sigma process.</a:t>
            </a:r>
          </a:p>
          <a:p>
            <a:pPr marL="0" indent="0">
              <a:buNone/>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006237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DMAIC</a:t>
            </a:r>
            <a:endParaRPr lang="en-US" dirty="0"/>
          </a:p>
        </p:txBody>
      </p:sp>
      <p:pic>
        <p:nvPicPr>
          <p:cNvPr id="8" name="Content Placeholder 7" descr="images11.jpg"/>
          <p:cNvPicPr>
            <a:picLocks noGrp="1" noChangeAspect="1"/>
          </p:cNvPicPr>
          <p:nvPr>
            <p:ph idx="1"/>
          </p:nvPr>
        </p:nvPicPr>
        <p:blipFill>
          <a:blip r:embed="rId2">
            <a:extLst>
              <a:ext uri="{28A0092B-C50C-407E-A947-70E740481C1C}">
                <a14:useLocalDpi xmlns:a14="http://schemas.microsoft.com/office/drawing/2010/main" val="0"/>
              </a:ext>
            </a:extLst>
          </a:blip>
          <a:srcRect l="-19962" r="-19962"/>
          <a:stretch>
            <a:fillRect/>
          </a:stretch>
        </p:blipFill>
        <p:spPr/>
      </p:pic>
    </p:spTree>
    <p:extLst>
      <p:ext uri="{BB962C8B-B14F-4D97-AF65-F5344CB8AC3E}">
        <p14:creationId xmlns:p14="http://schemas.microsoft.com/office/powerpoint/2010/main" val="1832388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DMAIC</a:t>
            </a:r>
            <a:endParaRPr lang="en-US" dirty="0"/>
          </a:p>
        </p:txBody>
      </p:sp>
      <p:sp>
        <p:nvSpPr>
          <p:cNvPr id="3" name="Content Placeholder 2"/>
          <p:cNvSpPr>
            <a:spLocks noGrp="1"/>
          </p:cNvSpPr>
          <p:nvPr>
            <p:ph idx="1"/>
          </p:nvPr>
        </p:nvSpPr>
        <p:spPr>
          <a:xfrm>
            <a:off x="457200" y="1138430"/>
            <a:ext cx="8229600" cy="5441787"/>
          </a:xfrm>
        </p:spPr>
        <p:txBody>
          <a:bodyPr>
            <a:normAutofit fontScale="92500" lnSpcReduction="20000"/>
          </a:bodyPr>
          <a:lstStyle/>
          <a:p>
            <a:r>
              <a:rPr lang="en-US" sz="2000" dirty="0" smtClean="0"/>
              <a:t>Define</a:t>
            </a:r>
          </a:p>
          <a:p>
            <a:pPr marL="457200" lvl="1" indent="0">
              <a:buNone/>
            </a:pPr>
            <a:r>
              <a:rPr lang="en-US" sz="1600" dirty="0"/>
              <a:t>1)initiate the project</a:t>
            </a:r>
          </a:p>
          <a:p>
            <a:pPr marL="457200" lvl="1" indent="0">
              <a:buNone/>
            </a:pPr>
            <a:r>
              <a:rPr lang="en-US" sz="1600" dirty="0"/>
              <a:t>2)define the process</a:t>
            </a:r>
          </a:p>
          <a:p>
            <a:pPr marL="457200" lvl="1" indent="0">
              <a:buNone/>
            </a:pPr>
            <a:r>
              <a:rPr lang="en-US" sz="1600" dirty="0"/>
              <a:t>3)determine </a:t>
            </a:r>
            <a:r>
              <a:rPr lang="en-US" sz="1600" b="1" dirty="0"/>
              <a:t>customer</a:t>
            </a:r>
            <a:r>
              <a:rPr lang="en-US" sz="1600" dirty="0"/>
              <a:t> requirements</a:t>
            </a:r>
          </a:p>
          <a:p>
            <a:pPr marL="457200" lvl="1" indent="0">
              <a:buNone/>
            </a:pPr>
            <a:r>
              <a:rPr lang="en-US" sz="1600" dirty="0"/>
              <a:t>4)define key </a:t>
            </a:r>
            <a:r>
              <a:rPr lang="en-US" sz="1600" b="1" dirty="0"/>
              <a:t>process output </a:t>
            </a:r>
            <a:r>
              <a:rPr lang="en-US" sz="1600" b="1" dirty="0" smtClean="0"/>
              <a:t>variables</a:t>
            </a:r>
          </a:p>
          <a:p>
            <a:r>
              <a:rPr lang="en-US" sz="2000" dirty="0" smtClean="0"/>
              <a:t>Measure</a:t>
            </a:r>
          </a:p>
          <a:p>
            <a:pPr marL="0" indent="0">
              <a:buNone/>
            </a:pPr>
            <a:r>
              <a:rPr lang="en-US" sz="2000" dirty="0"/>
              <a:t>	</a:t>
            </a:r>
            <a:r>
              <a:rPr lang="en-US" sz="1600" dirty="0" smtClean="0"/>
              <a:t>1)understand the process</a:t>
            </a:r>
          </a:p>
          <a:p>
            <a:pPr marL="0" indent="0">
              <a:buNone/>
            </a:pPr>
            <a:r>
              <a:rPr lang="en-US" sz="1600" dirty="0"/>
              <a:t>	</a:t>
            </a:r>
            <a:r>
              <a:rPr lang="en-US" sz="1600" dirty="0" smtClean="0"/>
              <a:t>2)evaluate risks on process inputs</a:t>
            </a:r>
          </a:p>
          <a:p>
            <a:pPr marL="0" indent="0">
              <a:buNone/>
            </a:pPr>
            <a:r>
              <a:rPr lang="en-US" sz="1600" dirty="0"/>
              <a:t>	</a:t>
            </a:r>
            <a:r>
              <a:rPr lang="en-US" sz="1600" dirty="0" smtClean="0"/>
              <a:t>3)develop and evaluate measurement systems</a:t>
            </a:r>
          </a:p>
          <a:p>
            <a:pPr marL="0" indent="0">
              <a:buNone/>
            </a:pPr>
            <a:r>
              <a:rPr lang="en-US" sz="1600" dirty="0"/>
              <a:t>	</a:t>
            </a:r>
            <a:r>
              <a:rPr lang="en-US" sz="1600" dirty="0" smtClean="0"/>
              <a:t>4)measure current performance</a:t>
            </a:r>
            <a:endParaRPr lang="en-US" sz="2000" dirty="0" smtClean="0"/>
          </a:p>
          <a:p>
            <a:r>
              <a:rPr lang="en-US" sz="2000" dirty="0" smtClean="0"/>
              <a:t>Analyze</a:t>
            </a:r>
          </a:p>
          <a:p>
            <a:pPr marL="0" indent="0">
              <a:buNone/>
            </a:pPr>
            <a:r>
              <a:rPr lang="en-US" sz="2000" dirty="0"/>
              <a:t>	</a:t>
            </a:r>
            <a:r>
              <a:rPr lang="en-US" sz="1600" dirty="0" smtClean="0"/>
              <a:t>1)analyze data to prioritize key input variables</a:t>
            </a:r>
          </a:p>
          <a:p>
            <a:pPr marL="0" indent="0">
              <a:buNone/>
            </a:pPr>
            <a:r>
              <a:rPr lang="en-US" sz="1600" dirty="0"/>
              <a:t>	</a:t>
            </a:r>
            <a:r>
              <a:rPr lang="en-US" sz="1600" dirty="0" smtClean="0"/>
              <a:t>2)identify waste</a:t>
            </a:r>
            <a:endParaRPr lang="en-US" sz="2000" dirty="0" smtClean="0"/>
          </a:p>
          <a:p>
            <a:r>
              <a:rPr lang="en-US" sz="2000" dirty="0" smtClean="0"/>
              <a:t>Improve</a:t>
            </a:r>
          </a:p>
          <a:p>
            <a:pPr marL="0" indent="0">
              <a:buNone/>
            </a:pPr>
            <a:r>
              <a:rPr lang="en-US" sz="2000" dirty="0"/>
              <a:t>	</a:t>
            </a:r>
            <a:r>
              <a:rPr lang="en-US" sz="1600" dirty="0" smtClean="0"/>
              <a:t>1)verify critical outputs</a:t>
            </a:r>
          </a:p>
          <a:p>
            <a:pPr marL="0" indent="0">
              <a:buNone/>
            </a:pPr>
            <a:r>
              <a:rPr lang="en-US" sz="1600" dirty="0"/>
              <a:t>	</a:t>
            </a:r>
            <a:r>
              <a:rPr lang="en-US" sz="1600" dirty="0" smtClean="0"/>
              <a:t>2)design improvements</a:t>
            </a:r>
          </a:p>
          <a:p>
            <a:pPr marL="0" indent="0">
              <a:buNone/>
            </a:pPr>
            <a:r>
              <a:rPr lang="en-US" sz="1600" dirty="0"/>
              <a:t>	</a:t>
            </a:r>
            <a:r>
              <a:rPr lang="en-US" sz="1600" dirty="0" smtClean="0"/>
              <a:t>3)pilot the new process</a:t>
            </a:r>
            <a:endParaRPr lang="en-US" sz="2000" dirty="0" smtClean="0"/>
          </a:p>
          <a:p>
            <a:r>
              <a:rPr lang="en-US" sz="2000" dirty="0" smtClean="0"/>
              <a:t>Control</a:t>
            </a:r>
          </a:p>
          <a:p>
            <a:pPr marL="457200" lvl="1" indent="0">
              <a:buNone/>
            </a:pPr>
            <a:r>
              <a:rPr lang="en-US" sz="1600" dirty="0" smtClean="0"/>
              <a:t>1)finalize the control system</a:t>
            </a:r>
          </a:p>
          <a:p>
            <a:pPr marL="457200" lvl="1" indent="0">
              <a:buNone/>
            </a:pPr>
            <a:r>
              <a:rPr lang="en-US" sz="1600" dirty="0" smtClean="0"/>
              <a:t>2)Verify long-term capability</a:t>
            </a:r>
            <a:endParaRPr lang="en-US" sz="1700" dirty="0" smtClean="0"/>
          </a:p>
        </p:txBody>
      </p:sp>
    </p:spTree>
    <p:extLst>
      <p:ext uri="{BB962C8B-B14F-4D97-AF65-F5344CB8AC3E}">
        <p14:creationId xmlns:p14="http://schemas.microsoft.com/office/powerpoint/2010/main" val="419228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ixsigma.gif"/>
          <p:cNvPicPr>
            <a:picLocks noGrp="1" noChangeAspect="1"/>
          </p:cNvPicPr>
          <p:nvPr>
            <p:ph idx="1"/>
          </p:nvPr>
        </p:nvPicPr>
        <p:blipFill>
          <a:blip r:embed="rId3">
            <a:extLst>
              <a:ext uri="{28A0092B-C50C-407E-A947-70E740481C1C}">
                <a14:useLocalDpi xmlns:a14="http://schemas.microsoft.com/office/drawing/2010/main" val="0"/>
              </a:ext>
            </a:extLst>
          </a:blip>
          <a:srcRect l="-14868" r="-14868"/>
          <a:stretch>
            <a:fillRect/>
          </a:stretch>
        </p:blipFill>
        <p:spPr>
          <a:xfrm>
            <a:off x="-1307286" y="135386"/>
            <a:ext cx="11727330" cy="6722614"/>
          </a:xfrm>
        </p:spPr>
      </p:pic>
    </p:spTree>
    <p:extLst>
      <p:ext uri="{BB962C8B-B14F-4D97-AF65-F5344CB8AC3E}">
        <p14:creationId xmlns:p14="http://schemas.microsoft.com/office/powerpoint/2010/main" val="203279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Sigma vs. Lean</a:t>
            </a:r>
            <a:endParaRPr lang="en-US" dirty="0"/>
          </a:p>
        </p:txBody>
      </p:sp>
      <p:pic>
        <p:nvPicPr>
          <p:cNvPr id="5" name="Content Placeholder 4" descr="Untitled999.png"/>
          <p:cNvPicPr>
            <a:picLocks noGrp="1" noChangeAspect="1"/>
          </p:cNvPicPr>
          <p:nvPr>
            <p:ph idx="1"/>
          </p:nvPr>
        </p:nvPicPr>
        <p:blipFill>
          <a:blip r:embed="rId2">
            <a:extLst>
              <a:ext uri="{28A0092B-C50C-407E-A947-70E740481C1C}">
                <a14:useLocalDpi xmlns:a14="http://schemas.microsoft.com/office/drawing/2010/main" val="0"/>
              </a:ext>
            </a:extLst>
          </a:blip>
          <a:srcRect t="-2688" b="-2688"/>
          <a:stretch>
            <a:fillRect/>
          </a:stretch>
        </p:blipFill>
        <p:spPr/>
      </p:pic>
    </p:spTree>
    <p:extLst>
      <p:ext uri="{BB962C8B-B14F-4D97-AF65-F5344CB8AC3E}">
        <p14:creationId xmlns:p14="http://schemas.microsoft.com/office/powerpoint/2010/main" val="59786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540830"/>
            <a:ext cx="7848600" cy="6494085"/>
          </a:xfrm>
          <a:prstGeom prst="rect">
            <a:avLst/>
          </a:prstGeom>
          <a:noFill/>
        </p:spPr>
        <p:txBody>
          <a:bodyPr wrap="square" rtlCol="0">
            <a:spAutoFit/>
          </a:bodyPr>
          <a:lstStyle/>
          <a:p>
            <a:pPr marL="457200" indent="-457200">
              <a:buFont typeface="Arial" pitchFamily="34" charset="0"/>
              <a:buChar char="•"/>
            </a:pPr>
            <a:endParaRPr lang="en-US" sz="2400" dirty="0" smtClean="0">
              <a:latin typeface="Cambria"/>
              <a:cs typeface="Cambria"/>
            </a:endParaRPr>
          </a:p>
          <a:p>
            <a:pPr marL="457200" indent="-457200">
              <a:buFont typeface="Arial" pitchFamily="34" charset="0"/>
              <a:buChar char="•"/>
            </a:pPr>
            <a:r>
              <a:rPr lang="en-US" sz="3200" dirty="0" smtClean="0">
                <a:latin typeface="Cambria"/>
                <a:cs typeface="Cambria"/>
              </a:rPr>
              <a:t>Referred to ‘Lean Manufacturing’. </a:t>
            </a:r>
          </a:p>
          <a:p>
            <a:pPr marL="457200" indent="-457200">
              <a:buFont typeface="Arial" pitchFamily="34" charset="0"/>
              <a:buChar char="•"/>
            </a:pPr>
            <a:endParaRPr lang="en-US" sz="3200" dirty="0" smtClean="0">
              <a:latin typeface="Cambria"/>
              <a:cs typeface="Cambria"/>
            </a:endParaRPr>
          </a:p>
          <a:p>
            <a:pPr marL="457200" indent="-457200">
              <a:buFont typeface="Arial" pitchFamily="34" charset="0"/>
              <a:buChar char="•"/>
            </a:pPr>
            <a:r>
              <a:rPr lang="en-US" sz="3200" dirty="0" smtClean="0">
                <a:latin typeface="Cambria"/>
                <a:cs typeface="Cambria"/>
              </a:rPr>
              <a:t>Results appreciated by Practitioners.</a:t>
            </a:r>
          </a:p>
          <a:p>
            <a:pPr marL="457200" indent="-457200">
              <a:buFont typeface="Arial" pitchFamily="34" charset="0"/>
              <a:buChar char="•"/>
            </a:pPr>
            <a:endParaRPr lang="en-US" sz="3200" dirty="0" smtClean="0">
              <a:latin typeface="Cambria"/>
              <a:cs typeface="Cambria"/>
            </a:endParaRPr>
          </a:p>
          <a:p>
            <a:pPr marL="457200" indent="-457200">
              <a:buFont typeface="Arial" pitchFamily="34" charset="0"/>
              <a:buChar char="•"/>
            </a:pPr>
            <a:r>
              <a:rPr lang="en-US" sz="3200" dirty="0" smtClean="0">
                <a:latin typeface="Cambria"/>
                <a:cs typeface="Cambria"/>
              </a:rPr>
              <a:t>Adapted by the service sector.</a:t>
            </a:r>
          </a:p>
          <a:p>
            <a:pPr marL="457200" indent="-457200">
              <a:buFont typeface="Arial" pitchFamily="34" charset="0"/>
              <a:buChar char="•"/>
            </a:pPr>
            <a:endParaRPr lang="en-US" sz="3200" dirty="0" smtClean="0">
              <a:latin typeface="Cambria"/>
              <a:cs typeface="Cambria"/>
            </a:endParaRPr>
          </a:p>
          <a:p>
            <a:pPr marL="457200" indent="-457200">
              <a:buFont typeface="Arial" pitchFamily="34" charset="0"/>
              <a:buChar char="•"/>
            </a:pPr>
            <a:r>
              <a:rPr lang="en-US" sz="3200" dirty="0" smtClean="0">
                <a:latin typeface="Cambria"/>
                <a:cs typeface="Cambria"/>
              </a:rPr>
              <a:t>Based on concept of ‘Toyota Production System’  developed at ‘Toyota Motor Corporation’.</a:t>
            </a:r>
          </a:p>
          <a:p>
            <a:pPr>
              <a:buFont typeface="Arial" pitchFamily="34" charset="0"/>
              <a:buChar char="•"/>
            </a:pPr>
            <a:endParaRPr lang="en-US" sz="2400" dirty="0" smtClean="0">
              <a:latin typeface="Cambria"/>
              <a:cs typeface="Cambria"/>
            </a:endParaRPr>
          </a:p>
          <a:p>
            <a:endParaRPr lang="en-US" sz="4000" dirty="0"/>
          </a:p>
          <a:p>
            <a:r>
              <a:rPr lang="en-US" sz="4000" dirty="0" smtClean="0"/>
              <a:t> </a:t>
            </a:r>
            <a:endParaRPr lang="en-US" sz="4000" dirty="0"/>
          </a:p>
        </p:txBody>
      </p:sp>
      <p:sp>
        <p:nvSpPr>
          <p:cNvPr id="8" name="TextBox 7"/>
          <p:cNvSpPr txBox="1"/>
          <p:nvPr/>
        </p:nvSpPr>
        <p:spPr>
          <a:xfrm>
            <a:off x="2590800" y="0"/>
            <a:ext cx="6096000" cy="1323439"/>
          </a:xfrm>
          <a:prstGeom prst="rect">
            <a:avLst/>
          </a:prstGeom>
          <a:noFill/>
        </p:spPr>
        <p:txBody>
          <a:bodyPr wrap="square" rtlCol="0">
            <a:spAutoFit/>
          </a:bodyPr>
          <a:lstStyle/>
          <a:p>
            <a:endParaRPr lang="en-US" sz="4000" b="1" dirty="0" smtClean="0">
              <a:latin typeface="AR JULIAN" pitchFamily="2" charset="0"/>
              <a:cs typeface="Gisha" pitchFamily="34" charset="-79"/>
            </a:endParaRPr>
          </a:p>
          <a:p>
            <a:r>
              <a:rPr lang="en-US" sz="4000" b="1" u="sng" dirty="0" smtClean="0">
                <a:latin typeface="Segoe UI Semibold" pitchFamily="34" charset="0"/>
                <a:cs typeface="Segoe UI Semibold" pitchFamily="34" charset="0"/>
              </a:rPr>
              <a:t>Lean Operations</a:t>
            </a:r>
            <a:endParaRPr lang="en-US" sz="4000" b="1" u="sng" dirty="0">
              <a:latin typeface="Segoe UI Semibold" pitchFamily="34" charset="0"/>
              <a:cs typeface="Segoe UI Semibold" pitchFamily="34" charset="0"/>
            </a:endParaRPr>
          </a:p>
        </p:txBody>
      </p:sp>
    </p:spTree>
    <p:extLst>
      <p:ext uri="{BB962C8B-B14F-4D97-AF65-F5344CB8AC3E}">
        <p14:creationId xmlns:p14="http://schemas.microsoft.com/office/powerpoint/2010/main" val="351350118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Quality: The Umbrella</a:t>
            </a:r>
            <a:endParaRPr lang="en-US" dirty="0"/>
          </a:p>
        </p:txBody>
      </p:sp>
      <p:sp>
        <p:nvSpPr>
          <p:cNvPr id="3" name="Content Placeholder 2"/>
          <p:cNvSpPr>
            <a:spLocks noGrp="1"/>
          </p:cNvSpPr>
          <p:nvPr>
            <p:ph idx="1"/>
          </p:nvPr>
        </p:nvSpPr>
        <p:spPr/>
        <p:txBody>
          <a:bodyPr/>
          <a:lstStyle/>
          <a:p>
            <a:r>
              <a:rPr lang="en-US" dirty="0" smtClean="0"/>
              <a:t>An approach to doing business that attempts to maximize the competitiveness of an organization through the continual improvement of the quality of its </a:t>
            </a:r>
            <a:r>
              <a:rPr lang="en-US" b="1" i="1" dirty="0" smtClean="0"/>
              <a:t>products, services, people, processes, and environments. </a:t>
            </a:r>
            <a:endParaRPr lang="en-US" b="1" i="1" dirty="0"/>
          </a:p>
        </p:txBody>
      </p:sp>
    </p:spTree>
    <p:extLst>
      <p:ext uri="{BB962C8B-B14F-4D97-AF65-F5344CB8AC3E}">
        <p14:creationId xmlns:p14="http://schemas.microsoft.com/office/powerpoint/2010/main" val="1338293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22927"/>
            <a:ext cx="8610600" cy="5078314"/>
          </a:xfrm>
          <a:prstGeom prst="rect">
            <a:avLst/>
          </a:prstGeom>
        </p:spPr>
        <p:txBody>
          <a:bodyPr wrap="square">
            <a:spAutoFit/>
          </a:bodyPr>
          <a:lstStyle/>
          <a:p>
            <a:r>
              <a:rPr lang="en-US" sz="2800" b="1" u="sng" dirty="0" smtClean="0">
                <a:latin typeface="Cambria"/>
                <a:cs typeface="Cambria"/>
              </a:rPr>
              <a:t>What is Lean?</a:t>
            </a:r>
          </a:p>
          <a:p>
            <a:endParaRPr lang="en-US" sz="2400" b="1" u="sng" dirty="0" smtClean="0">
              <a:latin typeface="Cambria"/>
              <a:cs typeface="Cambria"/>
            </a:endParaRPr>
          </a:p>
          <a:p>
            <a:r>
              <a:rPr lang="en-US" sz="2400" b="1" dirty="0" smtClean="0">
                <a:latin typeface="Cambria"/>
                <a:cs typeface="Cambria"/>
              </a:rPr>
              <a:t>(Operations, Manufacturing, or Production)</a:t>
            </a:r>
          </a:p>
          <a:p>
            <a:endParaRPr lang="en-US" sz="2400" b="1" dirty="0" smtClean="0">
              <a:latin typeface="Cambria"/>
              <a:cs typeface="Cambria"/>
            </a:endParaRPr>
          </a:p>
          <a:p>
            <a:pPr marL="457200" indent="-457200">
              <a:buFont typeface="Arial" pitchFamily="34" charset="0"/>
              <a:buChar char="•"/>
            </a:pPr>
            <a:r>
              <a:rPr lang="en-US" sz="2800" dirty="0" smtClean="0">
                <a:latin typeface="Cambria"/>
                <a:cs typeface="Cambria"/>
              </a:rPr>
              <a:t>Lean is about doing more with less: less time, inventory, space, labor, and money.</a:t>
            </a:r>
          </a:p>
          <a:p>
            <a:pPr marL="457200" indent="-457200">
              <a:buFont typeface="Arial" pitchFamily="34" charset="0"/>
              <a:buChar char="•"/>
            </a:pPr>
            <a:endParaRPr lang="en-US" sz="2800" dirty="0" smtClean="0">
              <a:latin typeface="Cambria"/>
              <a:cs typeface="Cambria"/>
            </a:endParaRPr>
          </a:p>
          <a:p>
            <a:pPr marL="457200" indent="-457200">
              <a:buFont typeface="Arial" pitchFamily="34" charset="0"/>
              <a:buChar char="•"/>
            </a:pPr>
            <a:r>
              <a:rPr lang="en-US" sz="2800" dirty="0" smtClean="0">
                <a:latin typeface="Cambria"/>
                <a:cs typeface="Cambria"/>
              </a:rPr>
              <a:t>Lean manufacturing, a shorthand for a commitment to eliminating waste, simplifying procedures and speeding up production.</a:t>
            </a:r>
          </a:p>
          <a:p>
            <a:pPr marL="457200" indent="-457200">
              <a:buFont typeface="Arial" pitchFamily="34" charset="0"/>
              <a:buChar char="•"/>
            </a:pPr>
            <a:endParaRPr lang="en-US" sz="2800" dirty="0" smtClean="0">
              <a:latin typeface="Cambria"/>
              <a:cs typeface="Cambria"/>
            </a:endParaRPr>
          </a:p>
          <a:p>
            <a:pPr marL="457200" indent="-457200">
              <a:buFont typeface="Arial" pitchFamily="34" charset="0"/>
              <a:buChar char="•"/>
            </a:pPr>
            <a:r>
              <a:rPr lang="en-US" sz="2800" dirty="0" smtClean="0">
                <a:latin typeface="Cambria"/>
                <a:cs typeface="Cambria"/>
              </a:rPr>
              <a:t>Driven by…cost, quality, delivery, safety, &amp; morale</a:t>
            </a:r>
            <a:endParaRPr lang="en-US" sz="2800" dirty="0">
              <a:latin typeface="Cambria"/>
              <a:cs typeface="Cambria"/>
            </a:endParaRPr>
          </a:p>
        </p:txBody>
      </p:sp>
      <p:sp>
        <p:nvSpPr>
          <p:cNvPr id="3" name="Rectangle 2"/>
          <p:cNvSpPr/>
          <p:nvPr/>
        </p:nvSpPr>
        <p:spPr>
          <a:xfrm>
            <a:off x="304800" y="5339685"/>
            <a:ext cx="8305800" cy="1384995"/>
          </a:xfrm>
          <a:prstGeom prst="rect">
            <a:avLst/>
          </a:prstGeom>
        </p:spPr>
        <p:txBody>
          <a:bodyPr wrap="square">
            <a:spAutoFit/>
          </a:bodyPr>
          <a:lstStyle/>
          <a:p>
            <a:r>
              <a:rPr lang="en-US" sz="2800" b="1" u="sng" dirty="0" smtClean="0">
                <a:latin typeface="Cambria"/>
                <a:cs typeface="Cambria"/>
              </a:rPr>
              <a:t>Motto </a:t>
            </a:r>
          </a:p>
          <a:p>
            <a:endParaRPr lang="en-US" sz="2800" b="1" u="sng" dirty="0" smtClean="0">
              <a:latin typeface="Cambria"/>
              <a:cs typeface="Cambria"/>
            </a:endParaRPr>
          </a:p>
          <a:p>
            <a:r>
              <a:rPr lang="en-US" sz="2800" dirty="0" smtClean="0">
                <a:latin typeface="Cambria"/>
                <a:cs typeface="Cambria"/>
              </a:rPr>
              <a:t> Doing more with less and doing it better.</a:t>
            </a:r>
            <a:endParaRPr lang="en-US" sz="2800" dirty="0">
              <a:latin typeface="Cambria"/>
              <a:cs typeface="Cambria"/>
            </a:endParaRPr>
          </a:p>
        </p:txBody>
      </p:sp>
    </p:spTree>
    <p:extLst>
      <p:ext uri="{BB962C8B-B14F-4D97-AF65-F5344CB8AC3E}">
        <p14:creationId xmlns:p14="http://schemas.microsoft.com/office/powerpoint/2010/main" val="7524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1305179"/>
            <a:ext cx="6934200" cy="4647426"/>
          </a:xfrm>
          <a:prstGeom prst="rect">
            <a:avLst/>
          </a:prstGeom>
          <a:noFill/>
        </p:spPr>
        <p:txBody>
          <a:bodyPr wrap="square" rtlCol="0">
            <a:spAutoFit/>
          </a:bodyPr>
          <a:lstStyle/>
          <a:p>
            <a:r>
              <a:rPr lang="en-US" sz="2800" u="sng" dirty="0" smtClean="0">
                <a:latin typeface="Cambria"/>
                <a:cs typeface="Cambria"/>
              </a:rPr>
              <a:t>OverProduction Waste</a:t>
            </a:r>
          </a:p>
          <a:p>
            <a:endParaRPr lang="en-US" sz="1600" u="sng" dirty="0" smtClean="0">
              <a:latin typeface="Segoe UI Semibold" pitchFamily="34" charset="0"/>
              <a:cs typeface="Segoe UI Semibold" pitchFamily="34" charset="0"/>
            </a:endParaRPr>
          </a:p>
          <a:p>
            <a:pPr marL="342900" indent="-342900">
              <a:buFont typeface="Arial"/>
              <a:buChar char="•"/>
            </a:pPr>
            <a:r>
              <a:rPr lang="en-US" sz="2400" dirty="0" smtClean="0">
                <a:latin typeface="Segoe UI Semibold" pitchFamily="34" charset="0"/>
                <a:cs typeface="Segoe UI Semibold" pitchFamily="34" charset="0"/>
              </a:rPr>
              <a:t>Manufacturing </a:t>
            </a:r>
            <a:r>
              <a:rPr lang="en-US" sz="2400" dirty="0" smtClean="0">
                <a:latin typeface="Segoe UI Semibold" pitchFamily="34" charset="0"/>
                <a:cs typeface="Segoe UI Semibold" pitchFamily="34" charset="0"/>
              </a:rPr>
              <a:t>Setting – Producing 100 products when only 50 are needed.</a:t>
            </a:r>
          </a:p>
          <a:p>
            <a:endParaRPr lang="en-US" sz="2400" dirty="0" smtClean="0">
              <a:latin typeface="Segoe UI Semibold" pitchFamily="34" charset="0"/>
              <a:cs typeface="Segoe UI Semibold" pitchFamily="34" charset="0"/>
            </a:endParaRPr>
          </a:p>
          <a:p>
            <a:pPr marL="342900" indent="-342900">
              <a:buFont typeface="Arial"/>
              <a:buChar char="•"/>
            </a:pPr>
            <a:r>
              <a:rPr lang="en-US" sz="2400" dirty="0" smtClean="0">
                <a:latin typeface="Segoe UI Semibold" pitchFamily="34" charset="0"/>
                <a:cs typeface="Segoe UI Semibold" pitchFamily="34" charset="0"/>
              </a:rPr>
              <a:t>Service </a:t>
            </a:r>
            <a:r>
              <a:rPr lang="en-US" sz="2400" dirty="0" smtClean="0">
                <a:latin typeface="Segoe UI Semibold" pitchFamily="34" charset="0"/>
                <a:cs typeface="Segoe UI Semibold" pitchFamily="34" charset="0"/>
              </a:rPr>
              <a:t>Setting – Pumping 20 gallons of gas </a:t>
            </a:r>
            <a:r>
              <a:rPr lang="en-US" sz="2400" dirty="0" smtClean="0">
                <a:latin typeface="Segoe UI Semibold" pitchFamily="34" charset="0"/>
                <a:cs typeface="Segoe UI Semibold" pitchFamily="34" charset="0"/>
              </a:rPr>
              <a:t>     when </a:t>
            </a:r>
            <a:r>
              <a:rPr lang="en-US" sz="2400" dirty="0" smtClean="0">
                <a:latin typeface="Segoe UI Semibold" pitchFamily="34" charset="0"/>
                <a:cs typeface="Segoe UI Semibold" pitchFamily="34" charset="0"/>
              </a:rPr>
              <a:t>customer requires only 15.</a:t>
            </a:r>
          </a:p>
          <a:p>
            <a:pPr>
              <a:buFont typeface="Arial" pitchFamily="34" charset="0"/>
              <a:buChar char="•"/>
            </a:pPr>
            <a:endParaRPr lang="en-US" sz="1600" dirty="0" smtClean="0">
              <a:latin typeface="Segoe UI Semibold" pitchFamily="34" charset="0"/>
              <a:cs typeface="Segoe UI Semibold" pitchFamily="34" charset="0"/>
            </a:endParaRPr>
          </a:p>
          <a:p>
            <a:r>
              <a:rPr lang="en-US" sz="2800" u="sng" dirty="0" smtClean="0">
                <a:latin typeface="Cambria"/>
                <a:cs typeface="Cambria"/>
              </a:rPr>
              <a:t>Inventory Waste </a:t>
            </a:r>
          </a:p>
          <a:p>
            <a:pPr>
              <a:buFont typeface="Arial" pitchFamily="34" charset="0"/>
              <a:buChar char="•"/>
            </a:pPr>
            <a:endParaRPr lang="en-US" sz="1600" dirty="0" smtClean="0">
              <a:latin typeface="Segoe UI Semibold" pitchFamily="34" charset="0"/>
              <a:cs typeface="Segoe UI Semibold" pitchFamily="34" charset="0"/>
            </a:endParaRPr>
          </a:p>
          <a:p>
            <a:pPr marL="342900" indent="-342900">
              <a:buFont typeface="Arial"/>
              <a:buChar char="•"/>
            </a:pPr>
            <a:r>
              <a:rPr lang="en-US" sz="2400" dirty="0" smtClean="0">
                <a:latin typeface="Segoe UI Semibold" pitchFamily="34" charset="0"/>
                <a:cs typeface="Segoe UI Semibold" pitchFamily="34" charset="0"/>
              </a:rPr>
              <a:t>Carrying </a:t>
            </a:r>
            <a:r>
              <a:rPr lang="en-US" sz="2400" dirty="0" smtClean="0">
                <a:latin typeface="Segoe UI Semibold" pitchFamily="34" charset="0"/>
                <a:cs typeface="Segoe UI Semibold" pitchFamily="34" charset="0"/>
              </a:rPr>
              <a:t>more inventory than needed causes extra burden to maintenance.</a:t>
            </a:r>
          </a:p>
          <a:p>
            <a:endParaRPr lang="en-US" sz="2400" dirty="0" smtClean="0">
              <a:latin typeface="Segoe UI Semibold" pitchFamily="34" charset="0"/>
              <a:cs typeface="Segoe UI Semibold" pitchFamily="34" charset="0"/>
            </a:endParaRPr>
          </a:p>
        </p:txBody>
      </p:sp>
      <p:sp>
        <p:nvSpPr>
          <p:cNvPr id="4" name="TextBox 3"/>
          <p:cNvSpPr txBox="1"/>
          <p:nvPr/>
        </p:nvSpPr>
        <p:spPr>
          <a:xfrm>
            <a:off x="3124200" y="543202"/>
            <a:ext cx="6477000" cy="523220"/>
          </a:xfrm>
          <a:prstGeom prst="rect">
            <a:avLst/>
          </a:prstGeom>
          <a:noFill/>
        </p:spPr>
        <p:txBody>
          <a:bodyPr wrap="square" rtlCol="0">
            <a:spAutoFit/>
          </a:bodyPr>
          <a:lstStyle/>
          <a:p>
            <a:r>
              <a:rPr lang="en-US" sz="2800" u="sng" dirty="0" smtClean="0">
                <a:latin typeface="Cambria"/>
                <a:cs typeface="Cambria"/>
              </a:rPr>
              <a:t>Types of Waste</a:t>
            </a:r>
            <a:endParaRPr lang="en-US" sz="2800" u="sng" dirty="0">
              <a:latin typeface="Cambria"/>
              <a:cs typeface="Cambria"/>
            </a:endParaRPr>
          </a:p>
        </p:txBody>
      </p:sp>
    </p:spTree>
    <p:extLst>
      <p:ext uri="{BB962C8B-B14F-4D97-AF65-F5344CB8AC3E}">
        <p14:creationId xmlns:p14="http://schemas.microsoft.com/office/powerpoint/2010/main" val="276526287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5308"/>
            <a:ext cx="8001000" cy="6494085"/>
          </a:xfrm>
          <a:prstGeom prst="rect">
            <a:avLst/>
          </a:prstGeom>
        </p:spPr>
        <p:txBody>
          <a:bodyPr wrap="square">
            <a:spAutoFit/>
          </a:bodyPr>
          <a:lstStyle/>
          <a:p>
            <a:r>
              <a:rPr lang="en-US" sz="2800" u="sng" dirty="0" smtClean="0">
                <a:latin typeface="Cambria"/>
                <a:cs typeface="Cambria"/>
              </a:rPr>
              <a:t>Motion Waste</a:t>
            </a:r>
          </a:p>
          <a:p>
            <a:endParaRPr lang="en-US" sz="1600" dirty="0" smtClean="0">
              <a:latin typeface="Cambria"/>
              <a:cs typeface="Cambria"/>
            </a:endParaRPr>
          </a:p>
          <a:p>
            <a:pPr marL="285750" indent="-285750">
              <a:buFont typeface="Arial"/>
              <a:buChar char="•"/>
            </a:pPr>
            <a:r>
              <a:rPr lang="en-US" sz="2400" dirty="0" smtClean="0">
                <a:latin typeface="Cambria"/>
                <a:cs typeface="Cambria"/>
              </a:rPr>
              <a:t>Incorporating unnecessary movement into production process or into delivering services.</a:t>
            </a:r>
          </a:p>
          <a:p>
            <a:endParaRPr lang="en-US" sz="2400" dirty="0" smtClean="0">
              <a:latin typeface="Cambria"/>
              <a:cs typeface="Cambria"/>
            </a:endParaRPr>
          </a:p>
          <a:p>
            <a:pPr marL="285750" indent="-285750">
              <a:buFont typeface="Arial"/>
              <a:buChar char="•"/>
            </a:pPr>
            <a:r>
              <a:rPr lang="en-US" sz="2400" dirty="0" smtClean="0">
                <a:latin typeface="Cambria"/>
                <a:cs typeface="Cambria"/>
              </a:rPr>
              <a:t>Manufacturing </a:t>
            </a:r>
            <a:r>
              <a:rPr lang="en-US" sz="2400" dirty="0" smtClean="0">
                <a:latin typeface="Cambria"/>
                <a:cs typeface="Cambria"/>
              </a:rPr>
              <a:t>Setting - Programming too many motions into a CNC (Computer Numeric Control) milling machine.</a:t>
            </a:r>
          </a:p>
          <a:p>
            <a:endParaRPr lang="en-US" sz="2400" dirty="0" smtClean="0">
              <a:latin typeface="Cambria"/>
              <a:cs typeface="Cambria"/>
            </a:endParaRPr>
          </a:p>
          <a:p>
            <a:pPr marL="285750" indent="-285750">
              <a:buFont typeface="Arial"/>
              <a:buChar char="•"/>
            </a:pPr>
            <a:r>
              <a:rPr lang="en-US" sz="2400" dirty="0" smtClean="0">
                <a:latin typeface="Cambria"/>
                <a:cs typeface="Cambria"/>
              </a:rPr>
              <a:t>Service </a:t>
            </a:r>
            <a:r>
              <a:rPr lang="en-US" sz="2400" dirty="0" smtClean="0">
                <a:latin typeface="Cambria"/>
                <a:cs typeface="Cambria"/>
              </a:rPr>
              <a:t>Setting - Move around office several times to obtain everything needed to complete paperwork.</a:t>
            </a:r>
          </a:p>
          <a:p>
            <a:r>
              <a:rPr lang="en-US" sz="2400" dirty="0" smtClean="0">
                <a:latin typeface="Cambria"/>
                <a:cs typeface="Cambria"/>
              </a:rPr>
              <a:t> </a:t>
            </a:r>
            <a:endParaRPr lang="en-US" sz="1600" u="sng" dirty="0" smtClean="0">
              <a:latin typeface="Segoe UI Semibold" pitchFamily="34" charset="0"/>
              <a:cs typeface="Segoe UI Semibold" pitchFamily="34" charset="0"/>
            </a:endParaRPr>
          </a:p>
          <a:p>
            <a:r>
              <a:rPr lang="en-US" sz="2800" u="sng" dirty="0" smtClean="0">
                <a:latin typeface="Cambria"/>
                <a:cs typeface="Cambria"/>
              </a:rPr>
              <a:t>Transportation Waste</a:t>
            </a:r>
          </a:p>
          <a:p>
            <a:endParaRPr lang="en-US" sz="1600" dirty="0" smtClean="0">
              <a:latin typeface="Segoe UI Semibold" pitchFamily="34" charset="0"/>
              <a:cs typeface="Segoe UI Semibold" pitchFamily="34" charset="0"/>
            </a:endParaRPr>
          </a:p>
          <a:p>
            <a:pPr marL="342900" indent="-342900">
              <a:buFont typeface="Arial"/>
              <a:buChar char="•"/>
            </a:pPr>
            <a:r>
              <a:rPr lang="en-US" sz="2400" dirty="0" smtClean="0">
                <a:latin typeface="Cambria"/>
                <a:cs typeface="Cambria"/>
              </a:rPr>
              <a:t>Manufacturing </a:t>
            </a:r>
            <a:r>
              <a:rPr lang="en-US" sz="2400" dirty="0" smtClean="0">
                <a:latin typeface="Cambria"/>
                <a:cs typeface="Cambria"/>
              </a:rPr>
              <a:t>Setting– Excess movement of parts.</a:t>
            </a:r>
          </a:p>
          <a:p>
            <a:endParaRPr lang="en-US" sz="2400" dirty="0" smtClean="0">
              <a:latin typeface="Cambria"/>
              <a:cs typeface="Cambria"/>
            </a:endParaRPr>
          </a:p>
          <a:p>
            <a:pPr marL="342900" indent="-342900">
              <a:buFont typeface="Arial"/>
              <a:buChar char="•"/>
            </a:pPr>
            <a:r>
              <a:rPr lang="en-US" sz="2400" dirty="0" smtClean="0">
                <a:latin typeface="Cambria"/>
                <a:cs typeface="Cambria"/>
              </a:rPr>
              <a:t>Service </a:t>
            </a:r>
            <a:r>
              <a:rPr lang="en-US" sz="2400" dirty="0" smtClean="0">
                <a:latin typeface="Cambria"/>
                <a:cs typeface="Cambria"/>
              </a:rPr>
              <a:t>Setting – Typically means excess movement of people.  </a:t>
            </a:r>
          </a:p>
        </p:txBody>
      </p:sp>
    </p:spTree>
    <p:extLst>
      <p:ext uri="{BB962C8B-B14F-4D97-AF65-F5344CB8AC3E}">
        <p14:creationId xmlns:p14="http://schemas.microsoft.com/office/powerpoint/2010/main" val="113657267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29108"/>
            <a:ext cx="8001000" cy="5632310"/>
          </a:xfrm>
          <a:prstGeom prst="rect">
            <a:avLst/>
          </a:prstGeom>
        </p:spPr>
        <p:txBody>
          <a:bodyPr wrap="square">
            <a:spAutoFit/>
          </a:bodyPr>
          <a:lstStyle/>
          <a:p>
            <a:r>
              <a:rPr lang="en-US" sz="2800" u="sng" dirty="0" smtClean="0">
                <a:latin typeface="Cambria"/>
                <a:cs typeface="Cambria"/>
              </a:rPr>
              <a:t>Defects Waste</a:t>
            </a:r>
          </a:p>
          <a:p>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Manufacturing </a:t>
            </a:r>
            <a:r>
              <a:rPr lang="en-US" sz="2400" dirty="0" smtClean="0">
                <a:latin typeface="Cambria"/>
                <a:cs typeface="Cambria"/>
              </a:rPr>
              <a:t>Setting – A part that is faulty as it does not meet customer requirements.</a:t>
            </a:r>
          </a:p>
          <a:p>
            <a:pPr>
              <a:buFont typeface="Arial" pitchFamily="34" charset="0"/>
              <a:buChar char="•"/>
            </a:pPr>
            <a:endParaRPr lang="en-US" sz="2400" dirty="0" smtClean="0">
              <a:latin typeface="Cambria"/>
              <a:cs typeface="Cambria"/>
            </a:endParaRPr>
          </a:p>
          <a:p>
            <a:pPr marL="285750" indent="-285750">
              <a:buFont typeface="Arial"/>
              <a:buChar char="•"/>
            </a:pPr>
            <a:r>
              <a:rPr lang="en-US" sz="2400" dirty="0" smtClean="0">
                <a:latin typeface="Cambria"/>
                <a:cs typeface="Cambria"/>
              </a:rPr>
              <a:t>Service </a:t>
            </a:r>
            <a:r>
              <a:rPr lang="en-US" sz="2400" dirty="0" smtClean="0">
                <a:latin typeface="Cambria"/>
                <a:cs typeface="Cambria"/>
              </a:rPr>
              <a:t>Setting – Rewrite an insurance policy as it has faulty calculations in the original document.</a:t>
            </a:r>
          </a:p>
          <a:p>
            <a:r>
              <a:rPr lang="en-US" sz="1600" dirty="0" smtClean="0">
                <a:latin typeface="Segoe UI Semibold" pitchFamily="34" charset="0"/>
                <a:cs typeface="Segoe UI Semibold" pitchFamily="34" charset="0"/>
              </a:rPr>
              <a:t> </a:t>
            </a:r>
          </a:p>
          <a:p>
            <a:endParaRPr lang="en-US" sz="1600" dirty="0" smtClean="0">
              <a:latin typeface="Segoe UI Semibold" pitchFamily="34" charset="0"/>
              <a:cs typeface="Segoe UI Semibold" pitchFamily="34" charset="0"/>
            </a:endParaRPr>
          </a:p>
          <a:p>
            <a:r>
              <a:rPr lang="en-US" sz="2800" u="sng" dirty="0" smtClean="0">
                <a:latin typeface="Cambria"/>
                <a:cs typeface="Cambria"/>
              </a:rPr>
              <a:t>Waiting Waste</a:t>
            </a:r>
          </a:p>
          <a:p>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Manufacturing </a:t>
            </a:r>
            <a:r>
              <a:rPr lang="en-US" sz="2400" dirty="0" smtClean="0">
                <a:latin typeface="Cambria"/>
                <a:cs typeface="Cambria"/>
              </a:rPr>
              <a:t>Setting – An expensive machine which cuts the material, but the material s not available yet.</a:t>
            </a:r>
          </a:p>
          <a:p>
            <a:pPr>
              <a:buFont typeface="Arial" pitchFamily="34" charset="0"/>
              <a:buChar char="•"/>
            </a:pPr>
            <a:endParaRPr lang="en-US" sz="2400" dirty="0" smtClean="0">
              <a:latin typeface="Cambria"/>
              <a:cs typeface="Cambria"/>
            </a:endParaRPr>
          </a:p>
          <a:p>
            <a:pPr marL="285750" indent="-285750">
              <a:buFont typeface="Arial"/>
              <a:buChar char="•"/>
            </a:pPr>
            <a:r>
              <a:rPr lang="en-US" sz="2400" dirty="0" smtClean="0">
                <a:latin typeface="Cambria"/>
                <a:cs typeface="Cambria"/>
              </a:rPr>
              <a:t>Service </a:t>
            </a:r>
            <a:r>
              <a:rPr lang="en-US" sz="2400" dirty="0" smtClean="0">
                <a:latin typeface="Cambria"/>
                <a:cs typeface="Cambria"/>
              </a:rPr>
              <a:t>Setting – Not delivering the product to the customers as there are no resources available. </a:t>
            </a:r>
          </a:p>
        </p:txBody>
      </p:sp>
    </p:spTree>
    <p:extLst>
      <p:ext uri="{BB962C8B-B14F-4D97-AF65-F5344CB8AC3E}">
        <p14:creationId xmlns:p14="http://schemas.microsoft.com/office/powerpoint/2010/main" val="3274338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73890"/>
            <a:ext cx="8153400" cy="5539978"/>
          </a:xfrm>
          <a:prstGeom prst="rect">
            <a:avLst/>
          </a:prstGeom>
        </p:spPr>
        <p:txBody>
          <a:bodyPr wrap="square">
            <a:spAutoFit/>
          </a:bodyPr>
          <a:lstStyle/>
          <a:p>
            <a:r>
              <a:rPr lang="en-US" sz="2800" u="sng" dirty="0" smtClean="0">
                <a:latin typeface="Cambria"/>
                <a:cs typeface="Cambria"/>
              </a:rPr>
              <a:t>Over processing Waste</a:t>
            </a:r>
          </a:p>
          <a:p>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Manufacturing </a:t>
            </a:r>
            <a:r>
              <a:rPr lang="en-US" sz="2400" dirty="0" smtClean="0">
                <a:latin typeface="Cambria"/>
                <a:cs typeface="Cambria"/>
              </a:rPr>
              <a:t>Setting - Going beyond customer requirements in ways that create no additional value when producing a product.</a:t>
            </a:r>
          </a:p>
          <a:p>
            <a:pPr>
              <a:buFont typeface="Arial" pitchFamily="34" charset="0"/>
              <a:buChar char="•"/>
            </a:pPr>
            <a:endParaRPr lang="en-US" sz="2400" dirty="0" smtClean="0">
              <a:latin typeface="Cambria"/>
              <a:cs typeface="Cambria"/>
            </a:endParaRPr>
          </a:p>
          <a:p>
            <a:pPr marL="285750" indent="-285750">
              <a:buFont typeface="Arial"/>
              <a:buChar char="•"/>
            </a:pPr>
            <a:r>
              <a:rPr lang="en-US" sz="2400" dirty="0" smtClean="0">
                <a:latin typeface="Cambria"/>
                <a:cs typeface="Cambria"/>
              </a:rPr>
              <a:t>Service </a:t>
            </a:r>
            <a:r>
              <a:rPr lang="en-US" sz="2400" dirty="0" smtClean="0">
                <a:latin typeface="Cambria"/>
                <a:cs typeface="Cambria"/>
              </a:rPr>
              <a:t>Setting – Doing more service than the customer wants.</a:t>
            </a:r>
          </a:p>
          <a:p>
            <a:endParaRPr lang="en-US" sz="1600" dirty="0" smtClean="0">
              <a:latin typeface="Segoe UI Semibold" pitchFamily="34" charset="0"/>
              <a:cs typeface="Segoe UI Semibold" pitchFamily="34" charset="0"/>
            </a:endParaRPr>
          </a:p>
          <a:p>
            <a:endParaRPr lang="en-US" sz="1600" dirty="0" smtClean="0">
              <a:latin typeface="Segoe UI Semibold" pitchFamily="34" charset="0"/>
              <a:cs typeface="Segoe UI Semibold" pitchFamily="34" charset="0"/>
            </a:endParaRPr>
          </a:p>
          <a:p>
            <a:r>
              <a:rPr lang="en-US" sz="2800" u="sng" dirty="0" smtClean="0">
                <a:latin typeface="Cambria"/>
                <a:cs typeface="Cambria"/>
              </a:rPr>
              <a:t>Underutilization Waste</a:t>
            </a:r>
          </a:p>
          <a:p>
            <a:endParaRPr lang="en-US" sz="1600" dirty="0" smtClean="0">
              <a:latin typeface="Segoe UI Semibold" pitchFamily="34" charset="0"/>
              <a:cs typeface="Segoe UI Semibold" pitchFamily="34" charset="0"/>
            </a:endParaRPr>
          </a:p>
          <a:p>
            <a:pPr marL="285750" indent="-285750">
              <a:buFont typeface="Arial"/>
              <a:buChar char="•"/>
            </a:pPr>
            <a:r>
              <a:rPr lang="en-US" sz="2400" dirty="0" smtClean="0">
                <a:latin typeface="Cambria"/>
                <a:cs typeface="Cambria"/>
              </a:rPr>
              <a:t>Manufacturing </a:t>
            </a:r>
            <a:r>
              <a:rPr lang="en-US" sz="2400" dirty="0" smtClean="0">
                <a:latin typeface="Cambria"/>
                <a:cs typeface="Cambria"/>
              </a:rPr>
              <a:t>Setting – Limited knowledge on machines. </a:t>
            </a:r>
          </a:p>
          <a:p>
            <a:pPr>
              <a:buFont typeface="Arial" pitchFamily="34" charset="0"/>
              <a:buChar char="•"/>
            </a:pPr>
            <a:endParaRPr lang="en-US" sz="2400" dirty="0" smtClean="0">
              <a:latin typeface="Cambria"/>
              <a:cs typeface="Cambria"/>
            </a:endParaRPr>
          </a:p>
          <a:p>
            <a:pPr marL="285750" indent="-285750">
              <a:buFont typeface="Arial"/>
              <a:buChar char="•"/>
            </a:pPr>
            <a:r>
              <a:rPr lang="en-US" sz="2400" dirty="0" smtClean="0">
                <a:latin typeface="Cambria"/>
                <a:cs typeface="Cambria"/>
              </a:rPr>
              <a:t>Service </a:t>
            </a:r>
            <a:r>
              <a:rPr lang="en-US" sz="2400" dirty="0" smtClean="0">
                <a:latin typeface="Cambria"/>
                <a:cs typeface="Cambria"/>
              </a:rPr>
              <a:t>Setting – Also limited knowledge on machines.</a:t>
            </a:r>
          </a:p>
          <a:p>
            <a:endParaRPr lang="en-US" dirty="0" smtClean="0">
              <a:latin typeface="Segoe UI Semibold" pitchFamily="34" charset="0"/>
              <a:cs typeface="Segoe UI Semibold" pitchFamily="34" charset="0"/>
            </a:endParaRPr>
          </a:p>
        </p:txBody>
      </p:sp>
    </p:spTree>
    <p:extLst>
      <p:ext uri="{BB962C8B-B14F-4D97-AF65-F5344CB8AC3E}">
        <p14:creationId xmlns:p14="http://schemas.microsoft.com/office/powerpoint/2010/main" val="3407930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4447</TotalTime>
  <Words>1972</Words>
  <Application>Microsoft Macintosh PowerPoint</Application>
  <PresentationFormat>On-screen Show (4:3)</PresentationFormat>
  <Paragraphs>274</Paragraphs>
  <Slides>40</Slides>
  <Notes>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Lean Operations, Six Sigma, &amp; Lean Six Sigma</vt:lpstr>
      <vt:lpstr>PowerPoint Presentation</vt:lpstr>
      <vt:lpstr>Total Quality: The Umbrella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History of Six Sigma </vt:lpstr>
      <vt:lpstr>Six Sigma Characteristics</vt:lpstr>
      <vt:lpstr>Six Sigma Concept </vt:lpstr>
      <vt:lpstr>Six Sigma Concept cont.</vt:lpstr>
      <vt:lpstr>Six Sigma expanded</vt:lpstr>
      <vt:lpstr>PowerPoint Presentation</vt:lpstr>
      <vt:lpstr>If 99.9% Quality was good enough, then…</vt:lpstr>
      <vt:lpstr>PowerPoint Presentation</vt:lpstr>
      <vt:lpstr>Six Sigma Road Map </vt:lpstr>
      <vt:lpstr>Six Sigma Process </vt:lpstr>
      <vt:lpstr>DMAIC</vt:lpstr>
      <vt:lpstr>DMAIC</vt:lpstr>
      <vt:lpstr>PowerPoint Presentation</vt:lpstr>
      <vt:lpstr>Six Sigma vs. Lean</vt:lpstr>
      <vt:lpstr>Total Quality: The Umbrella</vt:lpstr>
    </vt:vector>
  </TitlesOfParts>
  <Company>Student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Six Sigma and Lean Operations</dc:title>
  <dc:creator>WILLIAM RYAN</dc:creator>
  <cp:lastModifiedBy>WILLIAM RYAN</cp:lastModifiedBy>
  <cp:revision>51</cp:revision>
  <dcterms:created xsi:type="dcterms:W3CDTF">2013-11-08T06:36:57Z</dcterms:created>
  <dcterms:modified xsi:type="dcterms:W3CDTF">2013-11-13T22:21:06Z</dcterms:modified>
</cp:coreProperties>
</file>