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5"/>
  </p:notesMasterIdLst>
  <p:sldIdLst>
    <p:sldId id="256" r:id="rId2"/>
    <p:sldId id="283" r:id="rId3"/>
    <p:sldId id="257" r:id="rId4"/>
    <p:sldId id="258" r:id="rId5"/>
    <p:sldId id="259" r:id="rId6"/>
    <p:sldId id="318" r:id="rId7"/>
    <p:sldId id="260" r:id="rId8"/>
    <p:sldId id="315" r:id="rId9"/>
    <p:sldId id="284" r:id="rId10"/>
    <p:sldId id="282" r:id="rId11"/>
    <p:sldId id="285" r:id="rId12"/>
    <p:sldId id="286" r:id="rId13"/>
    <p:sldId id="287" r:id="rId14"/>
    <p:sldId id="288" r:id="rId15"/>
    <p:sldId id="289" r:id="rId16"/>
    <p:sldId id="290" r:id="rId17"/>
    <p:sldId id="292" r:id="rId18"/>
    <p:sldId id="293" r:id="rId19"/>
    <p:sldId id="295" r:id="rId20"/>
    <p:sldId id="296" r:id="rId21"/>
    <p:sldId id="297" r:id="rId22"/>
    <p:sldId id="319" r:id="rId23"/>
    <p:sldId id="298" r:id="rId24"/>
    <p:sldId id="294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20" r:id="rId35"/>
    <p:sldId id="308" r:id="rId36"/>
    <p:sldId id="309" r:id="rId37"/>
    <p:sldId id="311" r:id="rId38"/>
    <p:sldId id="313" r:id="rId39"/>
    <p:sldId id="312" r:id="rId40"/>
    <p:sldId id="314" r:id="rId41"/>
    <p:sldId id="316" r:id="rId42"/>
    <p:sldId id="317" r:id="rId43"/>
    <p:sldId id="281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22" autoAdjust="0"/>
  </p:normalViewPr>
  <p:slideViewPr>
    <p:cSldViewPr>
      <p:cViewPr>
        <p:scale>
          <a:sx n="90" d="100"/>
          <a:sy n="90" d="100"/>
        </p:scale>
        <p:origin x="-1608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Chart%20in%20Microsoft%20PowerPoi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U.S. Companies that Provide Training to Employees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Middle Managers</c:v>
                </c:pt>
                <c:pt idx="1">
                  <c:v>Supervisors </c:v>
                </c:pt>
                <c:pt idx="2">
                  <c:v>Executive Managers</c:v>
                </c:pt>
                <c:pt idx="3">
                  <c:v>Office Personnel</c:v>
                </c:pt>
                <c:pt idx="4">
                  <c:v>Professionals</c:v>
                </c:pt>
                <c:pt idx="5">
                  <c:v>Senior Managers</c:v>
                </c:pt>
                <c:pt idx="6">
                  <c:v>Customer Service Reps</c:v>
                </c:pt>
                <c:pt idx="7">
                  <c:v>Sales Reps</c:v>
                </c:pt>
                <c:pt idx="8">
                  <c:v>Production Personnel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0.75</c:v>
                </c:pt>
                <c:pt idx="1">
                  <c:v>0.73</c:v>
                </c:pt>
                <c:pt idx="2">
                  <c:v>0.67</c:v>
                </c:pt>
                <c:pt idx="3">
                  <c:v>0.67</c:v>
                </c:pt>
                <c:pt idx="4">
                  <c:v>0.6</c:v>
                </c:pt>
                <c:pt idx="5">
                  <c:v>0.59</c:v>
                </c:pt>
                <c:pt idx="6">
                  <c:v>0.45</c:v>
                </c:pt>
                <c:pt idx="7">
                  <c:v>0.4</c:v>
                </c:pt>
                <c:pt idx="8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432384"/>
        <c:axId val="84433920"/>
      </c:barChart>
      <c:catAx>
        <c:axId val="84432384"/>
        <c:scaling>
          <c:orientation val="minMax"/>
        </c:scaling>
        <c:delete val="0"/>
        <c:axPos val="l"/>
        <c:majorTickMark val="out"/>
        <c:minorTickMark val="none"/>
        <c:tickLblPos val="nextTo"/>
        <c:crossAx val="84433920"/>
        <c:crosses val="autoZero"/>
        <c:auto val="1"/>
        <c:lblAlgn val="ctr"/>
        <c:lblOffset val="100"/>
        <c:noMultiLvlLbl val="0"/>
      </c:catAx>
      <c:valAx>
        <c:axId val="84433920"/>
        <c:scaling>
          <c:orientation val="minMax"/>
          <c:max val="1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84432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204B7-7A96-4331-97F8-046003E2D78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912DA-7EE5-4109-8D05-D823BAB49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13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 lead a horse to water, but you can't make it drink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912DA-7EE5-4109-8D05-D823BAB49D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12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Teacher evaluation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912DA-7EE5-4109-8D05-D823BAB49DA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55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They need</a:t>
            </a:r>
            <a:r>
              <a:rPr lang="en-US" baseline="0" dirty="0" smtClean="0"/>
              <a:t> to train from general to more specific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912DA-7EE5-4109-8D05-D823BAB49DA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04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912DA-7EE5-4109-8D05-D823BAB49D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19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912DA-7EE5-4109-8D05-D823BAB49D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60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-house training is in the work area. Example seminars workshops videotape audiotape on site computer assisted </a:t>
            </a:r>
            <a:r>
              <a:rPr lang="en-US" baseline="0" dirty="0" err="1" smtClean="0"/>
              <a:t>instuction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912DA-7EE5-4109-8D05-D823BAB49DA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35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Customer Education</a:t>
            </a:r>
          </a:p>
          <a:p>
            <a:r>
              <a:rPr lang="en-US" dirty="0" smtClean="0"/>
              <a:t>Sales Skills</a:t>
            </a:r>
          </a:p>
          <a:p>
            <a:r>
              <a:rPr lang="en-US" dirty="0" smtClean="0"/>
              <a:t>Employee Relations</a:t>
            </a:r>
          </a:p>
          <a:p>
            <a:r>
              <a:rPr lang="en-US" dirty="0" smtClean="0"/>
              <a:t>Executive Management Skills</a:t>
            </a:r>
          </a:p>
          <a:p>
            <a:r>
              <a:rPr lang="en-US" dirty="0" smtClean="0"/>
              <a:t>Customer Relations</a:t>
            </a:r>
          </a:p>
          <a:p>
            <a:r>
              <a:rPr lang="en-US" dirty="0" smtClean="0"/>
              <a:t>Computer Skills</a:t>
            </a:r>
          </a:p>
          <a:p>
            <a:r>
              <a:rPr lang="en-US" dirty="0" smtClean="0"/>
              <a:t>Office Skills</a:t>
            </a:r>
          </a:p>
          <a:p>
            <a:r>
              <a:rPr lang="en-US" dirty="0" smtClean="0"/>
              <a:t>New Work Procedures</a:t>
            </a:r>
          </a:p>
          <a:p>
            <a:r>
              <a:rPr lang="en-US" dirty="0" smtClean="0"/>
              <a:t>Supervision Skills</a:t>
            </a:r>
          </a:p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Management Skills</a:t>
            </a:r>
          </a:p>
          <a:p>
            <a:r>
              <a:rPr lang="en-US" dirty="0" smtClean="0"/>
              <a:t>Technical Skills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912DA-7EE5-4109-8D05-D823BAB49DA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76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912DA-7EE5-4109-8D05-D823BAB49DA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26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They can adapt</a:t>
            </a:r>
            <a:r>
              <a:rPr lang="en-US" baseline="0" dirty="0" smtClean="0"/>
              <a:t> to each and every change, technological improvements, and work easily with people different backgrounds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912DA-7EE5-4109-8D05-D823BAB49DA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89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North </a:t>
            </a:r>
            <a:r>
              <a:rPr lang="en-US" dirty="0" err="1" smtClean="0"/>
              <a:t>american</a:t>
            </a:r>
            <a:r>
              <a:rPr lang="en-US" baseline="0" dirty="0" smtClean="0"/>
              <a:t> lighting has a partnership with </a:t>
            </a:r>
            <a:r>
              <a:rPr lang="en-US" baseline="0" dirty="0" err="1" smtClean="0"/>
              <a:t>lakeland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912DA-7EE5-4109-8D05-D823BAB49DA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06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912DA-7EE5-4109-8D05-D823BAB49DA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59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E7E9EB-E08E-4FFD-9A4F-A6AB1E2B7AD9}" type="datetime1">
              <a:rPr lang="en-US" smtClean="0"/>
              <a:t>10/9/2013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31A7D-885D-451D-9632-CF912F50D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7783AF-EB82-4ADF-B1E4-F246AFC1B1C2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C31A7D-885D-451D-9632-CF912F50D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BC395-098E-4843-8B12-47AB2248C02E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C31A7D-885D-451D-9632-CF912F50D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9E73D-A13E-401B-97B5-E8331567A7EF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C31A7D-885D-451D-9632-CF912F50D9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C6CE07-C286-490E-AE33-997E2B7E619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C31A7D-885D-451D-9632-CF912F50D9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71D42-CCA0-4136-AD7D-9B48DEACC2F1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C31A7D-885D-451D-9632-CF912F50D9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7A81A4-21BD-43C6-87B4-32631D246D25}" type="datetime1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C31A7D-885D-451D-9632-CF912F50D95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74D0CB-BE38-41BA-A638-9B2892212CC9}" type="datetime1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C31A7D-885D-451D-9632-CF912F50D9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D0E05A-3533-4419-AF47-E5DECE75CF08}" type="datetime1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C31A7D-885D-451D-9632-CF912F50D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6C2B76E-9D5C-4199-A24B-3FB041AB67E1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C31A7D-885D-451D-9632-CF912F50D95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DD9277-F6FF-42A2-BF35-1B4B23725C3D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31A7D-885D-451D-9632-CF912F50D9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23E3005-B9CB-4612-86D2-7D161507C567}" type="datetime1">
              <a:rPr lang="en-US" smtClean="0"/>
              <a:t>10/9/2013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4C31A7D-885D-451D-9632-CF912F50D9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Education and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 Maher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Sreeja</a:t>
            </a:r>
            <a:r>
              <a:rPr lang="en-US" dirty="0" smtClean="0"/>
              <a:t> </a:t>
            </a:r>
            <a:r>
              <a:rPr lang="en-US" dirty="0" err="1" smtClean="0"/>
              <a:t>Nomula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0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ones would you change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how would you change them</a:t>
            </a:r>
            <a:r>
              <a:rPr lang="en-US" dirty="0" smtClean="0"/>
              <a:t>? 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2531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8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In-house Training</a:t>
            </a:r>
          </a:p>
          <a:p>
            <a:pPr lvl="1"/>
            <a:r>
              <a:rPr lang="en-US" dirty="0" smtClean="0"/>
              <a:t>Seminars </a:t>
            </a:r>
          </a:p>
          <a:p>
            <a:pPr lvl="1"/>
            <a:r>
              <a:rPr lang="en-US" dirty="0" smtClean="0"/>
              <a:t>Workshops</a:t>
            </a:r>
          </a:p>
          <a:p>
            <a:pPr lvl="1"/>
            <a:r>
              <a:rPr lang="en-US" dirty="0" smtClean="0"/>
              <a:t>Videos</a:t>
            </a:r>
          </a:p>
          <a:p>
            <a:pPr lvl="1"/>
            <a:r>
              <a:rPr lang="en-US" dirty="0" smtClean="0"/>
              <a:t>Audiotape</a:t>
            </a:r>
          </a:p>
          <a:p>
            <a:pPr lvl="1"/>
            <a:r>
              <a:rPr lang="en-US" dirty="0" smtClean="0"/>
              <a:t>Computer assisted instruction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5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Training</a:t>
            </a:r>
          </a:p>
          <a:p>
            <a:pPr lvl="1"/>
            <a:r>
              <a:rPr lang="en-US" dirty="0" smtClean="0"/>
              <a:t>College</a:t>
            </a:r>
          </a:p>
          <a:p>
            <a:pPr lvl="1"/>
            <a:r>
              <a:rPr lang="en-US" dirty="0" smtClean="0"/>
              <a:t>University</a:t>
            </a:r>
          </a:p>
          <a:p>
            <a:pPr lvl="1"/>
            <a:r>
              <a:rPr lang="en-US" dirty="0" smtClean="0"/>
              <a:t>Private training</a:t>
            </a:r>
          </a:p>
          <a:p>
            <a:pPr lvl="1"/>
            <a:r>
              <a:rPr lang="en-US" dirty="0" smtClean="0"/>
              <a:t>Vendor-sponsored training</a:t>
            </a:r>
          </a:p>
          <a:p>
            <a:pPr lvl="1"/>
            <a:r>
              <a:rPr lang="en-US" dirty="0" smtClean="0"/>
              <a:t>Training provided by skilled and professional associations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75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types of skills should be improved through training in the workplace?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effectLst/>
              </a:rPr>
              <a:t>Group Activity</a:t>
            </a:r>
            <a:endParaRPr lang="en-US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431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Diversity </a:t>
            </a:r>
            <a:r>
              <a:rPr lang="en-US" dirty="0"/>
              <a:t>and Culture</a:t>
            </a:r>
          </a:p>
          <a:p>
            <a:r>
              <a:rPr lang="en-US" dirty="0" smtClean="0"/>
              <a:t>Change</a:t>
            </a:r>
          </a:p>
          <a:p>
            <a:r>
              <a:rPr lang="en-US" dirty="0" smtClean="0"/>
              <a:t>Technology</a:t>
            </a:r>
            <a:endParaRPr lang="en-US" dirty="0"/>
          </a:p>
          <a:p>
            <a:r>
              <a:rPr lang="en-US" dirty="0" smtClean="0"/>
              <a:t>Quality employees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need for training?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0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first workers from different backgrounds don’t feel comfortable</a:t>
            </a:r>
          </a:p>
          <a:p>
            <a:r>
              <a:rPr lang="en-US" dirty="0" smtClean="0"/>
              <a:t>Having a diverse workplace does not mean people will work together well</a:t>
            </a:r>
          </a:p>
          <a:p>
            <a:r>
              <a:rPr lang="en-US" dirty="0" smtClean="0"/>
              <a:t>So we need to train this diverse group to work in as a team</a:t>
            </a:r>
          </a:p>
          <a:p>
            <a:r>
              <a:rPr lang="en-US" dirty="0" smtClean="0"/>
              <a:t>What type of training needs to be provided in this situation?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and 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97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and procedures that are used today may be completely different tomorrow</a:t>
            </a:r>
          </a:p>
          <a:p>
            <a:r>
              <a:rPr lang="en-US" dirty="0" smtClean="0"/>
              <a:t>Constantly update training to stay ahead in the marketplace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0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technology is brought into the workplace to utilized</a:t>
            </a:r>
          </a:p>
          <a:p>
            <a:r>
              <a:rPr lang="en-US" dirty="0" smtClean="0"/>
              <a:t>Without training these new technologies can not be used correctly and efficiently or at all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want high-quality employees you need a labor force that has been highly educated</a:t>
            </a:r>
          </a:p>
          <a:p>
            <a:r>
              <a:rPr lang="en-US" dirty="0" smtClean="0"/>
              <a:t>Employees need to be able to adapt and quickly learn in a new environment</a:t>
            </a:r>
          </a:p>
          <a:p>
            <a:r>
              <a:rPr lang="en-US" dirty="0" smtClean="0"/>
              <a:t>Training must be started with the basics so that employees can begin to understand advanced material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Employees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6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How can the need for training be recognized in certain areas of a company?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Group Activity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068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8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For example, specific problems, difficulties in task performance, bottlenecks, etc.</a:t>
            </a:r>
          </a:p>
          <a:p>
            <a:r>
              <a:rPr lang="en-US" dirty="0" smtClean="0"/>
              <a:t>Brainstorming Sessions</a:t>
            </a:r>
          </a:p>
          <a:p>
            <a:pPr lvl="1"/>
            <a:r>
              <a:rPr lang="en-US" dirty="0" smtClean="0"/>
              <a:t>Ask employees what training needs they have</a:t>
            </a:r>
          </a:p>
          <a:p>
            <a:pPr lvl="1"/>
            <a:r>
              <a:rPr lang="en-US" dirty="0" smtClean="0"/>
              <a:t>For example, what tasks they perform well and what tasks they do not perform well and what tasks they can’t perform at all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How </a:t>
            </a:r>
            <a:r>
              <a:rPr lang="en-US" sz="3100" dirty="0"/>
              <a:t>can the need for training be recognized in certain areas of a company?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49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Job Task Analysis Survey</a:t>
            </a:r>
          </a:p>
          <a:p>
            <a:pPr lvl="1"/>
            <a:r>
              <a:rPr lang="en-US" dirty="0" smtClean="0"/>
              <a:t>Develop a survey which will discover what skills employees have and what skills they lack</a:t>
            </a:r>
          </a:p>
          <a:p>
            <a:r>
              <a:rPr lang="en-US" dirty="0" smtClean="0"/>
              <a:t>Employee groups focused on quality specifically to training</a:t>
            </a:r>
          </a:p>
          <a:p>
            <a:pPr lvl="1"/>
            <a:r>
              <a:rPr lang="en-US" dirty="0" smtClean="0"/>
              <a:t>Without managers and supervisors</a:t>
            </a:r>
          </a:p>
          <a:p>
            <a:pPr lvl="1"/>
            <a:r>
              <a:rPr lang="en-US" dirty="0" smtClean="0"/>
              <a:t>More likely to admit their training needs</a:t>
            </a:r>
          </a:p>
          <a:p>
            <a:r>
              <a:rPr lang="en-US" dirty="0" smtClean="0"/>
              <a:t>Set </a:t>
            </a:r>
            <a:r>
              <a:rPr lang="en-US" dirty="0"/>
              <a:t>performance standards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How can the need for training be recognized in certain areas of a company?</a:t>
            </a:r>
          </a:p>
        </p:txBody>
      </p:sp>
    </p:spTree>
    <p:extLst>
      <p:ext uri="{BB962C8B-B14F-4D97-AF65-F5344CB8AC3E}">
        <p14:creationId xmlns:p14="http://schemas.microsoft.com/office/powerpoint/2010/main" val="25956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skills</a:t>
            </a:r>
          </a:p>
          <a:p>
            <a:pPr lvl="1"/>
            <a:r>
              <a:rPr lang="en-US" dirty="0" smtClean="0"/>
              <a:t>Utilizing new technologies</a:t>
            </a:r>
            <a:endParaRPr lang="en-US" dirty="0"/>
          </a:p>
          <a:p>
            <a:pPr lvl="1"/>
            <a:r>
              <a:rPr lang="en-US" dirty="0" smtClean="0"/>
              <a:t>More positive attitudes in the workplace</a:t>
            </a:r>
            <a:endParaRPr lang="en-US" dirty="0"/>
          </a:p>
          <a:p>
            <a:pPr lvl="1"/>
            <a:r>
              <a:rPr lang="en-US" dirty="0" smtClean="0"/>
              <a:t>Safety in the Workplace</a:t>
            </a:r>
          </a:p>
          <a:p>
            <a:pPr lvl="1"/>
            <a:r>
              <a:rPr lang="en-US" dirty="0" smtClean="0"/>
              <a:t>Having equality and harmony in the workplace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Converting Needs to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the specific objective of the training</a:t>
            </a:r>
          </a:p>
          <a:p>
            <a:pPr lvl="1"/>
            <a:r>
              <a:rPr lang="en-US" dirty="0" smtClean="0"/>
              <a:t>Employees will learn how to safely operate a utility knife</a:t>
            </a:r>
          </a:p>
          <a:p>
            <a:r>
              <a:rPr lang="en-US" dirty="0" smtClean="0"/>
              <a:t>This will make it easier to provide and evaluate training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Goals to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5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benefits of training?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82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methods are there to provide training?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to Provide </a:t>
            </a:r>
            <a:r>
              <a:rPr lang="en-US" dirty="0"/>
              <a:t>T</a:t>
            </a:r>
            <a:r>
              <a:rPr lang="en-US" dirty="0" smtClean="0"/>
              <a:t>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06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Approaches</a:t>
            </a:r>
          </a:p>
          <a:p>
            <a:r>
              <a:rPr lang="en-US" dirty="0" smtClean="0"/>
              <a:t>External Approaches</a:t>
            </a:r>
          </a:p>
          <a:p>
            <a:r>
              <a:rPr lang="en-US" dirty="0" smtClean="0"/>
              <a:t>Partnership Approaches</a:t>
            </a:r>
          </a:p>
          <a:p>
            <a:r>
              <a:rPr lang="en-US" dirty="0" smtClean="0"/>
              <a:t>E-Learning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to Provide Training</a:t>
            </a:r>
          </a:p>
        </p:txBody>
      </p:sp>
    </p:spTree>
    <p:extLst>
      <p:ext uri="{BB962C8B-B14F-4D97-AF65-F5344CB8AC3E}">
        <p14:creationId xmlns:p14="http://schemas.microsoft.com/office/powerpoint/2010/main" val="407647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On-site training in the company’s facility</a:t>
            </a:r>
          </a:p>
          <a:p>
            <a:pPr lvl="1"/>
            <a:r>
              <a:rPr lang="en-US" dirty="0" smtClean="0"/>
              <a:t>One-on-one training</a:t>
            </a:r>
          </a:p>
          <a:p>
            <a:pPr lvl="1"/>
            <a:r>
              <a:rPr lang="en-US" dirty="0" smtClean="0"/>
              <a:t>On-the-job computer based training</a:t>
            </a:r>
          </a:p>
          <a:p>
            <a:pPr lvl="1"/>
            <a:r>
              <a:rPr lang="en-US" dirty="0" smtClean="0"/>
              <a:t>Formal group instruction</a:t>
            </a:r>
          </a:p>
          <a:p>
            <a:pPr lvl="1"/>
            <a:r>
              <a:rPr lang="en-US" dirty="0" smtClean="0"/>
              <a:t>Media based instruction </a:t>
            </a:r>
          </a:p>
          <a:p>
            <a:r>
              <a:rPr lang="en-US" dirty="0" smtClean="0"/>
              <a:t>What are the Advantages and Disadvantages of the internal approach?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64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given to employees that are less experienced or new </a:t>
            </a:r>
          </a:p>
          <a:p>
            <a:r>
              <a:rPr lang="en-US" dirty="0" smtClean="0"/>
              <a:t>Also useful for preparing to replace a high-level employee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One-On-One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6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employee to learn at their own speed</a:t>
            </a:r>
          </a:p>
          <a:p>
            <a:r>
              <a:rPr lang="en-US" dirty="0" smtClean="0"/>
              <a:t>Can be more specific to the employee</a:t>
            </a:r>
          </a:p>
          <a:p>
            <a:r>
              <a:rPr lang="en-US" dirty="0" smtClean="0"/>
              <a:t>Gives immediate feedback to employee</a:t>
            </a:r>
          </a:p>
          <a:p>
            <a:r>
              <a:rPr lang="en-US" dirty="0" smtClean="0"/>
              <a:t>Used to improve general knowledge</a:t>
            </a:r>
          </a:p>
          <a:p>
            <a:r>
              <a:rPr lang="en-US" dirty="0" smtClean="0"/>
              <a:t>Can be used at anytime without a need for a trainer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Based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36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the differences and similarities between: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Learning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for a group of employees who share a common training need</a:t>
            </a:r>
          </a:p>
          <a:p>
            <a:pPr lvl="1"/>
            <a:r>
              <a:rPr lang="en-US" dirty="0" smtClean="0"/>
              <a:t>Lectures</a:t>
            </a:r>
          </a:p>
          <a:p>
            <a:pPr lvl="1"/>
            <a:r>
              <a:rPr lang="en-US" dirty="0" smtClean="0"/>
              <a:t>Case studies</a:t>
            </a:r>
          </a:p>
          <a:p>
            <a:pPr lvl="1"/>
            <a:r>
              <a:rPr lang="en-US" dirty="0" smtClean="0"/>
              <a:t>Demonstrations</a:t>
            </a:r>
          </a:p>
          <a:p>
            <a:pPr lvl="1"/>
            <a:r>
              <a:rPr lang="en-US" dirty="0" smtClean="0"/>
              <a:t>Hands-on</a:t>
            </a:r>
          </a:p>
          <a:p>
            <a:pPr lvl="1"/>
            <a:r>
              <a:rPr lang="en-US" dirty="0" smtClean="0"/>
              <a:t>Q and A</a:t>
            </a:r>
          </a:p>
          <a:p>
            <a:pPr lvl="1"/>
            <a:r>
              <a:rPr lang="en-US" dirty="0" smtClean="0"/>
              <a:t>Role-playing</a:t>
            </a:r>
          </a:p>
          <a:p>
            <a:pPr lvl="1"/>
            <a:r>
              <a:rPr lang="en-US" dirty="0"/>
              <a:t>Drills</a:t>
            </a:r>
          </a:p>
          <a:p>
            <a:pPr lvl="1"/>
            <a:r>
              <a:rPr lang="en-US" dirty="0" smtClean="0"/>
              <a:t>Storytelling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Group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49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Media-based may include packages involving</a:t>
            </a:r>
          </a:p>
          <a:p>
            <a:pPr lvl="1"/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Audio</a:t>
            </a:r>
          </a:p>
          <a:p>
            <a:pPr lvl="1"/>
            <a:r>
              <a:rPr lang="en-US" dirty="0" smtClean="0"/>
              <a:t>Workbooks</a:t>
            </a:r>
          </a:p>
          <a:p>
            <a:pPr lvl="1"/>
            <a:r>
              <a:rPr lang="en-US" dirty="0" smtClean="0"/>
              <a:t>Computer</a:t>
            </a:r>
          </a:p>
          <a:p>
            <a:pPr lvl="1"/>
            <a:r>
              <a:rPr lang="en-US" dirty="0" smtClean="0"/>
              <a:t>Slide shows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3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Off-site training away from the workplace</a:t>
            </a:r>
          </a:p>
          <a:p>
            <a:r>
              <a:rPr lang="en-US" dirty="0" smtClean="0"/>
              <a:t>Used for developing general skills</a:t>
            </a:r>
          </a:p>
          <a:p>
            <a:r>
              <a:rPr lang="en-US" dirty="0" smtClean="0"/>
              <a:t>Involves</a:t>
            </a:r>
          </a:p>
          <a:p>
            <a:pPr lvl="1"/>
            <a:r>
              <a:rPr lang="en-US" dirty="0" smtClean="0"/>
              <a:t>Short-term training where employees enrolled for a few hours to a few weeks</a:t>
            </a:r>
          </a:p>
          <a:p>
            <a:pPr lvl="1"/>
            <a:r>
              <a:rPr lang="en-US" dirty="0" smtClean="0"/>
              <a:t>Long-term training where employees are enrolled in college courses</a:t>
            </a:r>
          </a:p>
          <a:p>
            <a:r>
              <a:rPr lang="en-US" dirty="0" smtClean="0"/>
              <a:t>What are some advantages and disadvantages?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9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a partnership with education institutions</a:t>
            </a:r>
          </a:p>
          <a:p>
            <a:r>
              <a:rPr lang="en-US" dirty="0" smtClean="0"/>
              <a:t>The institution has customized courses for an organization</a:t>
            </a:r>
          </a:p>
          <a:p>
            <a:r>
              <a:rPr lang="en-US" dirty="0" smtClean="0"/>
              <a:t>Another advantage of this method is the credibility and standardization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38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Conferencing</a:t>
            </a:r>
          </a:p>
          <a:p>
            <a:r>
              <a:rPr lang="en-US" dirty="0" smtClean="0"/>
              <a:t>Audio conferencing</a:t>
            </a:r>
          </a:p>
          <a:p>
            <a:r>
              <a:rPr lang="en-US" dirty="0" smtClean="0"/>
              <a:t>Web meetings </a:t>
            </a:r>
          </a:p>
          <a:p>
            <a:r>
              <a:rPr lang="en-US" dirty="0" smtClean="0"/>
              <a:t>Online universities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E-Learning</a:t>
            </a:r>
          </a:p>
        </p:txBody>
      </p:sp>
    </p:spTree>
    <p:extLst>
      <p:ext uri="{BB962C8B-B14F-4D97-AF65-F5344CB8AC3E}">
        <p14:creationId xmlns:p14="http://schemas.microsoft.com/office/powerpoint/2010/main" val="325588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training be voluntary or required, and why?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 the training valuable to the employees job?</a:t>
            </a:r>
          </a:p>
          <a:p>
            <a:r>
              <a:rPr lang="en-US" dirty="0" smtClean="0"/>
              <a:t>Did they retain the information that was taught?</a:t>
            </a:r>
          </a:p>
          <a:p>
            <a:r>
              <a:rPr lang="en-US" dirty="0" smtClean="0"/>
              <a:t>Can you see what was learned being utilized in the workplace?</a:t>
            </a:r>
          </a:p>
          <a:p>
            <a:r>
              <a:rPr lang="en-US" dirty="0" smtClean="0"/>
              <a:t>Has the training made a difference?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Evaluation of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5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evaluates the training session</a:t>
            </a:r>
          </a:p>
          <a:p>
            <a:pPr lvl="1"/>
            <a:r>
              <a:rPr lang="en-US" dirty="0" smtClean="0"/>
              <a:t>Organization of course</a:t>
            </a:r>
          </a:p>
          <a:p>
            <a:pPr lvl="2"/>
            <a:r>
              <a:rPr lang="en-US" dirty="0" smtClean="0"/>
              <a:t>e.g. were the objectives clear</a:t>
            </a:r>
          </a:p>
          <a:p>
            <a:pPr lvl="1"/>
            <a:r>
              <a:rPr lang="en-US" dirty="0" smtClean="0"/>
              <a:t>Teaching methods and skills</a:t>
            </a:r>
          </a:p>
          <a:p>
            <a:pPr lvl="2"/>
            <a:r>
              <a:rPr lang="en-US" dirty="0" smtClean="0"/>
              <a:t>e.g. were the lectures effective</a:t>
            </a:r>
          </a:p>
          <a:p>
            <a:pPr lvl="1"/>
            <a:r>
              <a:rPr lang="en-US" dirty="0" smtClean="0"/>
              <a:t>Value of the Course</a:t>
            </a:r>
          </a:p>
          <a:p>
            <a:pPr lvl="2"/>
            <a:r>
              <a:rPr lang="en-US" dirty="0" smtClean="0"/>
              <a:t>e.g. was the value of the course outstanding or poor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14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causes training to fail?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3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 teaching</a:t>
            </a:r>
          </a:p>
          <a:p>
            <a:r>
              <a:rPr lang="en-US" dirty="0" smtClean="0"/>
              <a:t>Inadequate resources </a:t>
            </a:r>
          </a:p>
          <a:p>
            <a:r>
              <a:rPr lang="en-US" dirty="0" smtClean="0"/>
              <a:t>Poor planning</a:t>
            </a:r>
          </a:p>
          <a:p>
            <a:r>
              <a:rPr lang="en-US" dirty="0" smtClean="0"/>
              <a:t>Lack of funds</a:t>
            </a:r>
          </a:p>
          <a:p>
            <a:r>
              <a:rPr lang="en-US" dirty="0" smtClean="0"/>
              <a:t>Lack of commitment</a:t>
            </a:r>
          </a:p>
          <a:p>
            <a:r>
              <a:rPr lang="en-US" dirty="0" smtClean="0"/>
              <a:t>Lack of participation</a:t>
            </a:r>
          </a:p>
          <a:p>
            <a:r>
              <a:rPr lang="en-US" dirty="0" smtClean="0"/>
              <a:t>Being too specific at first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Training Sometimes Fails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83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“a </a:t>
            </a:r>
            <a:r>
              <a:rPr lang="en-US" dirty="0"/>
              <a:t>field of study that deals with the methods and problems of </a:t>
            </a:r>
            <a:r>
              <a:rPr lang="en-US" dirty="0" smtClean="0"/>
              <a:t>teaching”</a:t>
            </a:r>
          </a:p>
          <a:p>
            <a:r>
              <a:rPr lang="en-US" dirty="0" smtClean="0"/>
              <a:t>Typically in a classroom</a:t>
            </a:r>
          </a:p>
          <a:p>
            <a:r>
              <a:rPr lang="en-US" dirty="0" smtClean="0"/>
              <a:t>Education provides theoretical knowledge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Planning Training</a:t>
            </a:r>
          </a:p>
          <a:p>
            <a:pPr lvl="1"/>
            <a:r>
              <a:rPr lang="en-US" dirty="0" smtClean="0"/>
              <a:t>Provides a roadmap to meet the quality standards</a:t>
            </a:r>
          </a:p>
          <a:p>
            <a:r>
              <a:rPr lang="en-US" dirty="0" smtClean="0"/>
              <a:t>Quality Control Training</a:t>
            </a:r>
          </a:p>
          <a:p>
            <a:pPr lvl="1"/>
            <a:r>
              <a:rPr lang="en-US" dirty="0" smtClean="0"/>
              <a:t>Uses control tools to maintain quality</a:t>
            </a:r>
          </a:p>
          <a:p>
            <a:r>
              <a:rPr lang="en-US" dirty="0" smtClean="0"/>
              <a:t>Quality Improvement Training</a:t>
            </a:r>
          </a:p>
          <a:p>
            <a:pPr lvl="1"/>
            <a:r>
              <a:rPr lang="en-US" dirty="0" smtClean="0"/>
              <a:t>Utilizes quality improvement tools and techniques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Juran</a:t>
            </a:r>
            <a:r>
              <a:rPr lang="en-US" dirty="0" smtClean="0"/>
              <a:t> Trilogy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44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training of ethical behavior </a:t>
            </a:r>
          </a:p>
          <a:p>
            <a:r>
              <a:rPr lang="en-US" dirty="0" smtClean="0"/>
              <a:t>Companies can have different ethical standards</a:t>
            </a:r>
          </a:p>
          <a:p>
            <a:r>
              <a:rPr lang="en-US" dirty="0" smtClean="0"/>
              <a:t>Common business ethics on the job are:</a:t>
            </a:r>
          </a:p>
          <a:p>
            <a:pPr lvl="1"/>
            <a:r>
              <a:rPr lang="en-US" dirty="0" smtClean="0"/>
              <a:t>Integrity</a:t>
            </a:r>
          </a:p>
          <a:p>
            <a:pPr lvl="1"/>
            <a:r>
              <a:rPr lang="en-US" dirty="0" smtClean="0"/>
              <a:t>Loyalty </a:t>
            </a:r>
          </a:p>
          <a:p>
            <a:pPr lvl="1"/>
            <a:r>
              <a:rPr lang="en-US" dirty="0" smtClean="0"/>
              <a:t>Responsibility</a:t>
            </a:r>
          </a:p>
          <a:p>
            <a:pPr lvl="1"/>
            <a:r>
              <a:rPr lang="en-US" dirty="0" smtClean="0"/>
              <a:t>Empathy</a:t>
            </a:r>
          </a:p>
          <a:p>
            <a:pPr lvl="1"/>
            <a:r>
              <a:rPr lang="en-US" dirty="0" smtClean="0"/>
              <a:t>Confidentiality </a:t>
            </a:r>
          </a:p>
          <a:p>
            <a:pPr lvl="1"/>
            <a:r>
              <a:rPr lang="en-US" dirty="0" smtClean="0"/>
              <a:t>Respect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3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 customer what they need to know and expect from a product</a:t>
            </a:r>
          </a:p>
          <a:p>
            <a:r>
              <a:rPr lang="en-US" dirty="0" smtClean="0"/>
              <a:t>Proper usage of the product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user manuals, on-site technical assistance, customer service trainers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0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Education. (n.d.). </a:t>
            </a:r>
            <a:r>
              <a:rPr lang="en-US" sz="1200" i="1" dirty="0"/>
              <a:t>Merriam-Webster.com</a:t>
            </a:r>
            <a:r>
              <a:rPr lang="en-US" sz="1200" dirty="0"/>
              <a:t>. Retrieved from http://www.merriam-	webster.com/dictionary/education</a:t>
            </a:r>
          </a:p>
          <a:p>
            <a:r>
              <a:rPr lang="sv-SE" sz="1200" dirty="0"/>
              <a:t>Goetsch, D. L. &amp; Davis, S.  (2009). </a:t>
            </a:r>
            <a:r>
              <a:rPr lang="en-US" sz="1200" i="1" dirty="0"/>
              <a:t>Quality Management for Organizational Excellence: Introduction to 	Total Quality.</a:t>
            </a:r>
            <a:r>
              <a:rPr lang="en-US" sz="1200" dirty="0"/>
              <a:t>  Upper Saddle River, NJ:  Prentice Hall</a:t>
            </a:r>
          </a:p>
          <a:p>
            <a:r>
              <a:rPr lang="en-US" sz="1200" i="1" dirty="0"/>
              <a:t>How to identify training needs</a:t>
            </a:r>
            <a:r>
              <a:rPr lang="en-US" sz="1200" dirty="0"/>
              <a:t>. (n.d.). Startupdonut.co.uk.  Retrieved from 	http://www.startupdonut.co.uk/startup/employees/people-management/how-to-identify-	training-needs</a:t>
            </a:r>
          </a:p>
          <a:p>
            <a:r>
              <a:rPr lang="en-US" sz="1200" dirty="0" smtClean="0"/>
              <a:t>Learning</a:t>
            </a:r>
            <a:r>
              <a:rPr lang="en-US" sz="1200" dirty="0"/>
              <a:t>. (</a:t>
            </a:r>
            <a:r>
              <a:rPr lang="en-US" sz="1200" dirty="0" err="1"/>
              <a:t>n.d.</a:t>
            </a:r>
            <a:r>
              <a:rPr lang="en-US" sz="1200" dirty="0"/>
              <a:t>). </a:t>
            </a:r>
            <a:r>
              <a:rPr lang="en-US" sz="1200" i="1" dirty="0"/>
              <a:t>Merriam-Webster.com</a:t>
            </a:r>
            <a:r>
              <a:rPr lang="en-US" sz="1200" dirty="0"/>
              <a:t>. Retrieved </a:t>
            </a:r>
            <a:r>
              <a:rPr lang="en-US" sz="1200" dirty="0" smtClean="0"/>
              <a:t>from </a:t>
            </a:r>
            <a:r>
              <a:rPr lang="en-US" sz="1200" dirty="0"/>
              <a:t>http://</a:t>
            </a:r>
            <a:r>
              <a:rPr lang="en-US" sz="1200" dirty="0" smtClean="0"/>
              <a:t>www.merriam-	webster.com/dictionary/learning</a:t>
            </a:r>
          </a:p>
          <a:p>
            <a:r>
              <a:rPr lang="en-US" sz="1200" i="1" dirty="0" smtClean="0"/>
              <a:t>The </a:t>
            </a:r>
            <a:r>
              <a:rPr lang="en-US" sz="1200" i="1" dirty="0"/>
              <a:t>Advantages &amp; Disadvantages of In-House Training</a:t>
            </a:r>
            <a:r>
              <a:rPr lang="en-US" sz="1200" dirty="0" smtClean="0"/>
              <a:t>. (</a:t>
            </a:r>
            <a:r>
              <a:rPr lang="en-US" sz="1200" dirty="0" err="1" smtClean="0"/>
              <a:t>n.d.</a:t>
            </a:r>
            <a:r>
              <a:rPr lang="en-US" sz="1200" dirty="0" smtClean="0"/>
              <a:t>). OptimusSourcing.com. Retrieved </a:t>
            </a:r>
            <a:r>
              <a:rPr lang="en-US" sz="1200" dirty="0"/>
              <a:t>from	http://</a:t>
            </a:r>
            <a:r>
              <a:rPr lang="en-US" sz="1200" dirty="0" smtClean="0"/>
              <a:t>www.optimussourcing.com/training-news/the-advantages-disadvantages-of-in-house-	training</a:t>
            </a:r>
          </a:p>
          <a:p>
            <a:r>
              <a:rPr lang="en-US" sz="1200" i="1" dirty="0" smtClean="0"/>
              <a:t>The </a:t>
            </a:r>
            <a:r>
              <a:rPr lang="en-US" sz="1200" i="1" dirty="0"/>
              <a:t>Most Effective Training </a:t>
            </a:r>
            <a:r>
              <a:rPr lang="en-US" sz="1200" i="1" dirty="0" smtClean="0"/>
              <a:t>Techniques.  </a:t>
            </a:r>
            <a:r>
              <a:rPr lang="en-US" sz="1200" dirty="0" smtClean="0"/>
              <a:t>(2013).  Trainingtoday.blr.com.  </a:t>
            </a:r>
            <a:r>
              <a:rPr lang="en-US" sz="1200" dirty="0"/>
              <a:t>Retrieved from </a:t>
            </a:r>
            <a:r>
              <a:rPr lang="en-US" sz="1200" dirty="0" smtClean="0"/>
              <a:t>	http</a:t>
            </a:r>
            <a:r>
              <a:rPr lang="en-US" sz="1200" dirty="0"/>
              <a:t>://</a:t>
            </a:r>
            <a:r>
              <a:rPr lang="en-US" sz="1200" dirty="0" smtClean="0"/>
              <a:t>trainingtoday.blr.com/employee-training-resources/How-to-Choose-the-Most-	Effective-Training-Techniques</a:t>
            </a:r>
          </a:p>
          <a:p>
            <a:endParaRPr lang="en-US" sz="1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5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“is an organized, systematic series of activities designed to enhance an individuals work-related knowledge, skills, and understanding or motivation”</a:t>
            </a:r>
          </a:p>
          <a:p>
            <a:r>
              <a:rPr lang="en-US" dirty="0" smtClean="0"/>
              <a:t>Typically in a less formal environment</a:t>
            </a:r>
          </a:p>
          <a:p>
            <a:r>
              <a:rPr lang="en-US" dirty="0" smtClean="0"/>
              <a:t>Immediate, particular, and practical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qualities does a trainer need to possess?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</a:t>
            </a:r>
            <a:r>
              <a:rPr lang="en-US" dirty="0"/>
              <a:t>activity or process of gaining knowledge or skill by studying, practicing, being taught, or experiencing something : the activity of someone who </a:t>
            </a:r>
            <a:r>
              <a:rPr lang="en-US" dirty="0" smtClean="0"/>
              <a:t>learns”</a:t>
            </a:r>
          </a:p>
          <a:p>
            <a:r>
              <a:rPr lang="en-US" dirty="0" smtClean="0"/>
              <a:t>What does understanding have to do with learning?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2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People learn if they want to learn</a:t>
            </a:r>
          </a:p>
          <a:p>
            <a:r>
              <a:rPr lang="en-US" dirty="0" smtClean="0"/>
              <a:t>People learn more easily when they can relate it to something they already know</a:t>
            </a:r>
          </a:p>
          <a:p>
            <a:r>
              <a:rPr lang="en-US" dirty="0" smtClean="0"/>
              <a:t>People learn by doing</a:t>
            </a:r>
          </a:p>
          <a:p>
            <a:r>
              <a:rPr lang="en-US" dirty="0" smtClean="0"/>
              <a:t>The more people do something the more they will remember and understand how to do it</a:t>
            </a:r>
          </a:p>
          <a:p>
            <a:r>
              <a:rPr lang="en-US" dirty="0"/>
              <a:t>People need immediate feedback to know if they have learned </a:t>
            </a:r>
          </a:p>
          <a:p>
            <a:r>
              <a:rPr lang="en-US" dirty="0" smtClean="0"/>
              <a:t>When learning is successful people tend to want to learn more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95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“Forget quality, just sell harder”</a:t>
            </a:r>
          </a:p>
          <a:p>
            <a:pPr marL="2057400" lvl="8" indent="0">
              <a:buNone/>
            </a:pPr>
            <a:r>
              <a:rPr lang="en-US" dirty="0"/>
              <a:t>	</a:t>
            </a:r>
            <a:r>
              <a:rPr lang="en-US" dirty="0" smtClean="0"/>
              <a:t>or</a:t>
            </a:r>
          </a:p>
          <a:p>
            <a:r>
              <a:rPr lang="en-US" dirty="0" smtClean="0"/>
              <a:t>“Improve quality and you won’t have to sell so hard”</a:t>
            </a:r>
          </a:p>
          <a:p>
            <a:r>
              <a:rPr lang="en-US" dirty="0" smtClean="0"/>
              <a:t>Which one would you choose?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A7D-885D-451D-9632-CF912F50D954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Quality Philosophy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0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691</TotalTime>
  <Words>1234</Words>
  <Application>Microsoft Office PowerPoint</Application>
  <PresentationFormat>On-screen Show (4:3)</PresentationFormat>
  <Paragraphs>285</Paragraphs>
  <Slides>43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Concourse</vt:lpstr>
      <vt:lpstr>Education and Training</vt:lpstr>
      <vt:lpstr>Group Activity</vt:lpstr>
      <vt:lpstr>Group Activity</vt:lpstr>
      <vt:lpstr>Education</vt:lpstr>
      <vt:lpstr>Training</vt:lpstr>
      <vt:lpstr>Question</vt:lpstr>
      <vt:lpstr>Learning</vt:lpstr>
      <vt:lpstr>Principles of Learning</vt:lpstr>
      <vt:lpstr>Total Quality Philosophy</vt:lpstr>
      <vt:lpstr>Which ones would you change and how would you change them?  </vt:lpstr>
      <vt:lpstr>Sources of Training</vt:lpstr>
      <vt:lpstr>Sources of Training</vt:lpstr>
      <vt:lpstr>Group Activity</vt:lpstr>
      <vt:lpstr>What is the need for training?</vt:lpstr>
      <vt:lpstr>Diversity and Culture</vt:lpstr>
      <vt:lpstr>Change</vt:lpstr>
      <vt:lpstr>Technology</vt:lpstr>
      <vt:lpstr>Quality Employees</vt:lpstr>
      <vt:lpstr>Group Activity</vt:lpstr>
      <vt:lpstr> How can the need for training be recognized in certain areas of a company? </vt:lpstr>
      <vt:lpstr>How can the need for training be recognized in certain areas of a company?</vt:lpstr>
      <vt:lpstr>Converting Needs to Goals</vt:lpstr>
      <vt:lpstr>Converting Goals to Objectives</vt:lpstr>
      <vt:lpstr>Group Activity</vt:lpstr>
      <vt:lpstr>Methods to Provide Training</vt:lpstr>
      <vt:lpstr>Methods to Provide Training</vt:lpstr>
      <vt:lpstr>Internal Approach</vt:lpstr>
      <vt:lpstr>One-On-One Training</vt:lpstr>
      <vt:lpstr>Computer Based Training</vt:lpstr>
      <vt:lpstr>Formal Group Instruction</vt:lpstr>
      <vt:lpstr>Media-based</vt:lpstr>
      <vt:lpstr>External Approaches</vt:lpstr>
      <vt:lpstr>Partnership Approach</vt:lpstr>
      <vt:lpstr>E-Learning</vt:lpstr>
      <vt:lpstr>Group Activity</vt:lpstr>
      <vt:lpstr>Evaluation of Training</vt:lpstr>
      <vt:lpstr>Evaluation of Training</vt:lpstr>
      <vt:lpstr>Group Activity</vt:lpstr>
      <vt:lpstr>Why Training Sometimes Fails</vt:lpstr>
      <vt:lpstr>Juran Trilogy</vt:lpstr>
      <vt:lpstr>Ethics Training</vt:lpstr>
      <vt:lpstr>Customer Training</vt:lpstr>
      <vt:lpstr>Citations</vt:lpstr>
    </vt:vector>
  </TitlesOfParts>
  <Company>Eastern Illinois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K Maher</dc:creator>
  <cp:lastModifiedBy>Matthew K Maher</cp:lastModifiedBy>
  <cp:revision>63</cp:revision>
  <dcterms:created xsi:type="dcterms:W3CDTF">2013-10-03T16:51:46Z</dcterms:created>
  <dcterms:modified xsi:type="dcterms:W3CDTF">2013-10-09T16:38:42Z</dcterms:modified>
</cp:coreProperties>
</file>