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43"/>
    <p:restoredTop sz="94654"/>
  </p:normalViewPr>
  <p:slideViewPr>
    <p:cSldViewPr snapToGrid="0" snapToObjects="1" showGuides="1">
      <p:cViewPr varScale="1">
        <p:scale>
          <a:sx n="95" d="100"/>
          <a:sy n="95" d="100"/>
        </p:scale>
        <p:origin x="-123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A8EA61-00ED-6B4E-A200-8BFE4D966621}" type="datetimeFigureOut">
              <a:rPr lang="en-US" smtClean="0"/>
              <a:t>2/27/2017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D5DE75-7E82-2E47-AD9E-70493955F9AB}" type="slidenum">
              <a:rPr lang="en-US" smtClean="0"/>
              <a:t>‹#›</a:t>
            </a:fld>
            <a:endParaRPr lang="en-US"/>
          </a:p>
        </p:txBody>
      </p:sp>
    </p:spTree>
    <p:extLst>
      <p:ext uri="{BB962C8B-B14F-4D97-AF65-F5344CB8AC3E}">
        <p14:creationId xmlns:p14="http://schemas.microsoft.com/office/powerpoint/2010/main" val="10599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A6DC7-7482-2145-A3AB-39BCC1307670}" type="datetimeFigureOut">
              <a:rPr lang="en-US" smtClean="0"/>
              <a:t>2/27/2017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32F2E-B3C3-3149-A6DB-ABC98C10312C}" type="slidenum">
              <a:rPr lang="en-US" smtClean="0"/>
              <a:t>‹#›</a:t>
            </a:fld>
            <a:endParaRPr lang="en-US"/>
          </a:p>
        </p:txBody>
      </p:sp>
    </p:spTree>
    <p:extLst>
      <p:ext uri="{BB962C8B-B14F-4D97-AF65-F5344CB8AC3E}">
        <p14:creationId xmlns:p14="http://schemas.microsoft.com/office/powerpoint/2010/main" val="204462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232F2E-B3C3-3149-A6DB-ABC98C10312C}" type="slidenum">
              <a:rPr lang="en-US" smtClean="0"/>
              <a:t>1</a:t>
            </a:fld>
            <a:endParaRPr lang="en-US"/>
          </a:p>
        </p:txBody>
      </p:sp>
    </p:spTree>
    <p:extLst>
      <p:ext uri="{BB962C8B-B14F-4D97-AF65-F5344CB8AC3E}">
        <p14:creationId xmlns:p14="http://schemas.microsoft.com/office/powerpoint/2010/main" val="2121782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EEE7B9-34B3-F548-B4C0-81B925ADA6B0}"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CE2DD-12F5-B347-A520-BA6808087A81}" type="slidenum">
              <a:rPr lang="en-US" smtClean="0"/>
              <a:t>‹#›</a:t>
            </a:fld>
            <a:endParaRPr lang="en-US"/>
          </a:p>
        </p:txBody>
      </p:sp>
    </p:spTree>
    <p:extLst>
      <p:ext uri="{BB962C8B-B14F-4D97-AF65-F5344CB8AC3E}">
        <p14:creationId xmlns:p14="http://schemas.microsoft.com/office/powerpoint/2010/main" val="56092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EE7B9-34B3-F548-B4C0-81B925ADA6B0}"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CE2DD-12F5-B347-A520-BA6808087A81}" type="slidenum">
              <a:rPr lang="en-US" smtClean="0"/>
              <a:t>‹#›</a:t>
            </a:fld>
            <a:endParaRPr lang="en-US"/>
          </a:p>
        </p:txBody>
      </p:sp>
    </p:spTree>
    <p:extLst>
      <p:ext uri="{BB962C8B-B14F-4D97-AF65-F5344CB8AC3E}">
        <p14:creationId xmlns:p14="http://schemas.microsoft.com/office/powerpoint/2010/main" val="161445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EE7B9-34B3-F548-B4C0-81B925ADA6B0}"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CE2DD-12F5-B347-A520-BA6808087A81}" type="slidenum">
              <a:rPr lang="en-US" smtClean="0"/>
              <a:t>‹#›</a:t>
            </a:fld>
            <a:endParaRPr lang="en-US"/>
          </a:p>
        </p:txBody>
      </p:sp>
    </p:spTree>
    <p:extLst>
      <p:ext uri="{BB962C8B-B14F-4D97-AF65-F5344CB8AC3E}">
        <p14:creationId xmlns:p14="http://schemas.microsoft.com/office/powerpoint/2010/main" val="65797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EE7B9-34B3-F548-B4C0-81B925ADA6B0}"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CE2DD-12F5-B347-A520-BA6808087A81}" type="slidenum">
              <a:rPr lang="en-US" smtClean="0"/>
              <a:t>‹#›</a:t>
            </a:fld>
            <a:endParaRPr lang="en-US"/>
          </a:p>
        </p:txBody>
      </p:sp>
    </p:spTree>
    <p:extLst>
      <p:ext uri="{BB962C8B-B14F-4D97-AF65-F5344CB8AC3E}">
        <p14:creationId xmlns:p14="http://schemas.microsoft.com/office/powerpoint/2010/main" val="506166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EEE7B9-34B3-F548-B4C0-81B925ADA6B0}"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CE2DD-12F5-B347-A520-BA6808087A81}" type="slidenum">
              <a:rPr lang="en-US" smtClean="0"/>
              <a:t>‹#›</a:t>
            </a:fld>
            <a:endParaRPr lang="en-US"/>
          </a:p>
        </p:txBody>
      </p:sp>
    </p:spTree>
    <p:extLst>
      <p:ext uri="{BB962C8B-B14F-4D97-AF65-F5344CB8AC3E}">
        <p14:creationId xmlns:p14="http://schemas.microsoft.com/office/powerpoint/2010/main" val="95999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EEE7B9-34B3-F548-B4C0-81B925ADA6B0}"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CE2DD-12F5-B347-A520-BA6808087A81}" type="slidenum">
              <a:rPr lang="en-US" smtClean="0"/>
              <a:t>‹#›</a:t>
            </a:fld>
            <a:endParaRPr lang="en-US"/>
          </a:p>
        </p:txBody>
      </p:sp>
    </p:spTree>
    <p:extLst>
      <p:ext uri="{BB962C8B-B14F-4D97-AF65-F5344CB8AC3E}">
        <p14:creationId xmlns:p14="http://schemas.microsoft.com/office/powerpoint/2010/main" val="55288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EEE7B9-34B3-F548-B4C0-81B925ADA6B0}" type="datetimeFigureOut">
              <a:rPr lang="en-US" smtClean="0"/>
              <a:t>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BCE2DD-12F5-B347-A520-BA6808087A81}" type="slidenum">
              <a:rPr lang="en-US" smtClean="0"/>
              <a:t>‹#›</a:t>
            </a:fld>
            <a:endParaRPr lang="en-US"/>
          </a:p>
        </p:txBody>
      </p:sp>
    </p:spTree>
    <p:extLst>
      <p:ext uri="{BB962C8B-B14F-4D97-AF65-F5344CB8AC3E}">
        <p14:creationId xmlns:p14="http://schemas.microsoft.com/office/powerpoint/2010/main" val="21813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EEE7B9-34B3-F548-B4C0-81B925ADA6B0}" type="datetimeFigureOut">
              <a:rPr lang="en-US" smtClean="0"/>
              <a:t>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BCE2DD-12F5-B347-A520-BA6808087A81}" type="slidenum">
              <a:rPr lang="en-US" smtClean="0"/>
              <a:t>‹#›</a:t>
            </a:fld>
            <a:endParaRPr lang="en-US"/>
          </a:p>
        </p:txBody>
      </p:sp>
    </p:spTree>
    <p:extLst>
      <p:ext uri="{BB962C8B-B14F-4D97-AF65-F5344CB8AC3E}">
        <p14:creationId xmlns:p14="http://schemas.microsoft.com/office/powerpoint/2010/main" val="45365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EE7B9-34B3-F548-B4C0-81B925ADA6B0}" type="datetimeFigureOut">
              <a:rPr lang="en-US" smtClean="0"/>
              <a:t>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BCE2DD-12F5-B347-A520-BA6808087A81}" type="slidenum">
              <a:rPr lang="en-US" smtClean="0"/>
              <a:t>‹#›</a:t>
            </a:fld>
            <a:endParaRPr lang="en-US"/>
          </a:p>
        </p:txBody>
      </p:sp>
    </p:spTree>
    <p:extLst>
      <p:ext uri="{BB962C8B-B14F-4D97-AF65-F5344CB8AC3E}">
        <p14:creationId xmlns:p14="http://schemas.microsoft.com/office/powerpoint/2010/main" val="99428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EE7B9-34B3-F548-B4C0-81B925ADA6B0}"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CE2DD-12F5-B347-A520-BA6808087A81}" type="slidenum">
              <a:rPr lang="en-US" smtClean="0"/>
              <a:t>‹#›</a:t>
            </a:fld>
            <a:endParaRPr lang="en-US"/>
          </a:p>
        </p:txBody>
      </p:sp>
    </p:spTree>
    <p:extLst>
      <p:ext uri="{BB962C8B-B14F-4D97-AF65-F5344CB8AC3E}">
        <p14:creationId xmlns:p14="http://schemas.microsoft.com/office/powerpoint/2010/main" val="1376157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EE7B9-34B3-F548-B4C0-81B925ADA6B0}"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CE2DD-12F5-B347-A520-BA6808087A81}" type="slidenum">
              <a:rPr lang="en-US" smtClean="0"/>
              <a:t>‹#›</a:t>
            </a:fld>
            <a:endParaRPr lang="en-US"/>
          </a:p>
        </p:txBody>
      </p:sp>
    </p:spTree>
    <p:extLst>
      <p:ext uri="{BB962C8B-B14F-4D97-AF65-F5344CB8AC3E}">
        <p14:creationId xmlns:p14="http://schemas.microsoft.com/office/powerpoint/2010/main" val="68585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EE7B9-34B3-F548-B4C0-81B925ADA6B0}" type="datetimeFigureOut">
              <a:rPr lang="en-US" smtClean="0"/>
              <a:t>2/27/2017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CE2DD-12F5-B347-A520-BA6808087A81}" type="slidenum">
              <a:rPr lang="en-US" smtClean="0"/>
              <a:t>‹#›</a:t>
            </a:fld>
            <a:endParaRPr lang="en-US"/>
          </a:p>
        </p:txBody>
      </p:sp>
    </p:spTree>
    <p:extLst>
      <p:ext uri="{BB962C8B-B14F-4D97-AF65-F5344CB8AC3E}">
        <p14:creationId xmlns:p14="http://schemas.microsoft.com/office/powerpoint/2010/main" val="159425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tiff"/><Relationship Id="rId1" Type="http://schemas.openxmlformats.org/officeDocument/2006/relationships/slideLayout" Target="../slideLayouts/slideLayout7.xml"/><Relationship Id="rId5" Type="http://schemas.openxmlformats.org/officeDocument/2006/relationships/image" Target="../media/image5.tiff"/><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096000" y="0"/>
            <a:ext cx="0" cy="685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0" y="0"/>
            <a:ext cx="6144768" cy="6858000"/>
            <a:chOff x="0" y="0"/>
            <a:chExt cx="6144768" cy="6858000"/>
          </a:xfrm>
        </p:grpSpPr>
        <p:pic>
          <p:nvPicPr>
            <p:cNvPr id="7" name="Picture 6"/>
            <p:cNvPicPr>
              <a:picLocks noChangeAspect="1"/>
            </p:cNvPicPr>
            <p:nvPr/>
          </p:nvPicPr>
          <p:blipFill>
            <a:blip r:embed="rId3"/>
            <a:stretch>
              <a:fillRect/>
            </a:stretch>
          </p:blipFill>
          <p:spPr>
            <a:xfrm>
              <a:off x="0" y="0"/>
              <a:ext cx="6144768" cy="6858000"/>
            </a:xfrm>
            <a:prstGeom prst="rect">
              <a:avLst/>
            </a:prstGeom>
          </p:spPr>
        </p:pic>
        <p:pic>
          <p:nvPicPr>
            <p:cNvPr id="4" name="Picture 3"/>
            <p:cNvPicPr>
              <a:picLocks noChangeAspect="1"/>
            </p:cNvPicPr>
            <p:nvPr/>
          </p:nvPicPr>
          <p:blipFill>
            <a:blip r:embed="rId4"/>
            <a:stretch>
              <a:fillRect/>
            </a:stretch>
          </p:blipFill>
          <p:spPr>
            <a:xfrm>
              <a:off x="2182368" y="444500"/>
              <a:ext cx="1739638" cy="2249932"/>
            </a:xfrm>
            <a:prstGeom prst="rect">
              <a:avLst/>
            </a:prstGeom>
          </p:spPr>
        </p:pic>
        <p:sp>
          <p:nvSpPr>
            <p:cNvPr id="6" name="Rectangle 5"/>
            <p:cNvSpPr/>
            <p:nvPr/>
          </p:nvSpPr>
          <p:spPr>
            <a:xfrm>
              <a:off x="333756" y="2691718"/>
              <a:ext cx="5457444" cy="3754874"/>
            </a:xfrm>
            <a:prstGeom prst="rect">
              <a:avLst/>
            </a:prstGeom>
          </p:spPr>
          <p:txBody>
            <a:bodyPr wrap="square">
              <a:spAutoFit/>
            </a:bodyPr>
            <a:lstStyle/>
            <a:p>
              <a:pPr marL="285750" indent="-285750" algn="ctr">
                <a:buFont typeface="Arial" charset="0"/>
                <a:buChar char="•"/>
              </a:pPr>
              <a:r>
                <a:rPr lang="en-US" sz="1400" dirty="0" smtClean="0">
                  <a:solidFill>
                    <a:srgbClr val="262626"/>
                  </a:solidFill>
                  <a:latin typeface="Helvetica" charset="0"/>
                </a:rPr>
                <a:t>Read the book </a:t>
              </a:r>
              <a:r>
                <a:rPr lang="en-US" sz="1400" i="1" dirty="0" smtClean="0">
                  <a:solidFill>
                    <a:srgbClr val="262626"/>
                  </a:solidFill>
                  <a:latin typeface="Helvetica" charset="0"/>
                </a:rPr>
                <a:t>A Bad Case of Stripes</a:t>
              </a:r>
              <a:r>
                <a:rPr lang="en-US" sz="1400" i="0" dirty="0" smtClean="0">
                  <a:solidFill>
                    <a:srgbClr val="262626"/>
                  </a:solidFill>
                  <a:latin typeface="Helvetica" charset="0"/>
                </a:rPr>
                <a:t> </a:t>
              </a:r>
              <a:br>
                <a:rPr lang="en-US" sz="1400" i="0" dirty="0" smtClean="0">
                  <a:solidFill>
                    <a:srgbClr val="262626"/>
                  </a:solidFill>
                  <a:latin typeface="Helvetica" charset="0"/>
                </a:rPr>
              </a:br>
              <a:endParaRPr lang="en-US" sz="1400" i="0" dirty="0" smtClean="0">
                <a:solidFill>
                  <a:srgbClr val="262626"/>
                </a:solidFill>
                <a:latin typeface="Helvetica" charset="0"/>
              </a:endParaRPr>
            </a:p>
            <a:p>
              <a:pPr marL="285750" indent="-285750" algn="ctr">
                <a:buFont typeface="Arial" charset="0"/>
                <a:buChar char="•"/>
              </a:pPr>
              <a:r>
                <a:rPr lang="en-US" sz="1400" i="0" dirty="0" smtClean="0">
                  <a:solidFill>
                    <a:srgbClr val="262626"/>
                  </a:solidFill>
                  <a:latin typeface="Helvetica" charset="0"/>
                </a:rPr>
                <a:t>Have students reflect upon the message of the story: </a:t>
              </a:r>
              <a:r>
                <a:rPr lang="en-US" sz="1400" i="1" dirty="0" smtClean="0">
                  <a:solidFill>
                    <a:srgbClr val="262626"/>
                  </a:solidFill>
                  <a:latin typeface="Helvetica" charset="0"/>
                </a:rPr>
                <a:t>We are all unique and being true to who we are is important</a:t>
              </a:r>
              <a:br>
                <a:rPr lang="en-US" sz="1400" i="1" dirty="0" smtClean="0">
                  <a:solidFill>
                    <a:srgbClr val="262626"/>
                  </a:solidFill>
                  <a:latin typeface="Helvetica" charset="0"/>
                </a:rPr>
              </a:br>
              <a:endParaRPr lang="en-US" sz="1400" i="1" dirty="0" smtClean="0">
                <a:solidFill>
                  <a:srgbClr val="262626"/>
                </a:solidFill>
                <a:latin typeface="Helvetica" charset="0"/>
              </a:endParaRPr>
            </a:p>
            <a:p>
              <a:pPr marL="285750" indent="-285750" algn="ctr">
                <a:buFont typeface="Arial" charset="0"/>
                <a:buChar char="•"/>
              </a:pPr>
              <a:r>
                <a:rPr lang="en-US" sz="1400" i="0" dirty="0" smtClean="0">
                  <a:solidFill>
                    <a:srgbClr val="262626"/>
                  </a:solidFill>
                  <a:latin typeface="Helvetica" charset="0"/>
                </a:rPr>
                <a:t>Discuss things that make each one of us unique, aside from our physical appearance: interests, talents and inner character traits, and how each unique person will contribute to the whole of the class</a:t>
              </a:r>
              <a:br>
                <a:rPr lang="en-US" sz="1400" i="0" dirty="0" smtClean="0">
                  <a:solidFill>
                    <a:srgbClr val="262626"/>
                  </a:solidFill>
                  <a:latin typeface="Helvetica" charset="0"/>
                </a:rPr>
              </a:br>
              <a:endParaRPr lang="en-US" sz="1400" i="0" dirty="0" smtClean="0">
                <a:solidFill>
                  <a:srgbClr val="262626"/>
                </a:solidFill>
                <a:latin typeface="Helvetica" charset="0"/>
              </a:endParaRPr>
            </a:p>
            <a:p>
              <a:pPr marL="285750" indent="-285750" algn="ctr">
                <a:buFont typeface="Arial" charset="0"/>
                <a:buChar char="•"/>
              </a:pPr>
              <a:r>
                <a:rPr lang="en-US" sz="1400" i="0" dirty="0" smtClean="0">
                  <a:solidFill>
                    <a:srgbClr val="262626"/>
                  </a:solidFill>
                  <a:latin typeface="Helvetica" charset="0"/>
                </a:rPr>
                <a:t>Show students the blank template of the person and talk about how they will transform this blank person into a representation of themselves</a:t>
              </a:r>
              <a:br>
                <a:rPr lang="en-US" sz="1400" i="0" dirty="0" smtClean="0">
                  <a:solidFill>
                    <a:srgbClr val="262626"/>
                  </a:solidFill>
                  <a:latin typeface="Helvetica" charset="0"/>
                </a:rPr>
              </a:br>
              <a:endParaRPr lang="en-US" sz="1400" i="0" dirty="0" smtClean="0">
                <a:solidFill>
                  <a:srgbClr val="262626"/>
                </a:solidFill>
                <a:latin typeface="Helvetica" charset="0"/>
              </a:endParaRPr>
            </a:p>
            <a:p>
              <a:pPr marL="285750" indent="-285750" algn="ctr">
                <a:buFont typeface="Arial" charset="0"/>
                <a:buChar char="•"/>
              </a:pPr>
              <a:r>
                <a:rPr lang="en-US" sz="1400" i="0" dirty="0" smtClean="0">
                  <a:solidFill>
                    <a:srgbClr val="262626"/>
                  </a:solidFill>
                  <a:latin typeface="Helvetica" charset="0"/>
                </a:rPr>
                <a:t>Students will share their unique selves with the rest of the class. They can describe their pictures, or the class can try to guess things about the student based on the picture. </a:t>
              </a:r>
              <a:endParaRPr lang="en-US" sz="1400" dirty="0"/>
            </a:p>
          </p:txBody>
        </p:sp>
      </p:grpSp>
      <p:grpSp>
        <p:nvGrpSpPr>
          <p:cNvPr id="9" name="Group 8"/>
          <p:cNvGrpSpPr/>
          <p:nvPr/>
        </p:nvGrpSpPr>
        <p:grpSpPr>
          <a:xfrm>
            <a:off x="6047232" y="0"/>
            <a:ext cx="6144768" cy="6858000"/>
            <a:chOff x="0" y="0"/>
            <a:chExt cx="6144768" cy="6858000"/>
          </a:xfrm>
        </p:grpSpPr>
        <p:pic>
          <p:nvPicPr>
            <p:cNvPr id="10" name="Picture 9"/>
            <p:cNvPicPr>
              <a:picLocks noChangeAspect="1"/>
            </p:cNvPicPr>
            <p:nvPr/>
          </p:nvPicPr>
          <p:blipFill>
            <a:blip r:embed="rId3"/>
            <a:stretch>
              <a:fillRect/>
            </a:stretch>
          </p:blipFill>
          <p:spPr>
            <a:xfrm>
              <a:off x="0" y="0"/>
              <a:ext cx="6144768" cy="6858000"/>
            </a:xfrm>
            <a:prstGeom prst="rect">
              <a:avLst/>
            </a:prstGeom>
          </p:spPr>
        </p:pic>
        <p:pic>
          <p:nvPicPr>
            <p:cNvPr id="11" name="Picture 10"/>
            <p:cNvPicPr>
              <a:picLocks noChangeAspect="1"/>
            </p:cNvPicPr>
            <p:nvPr/>
          </p:nvPicPr>
          <p:blipFill>
            <a:blip r:embed="rId4"/>
            <a:stretch>
              <a:fillRect/>
            </a:stretch>
          </p:blipFill>
          <p:spPr>
            <a:xfrm>
              <a:off x="2182368" y="444500"/>
              <a:ext cx="1739638" cy="2249932"/>
            </a:xfrm>
            <a:prstGeom prst="rect">
              <a:avLst/>
            </a:prstGeom>
          </p:spPr>
        </p:pic>
        <p:sp>
          <p:nvSpPr>
            <p:cNvPr id="12" name="Rectangle 11"/>
            <p:cNvSpPr/>
            <p:nvPr/>
          </p:nvSpPr>
          <p:spPr>
            <a:xfrm>
              <a:off x="333756" y="2691718"/>
              <a:ext cx="5457444" cy="3754874"/>
            </a:xfrm>
            <a:prstGeom prst="rect">
              <a:avLst/>
            </a:prstGeom>
          </p:spPr>
          <p:txBody>
            <a:bodyPr wrap="square">
              <a:spAutoFit/>
            </a:bodyPr>
            <a:lstStyle/>
            <a:p>
              <a:pPr marL="285750" indent="-285750" algn="ctr">
                <a:buFont typeface="Arial" charset="0"/>
                <a:buChar char="•"/>
              </a:pPr>
              <a:r>
                <a:rPr lang="en-US" sz="1400" dirty="0" smtClean="0">
                  <a:solidFill>
                    <a:srgbClr val="262626"/>
                  </a:solidFill>
                  <a:latin typeface="Helvetica" charset="0"/>
                </a:rPr>
                <a:t>Read the book </a:t>
              </a:r>
              <a:r>
                <a:rPr lang="en-US" sz="1400" i="1" dirty="0" smtClean="0">
                  <a:solidFill>
                    <a:srgbClr val="262626"/>
                  </a:solidFill>
                  <a:latin typeface="Helvetica" charset="0"/>
                </a:rPr>
                <a:t>A Bad Case of Stripes</a:t>
              </a:r>
              <a:r>
                <a:rPr lang="en-US" sz="1400" i="0" dirty="0" smtClean="0">
                  <a:solidFill>
                    <a:srgbClr val="262626"/>
                  </a:solidFill>
                  <a:latin typeface="Helvetica" charset="0"/>
                </a:rPr>
                <a:t> </a:t>
              </a:r>
              <a:br>
                <a:rPr lang="en-US" sz="1400" i="0" dirty="0" smtClean="0">
                  <a:solidFill>
                    <a:srgbClr val="262626"/>
                  </a:solidFill>
                  <a:latin typeface="Helvetica" charset="0"/>
                </a:rPr>
              </a:br>
              <a:endParaRPr lang="en-US" sz="1400" i="0" dirty="0" smtClean="0">
                <a:solidFill>
                  <a:srgbClr val="262626"/>
                </a:solidFill>
                <a:latin typeface="Helvetica" charset="0"/>
              </a:endParaRPr>
            </a:p>
            <a:p>
              <a:pPr marL="285750" indent="-285750" algn="ctr">
                <a:buFont typeface="Arial" charset="0"/>
                <a:buChar char="•"/>
              </a:pPr>
              <a:r>
                <a:rPr lang="en-US" sz="1400" i="0" dirty="0" smtClean="0">
                  <a:solidFill>
                    <a:srgbClr val="262626"/>
                  </a:solidFill>
                  <a:latin typeface="Helvetica" charset="0"/>
                </a:rPr>
                <a:t>Have students reflect upon the message of the story: </a:t>
              </a:r>
              <a:r>
                <a:rPr lang="en-US" sz="1400" i="1" dirty="0" smtClean="0">
                  <a:solidFill>
                    <a:srgbClr val="262626"/>
                  </a:solidFill>
                  <a:latin typeface="Helvetica" charset="0"/>
                </a:rPr>
                <a:t>We are all unique and being true to who we are is important</a:t>
              </a:r>
              <a:br>
                <a:rPr lang="en-US" sz="1400" i="1" dirty="0" smtClean="0">
                  <a:solidFill>
                    <a:srgbClr val="262626"/>
                  </a:solidFill>
                  <a:latin typeface="Helvetica" charset="0"/>
                </a:rPr>
              </a:br>
              <a:endParaRPr lang="en-US" sz="1400" i="1" dirty="0" smtClean="0">
                <a:solidFill>
                  <a:srgbClr val="262626"/>
                </a:solidFill>
                <a:latin typeface="Helvetica" charset="0"/>
              </a:endParaRPr>
            </a:p>
            <a:p>
              <a:pPr marL="285750" indent="-285750" algn="ctr">
                <a:buFont typeface="Arial" charset="0"/>
                <a:buChar char="•"/>
              </a:pPr>
              <a:r>
                <a:rPr lang="en-US" sz="1400" i="0" dirty="0" smtClean="0">
                  <a:solidFill>
                    <a:srgbClr val="262626"/>
                  </a:solidFill>
                  <a:latin typeface="Helvetica" charset="0"/>
                </a:rPr>
                <a:t>Discuss things that make each one of us unique, aside from our physical appearance: interests, talents and inner character traits, and how each unique person will contribute to the whole of the class</a:t>
              </a:r>
              <a:br>
                <a:rPr lang="en-US" sz="1400" i="0" dirty="0" smtClean="0">
                  <a:solidFill>
                    <a:srgbClr val="262626"/>
                  </a:solidFill>
                  <a:latin typeface="Helvetica" charset="0"/>
                </a:rPr>
              </a:br>
              <a:endParaRPr lang="en-US" sz="1400" i="0" dirty="0" smtClean="0">
                <a:solidFill>
                  <a:srgbClr val="262626"/>
                </a:solidFill>
                <a:latin typeface="Helvetica" charset="0"/>
              </a:endParaRPr>
            </a:p>
            <a:p>
              <a:pPr marL="285750" indent="-285750" algn="ctr">
                <a:buFont typeface="Arial" charset="0"/>
                <a:buChar char="•"/>
              </a:pPr>
              <a:r>
                <a:rPr lang="en-US" sz="1400" i="0" dirty="0" smtClean="0">
                  <a:solidFill>
                    <a:srgbClr val="262626"/>
                  </a:solidFill>
                  <a:latin typeface="Helvetica" charset="0"/>
                </a:rPr>
                <a:t>Show students the blank template of the person and talk about how they will transform this blank person into a representation of themselves</a:t>
              </a:r>
              <a:br>
                <a:rPr lang="en-US" sz="1400" i="0" dirty="0" smtClean="0">
                  <a:solidFill>
                    <a:srgbClr val="262626"/>
                  </a:solidFill>
                  <a:latin typeface="Helvetica" charset="0"/>
                </a:rPr>
              </a:br>
              <a:endParaRPr lang="en-US" sz="1400" i="0" dirty="0" smtClean="0">
                <a:solidFill>
                  <a:srgbClr val="262626"/>
                </a:solidFill>
                <a:latin typeface="Helvetica" charset="0"/>
              </a:endParaRPr>
            </a:p>
            <a:p>
              <a:pPr marL="285750" indent="-285750" algn="ctr">
                <a:buFont typeface="Arial" charset="0"/>
                <a:buChar char="•"/>
              </a:pPr>
              <a:r>
                <a:rPr lang="en-US" sz="1400" i="0" dirty="0" smtClean="0">
                  <a:solidFill>
                    <a:srgbClr val="262626"/>
                  </a:solidFill>
                  <a:latin typeface="Helvetica" charset="0"/>
                </a:rPr>
                <a:t>Students will share their unique selves with the rest of the class. They can describe their pictures, or the class can try to guess things about the student based on the picture. </a:t>
              </a:r>
              <a:endParaRPr lang="en-US" sz="1400" dirty="0"/>
            </a:p>
          </p:txBody>
        </p:sp>
      </p:grpSp>
    </p:spTree>
    <p:extLst>
      <p:ext uri="{BB962C8B-B14F-4D97-AF65-F5344CB8AC3E}">
        <p14:creationId xmlns:p14="http://schemas.microsoft.com/office/powerpoint/2010/main" val="122457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096000" y="0"/>
            <a:ext cx="0" cy="685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0" y="0"/>
            <a:ext cx="6132576" cy="6858000"/>
            <a:chOff x="0" y="0"/>
            <a:chExt cx="6132576" cy="6858000"/>
          </a:xfrm>
        </p:grpSpPr>
        <p:pic>
          <p:nvPicPr>
            <p:cNvPr id="2" name="Picture 1"/>
            <p:cNvPicPr>
              <a:picLocks noChangeAspect="1"/>
            </p:cNvPicPr>
            <p:nvPr/>
          </p:nvPicPr>
          <p:blipFill>
            <a:blip r:embed="rId2"/>
            <a:stretch>
              <a:fillRect/>
            </a:stretch>
          </p:blipFill>
          <p:spPr>
            <a:xfrm>
              <a:off x="0" y="0"/>
              <a:ext cx="6132576" cy="6858000"/>
            </a:xfrm>
            <a:prstGeom prst="rect">
              <a:avLst/>
            </a:prstGeom>
          </p:spPr>
        </p:pic>
        <p:sp>
          <p:nvSpPr>
            <p:cNvPr id="5" name="Rectangle 4"/>
            <p:cNvSpPr/>
            <p:nvPr/>
          </p:nvSpPr>
          <p:spPr>
            <a:xfrm>
              <a:off x="562378" y="1402448"/>
              <a:ext cx="3301175" cy="830997"/>
            </a:xfrm>
            <a:prstGeom prst="rect">
              <a:avLst/>
            </a:prstGeom>
          </p:spPr>
          <p:txBody>
            <a:bodyPr wrap="square">
              <a:spAutoFit/>
            </a:bodyPr>
            <a:lstStyle/>
            <a:p>
              <a:r>
                <a:rPr lang="en-US" sz="1200" b="1" u="sng" dirty="0" smtClean="0">
                  <a:solidFill>
                    <a:srgbClr val="1A1A1A"/>
                  </a:solidFill>
                  <a:latin typeface="Abadi MT Condensed Light" charset="0"/>
                  <a:ea typeface="Abadi MT Condensed Light" charset="0"/>
                  <a:cs typeface="Abadi MT Condensed Light" charset="0"/>
                </a:rPr>
                <a:t>A Bad Case of Stripes</a:t>
              </a:r>
              <a:r>
                <a:rPr lang="en-US" sz="1200" u="sng" dirty="0" smtClean="0">
                  <a:solidFill>
                    <a:srgbClr val="1A1A1A"/>
                  </a:solidFill>
                  <a:latin typeface="Abadi MT Condensed Light" charset="0"/>
                  <a:ea typeface="Abadi MT Condensed Light" charset="0"/>
                  <a:cs typeface="Abadi MT Condensed Light" charset="0"/>
                </a:rPr>
                <a:t>: </a:t>
              </a:r>
              <a:r>
                <a:rPr lang="en-US" sz="1200" dirty="0" smtClean="0">
                  <a:solidFill>
                    <a:srgbClr val="1A1A1A"/>
                  </a:solidFill>
                  <a:latin typeface="Abadi MT Condensed Light" charset="0"/>
                  <a:ea typeface="Abadi MT Condensed Light" charset="0"/>
                  <a:cs typeface="Abadi MT Condensed Light" charset="0"/>
                </a:rPr>
                <a:t>T</a:t>
              </a:r>
              <a:r>
                <a:rPr lang="en-US" sz="1200" b="0" dirty="0" smtClean="0">
                  <a:solidFill>
                    <a:srgbClr val="1A1A1A"/>
                  </a:solidFill>
                  <a:latin typeface="Abadi MT Condensed Light" charset="0"/>
                  <a:ea typeface="Abadi MT Condensed Light" charset="0"/>
                  <a:cs typeface="Abadi MT Condensed Light" charset="0"/>
                </a:rPr>
                <a:t>he story of young Camilla Cream, a closeted lover of lima beans and a worrier about others' opinions of her. On the first day of school, Camilla wakes up to find herself completely covered in rainbow </a:t>
              </a:r>
              <a:r>
                <a:rPr lang="en-US" sz="1200" b="1" dirty="0" smtClean="0">
                  <a:solidFill>
                    <a:srgbClr val="1A1A1A"/>
                  </a:solidFill>
                  <a:latin typeface="Abadi MT Condensed Light" charset="0"/>
                  <a:ea typeface="Abadi MT Condensed Light" charset="0"/>
                  <a:cs typeface="Abadi MT Condensed Light" charset="0"/>
                </a:rPr>
                <a:t>stripes</a:t>
              </a:r>
              <a:r>
                <a:rPr lang="en-US" sz="1200" b="0" dirty="0" smtClean="0">
                  <a:solidFill>
                    <a:srgbClr val="1A1A1A"/>
                  </a:solidFill>
                  <a:latin typeface="Abadi MT Condensed Light" charset="0"/>
                  <a:ea typeface="Abadi MT Condensed Light" charset="0"/>
                  <a:cs typeface="Abadi MT Condensed Light" charset="0"/>
                </a:rPr>
                <a:t>!</a:t>
              </a:r>
              <a:endParaRPr lang="en-US" sz="1200" dirty="0">
                <a:latin typeface="Abadi MT Condensed Light" charset="0"/>
                <a:ea typeface="Abadi MT Condensed Light" charset="0"/>
                <a:cs typeface="Abadi MT Condensed Light" charset="0"/>
              </a:endParaRPr>
            </a:p>
          </p:txBody>
        </p:sp>
        <p:sp>
          <p:nvSpPr>
            <p:cNvPr id="14" name="Rectangle 13"/>
            <p:cNvSpPr/>
            <p:nvPr/>
          </p:nvSpPr>
          <p:spPr>
            <a:xfrm>
              <a:off x="407831" y="4811768"/>
              <a:ext cx="3545983" cy="1569660"/>
            </a:xfrm>
            <a:prstGeom prst="rect">
              <a:avLst/>
            </a:prstGeom>
          </p:spPr>
          <p:txBody>
            <a:bodyPr wrap="square">
              <a:spAutoFit/>
            </a:bodyPr>
            <a:lstStyle/>
            <a:p>
              <a:r>
                <a:rPr lang="en-US" sz="1200" b="1" u="sng" dirty="0" smtClean="0">
                  <a:solidFill>
                    <a:srgbClr val="1A1A1A"/>
                  </a:solidFill>
                  <a:latin typeface="Abadi MT Condensed Light" charset="0"/>
                  <a:ea typeface="Abadi MT Condensed Light" charset="0"/>
                  <a:cs typeface="Abadi MT Condensed Light" charset="0"/>
                </a:rPr>
                <a:t>Stand Tall, </a:t>
              </a:r>
              <a:r>
                <a:rPr lang="en-US" sz="1200" b="1" u="sng" dirty="0" err="1" smtClean="0">
                  <a:solidFill>
                    <a:srgbClr val="1A1A1A"/>
                  </a:solidFill>
                  <a:latin typeface="Abadi MT Condensed Light" charset="0"/>
                  <a:ea typeface="Abadi MT Condensed Light" charset="0"/>
                  <a:cs typeface="Abadi MT Condensed Light" charset="0"/>
                </a:rPr>
                <a:t>olly</a:t>
              </a:r>
              <a:r>
                <a:rPr lang="en-US" sz="1200" b="1" u="sng" dirty="0" smtClean="0">
                  <a:solidFill>
                    <a:srgbClr val="1A1A1A"/>
                  </a:solidFill>
                  <a:latin typeface="Abadi MT Condensed Light" charset="0"/>
                  <a:ea typeface="Abadi MT Condensed Light" charset="0"/>
                  <a:cs typeface="Abadi MT Condensed Light" charset="0"/>
                </a:rPr>
                <a:t> Lou Melon: </a:t>
              </a:r>
              <a:r>
                <a:rPr lang="en-US" sz="1200" dirty="0">
                  <a:solidFill>
                    <a:srgbClr val="1A1A1A"/>
                  </a:solidFill>
                  <a:latin typeface="Abadi MT Condensed Light" charset="0"/>
                  <a:ea typeface="Abadi MT Condensed Light" charset="0"/>
                  <a:cs typeface="Abadi MT Condensed Light" charset="0"/>
                </a:rPr>
                <a:t>N</a:t>
              </a:r>
              <a:r>
                <a:rPr lang="en-US" sz="1200" dirty="0" smtClean="0">
                  <a:solidFill>
                    <a:srgbClr val="1A1A1A"/>
                  </a:solidFill>
                  <a:latin typeface="Abadi MT Condensed Light" charset="0"/>
                  <a:ea typeface="Abadi MT Condensed Light" charset="0"/>
                  <a:cs typeface="Abadi MT Condensed Light" charset="0"/>
                </a:rPr>
                <a:t>o matter what a bully may do, always stand tall. Molly Lou Melon is short and clumsy, has buck teeth, and has a voice that sounds like a bullfrog being squeezed by a boa constrictor. She doesn't mind. Her grandmother has always told her to walk proud, smile big, and sing loud, and she takes that advice to heart. But then Molly Lou has to start in a new school. A horrible bully picks on her on the very first day, but Molly Lou Melon knows just what to do about that.</a:t>
              </a:r>
              <a:endParaRPr lang="en-US" sz="1200" dirty="0">
                <a:latin typeface="Abadi MT Condensed Light" charset="0"/>
                <a:ea typeface="Abadi MT Condensed Light" charset="0"/>
                <a:cs typeface="Abadi MT Condensed Light" charset="0"/>
              </a:endParaRPr>
            </a:p>
          </p:txBody>
        </p:sp>
        <p:sp>
          <p:nvSpPr>
            <p:cNvPr id="15" name="Rectangle 14"/>
            <p:cNvSpPr/>
            <p:nvPr/>
          </p:nvSpPr>
          <p:spPr>
            <a:xfrm>
              <a:off x="2215165" y="2728767"/>
              <a:ext cx="3618965" cy="1569660"/>
            </a:xfrm>
            <a:prstGeom prst="rect">
              <a:avLst/>
            </a:prstGeom>
          </p:spPr>
          <p:txBody>
            <a:bodyPr wrap="square">
              <a:spAutoFit/>
            </a:bodyPr>
            <a:lstStyle/>
            <a:p>
              <a:r>
                <a:rPr lang="en-US" sz="1200" b="1" u="sng" dirty="0" smtClean="0">
                  <a:solidFill>
                    <a:srgbClr val="131313"/>
                  </a:solidFill>
                  <a:latin typeface="Abadi MT Condensed Light" charset="0"/>
                  <a:ea typeface="Abadi MT Condensed Light" charset="0"/>
                  <a:cs typeface="Abadi MT Condensed Light" charset="0"/>
                </a:rPr>
                <a:t>One: </a:t>
              </a:r>
              <a:r>
                <a:rPr lang="en-US" sz="1200" dirty="0" smtClean="0">
                  <a:solidFill>
                    <a:srgbClr val="131313"/>
                  </a:solidFill>
                  <a:latin typeface="Abadi MT Condensed Light" charset="0"/>
                  <a:ea typeface="Abadi MT Condensed Light" charset="0"/>
                  <a:cs typeface="Abadi MT Condensed Light" charset="0"/>
                </a:rPr>
                <a:t>Blue is a quiet color. Red’s a hothead who likes to pick on Blue. Yellow, Orange, Green, and Purple don’t like what they see, but what can they do? When no one speaks up, things get out of hand — until One comes along and shows all the colors how to stand up, stand together, and count. As budding young readers learn about numbers, counting, and primary and secondary colors, they also learn about accepting each other's differences and how it sometimes just takes one voice to make everyone count.</a:t>
              </a:r>
              <a:endParaRPr lang="en-US" sz="1200" dirty="0">
                <a:latin typeface="Abadi MT Condensed Light" charset="0"/>
                <a:ea typeface="Abadi MT Condensed Light" charset="0"/>
                <a:cs typeface="Abadi MT Condensed Light" charset="0"/>
              </a:endParaRPr>
            </a:p>
          </p:txBody>
        </p:sp>
        <p:pic>
          <p:nvPicPr>
            <p:cNvPr id="16" name="Picture 15"/>
            <p:cNvPicPr>
              <a:picLocks noChangeAspect="1"/>
            </p:cNvPicPr>
            <p:nvPr/>
          </p:nvPicPr>
          <p:blipFill>
            <a:blip r:embed="rId3"/>
            <a:stretch>
              <a:fillRect/>
            </a:stretch>
          </p:blipFill>
          <p:spPr>
            <a:xfrm>
              <a:off x="592428" y="2846230"/>
              <a:ext cx="1475583" cy="1361225"/>
            </a:xfrm>
            <a:prstGeom prst="rect">
              <a:avLst/>
            </a:prstGeom>
          </p:spPr>
        </p:pic>
        <p:pic>
          <p:nvPicPr>
            <p:cNvPr id="17" name="Picture 16"/>
            <p:cNvPicPr>
              <a:picLocks noChangeAspect="1"/>
            </p:cNvPicPr>
            <p:nvPr/>
          </p:nvPicPr>
          <p:blipFill>
            <a:blip r:embed="rId4"/>
            <a:stretch>
              <a:fillRect/>
            </a:stretch>
          </p:blipFill>
          <p:spPr>
            <a:xfrm>
              <a:off x="3837903" y="977719"/>
              <a:ext cx="1754211" cy="1754211"/>
            </a:xfrm>
            <a:prstGeom prst="rect">
              <a:avLst/>
            </a:prstGeom>
          </p:spPr>
        </p:pic>
        <p:pic>
          <p:nvPicPr>
            <p:cNvPr id="18" name="Picture 17"/>
            <p:cNvPicPr>
              <a:picLocks noChangeAspect="1"/>
            </p:cNvPicPr>
            <p:nvPr/>
          </p:nvPicPr>
          <p:blipFill>
            <a:blip r:embed="rId5"/>
            <a:stretch>
              <a:fillRect/>
            </a:stretch>
          </p:blipFill>
          <p:spPr>
            <a:xfrm>
              <a:off x="3858246" y="4584879"/>
              <a:ext cx="1718305" cy="1697685"/>
            </a:xfrm>
            <a:prstGeom prst="rect">
              <a:avLst/>
            </a:prstGeom>
          </p:spPr>
        </p:pic>
        <p:sp>
          <p:nvSpPr>
            <p:cNvPr id="19" name="Rectangle 18"/>
            <p:cNvSpPr/>
            <p:nvPr/>
          </p:nvSpPr>
          <p:spPr>
            <a:xfrm>
              <a:off x="694366" y="301408"/>
              <a:ext cx="4750210" cy="646331"/>
            </a:xfrm>
            <a:prstGeom prst="rect">
              <a:avLst/>
            </a:prstGeom>
            <a:noFill/>
          </p:spPr>
          <p:txBody>
            <a:bodyPr wrap="none" lIns="91440" tIns="45720" rIns="91440" bIns="45720">
              <a:spAutoFit/>
            </a:bodyPr>
            <a:lstStyle/>
            <a:p>
              <a:pPr algn="ctr"/>
              <a:r>
                <a:rPr lang="en-US" sz="3600" dirty="0" smtClean="0">
                  <a:ln w="0"/>
                  <a:effectLst>
                    <a:outerShdw blurRad="50800" dist="38100" dir="2700000" algn="tl" rotWithShape="0">
                      <a:prstClr val="black">
                        <a:alpha val="40000"/>
                      </a:prstClr>
                    </a:outerShdw>
                  </a:effectLst>
                  <a:latin typeface="Abadi MT Condensed Light" charset="0"/>
                  <a:ea typeface="Abadi MT Condensed Light" charset="0"/>
                  <a:cs typeface="Abadi MT Condensed Light" charset="0"/>
                </a:rPr>
                <a:t>Other Titles to Explore</a:t>
              </a:r>
              <a:endParaRPr lang="en-US" sz="3600" dirty="0">
                <a:ln w="0"/>
                <a:effectLst>
                  <a:outerShdw blurRad="50800" dist="38100" dir="2700000" algn="tl" rotWithShape="0">
                    <a:prstClr val="black">
                      <a:alpha val="40000"/>
                    </a:prstClr>
                  </a:outerShdw>
                </a:effectLst>
                <a:latin typeface="Abadi MT Condensed Light" charset="0"/>
                <a:ea typeface="Abadi MT Condensed Light" charset="0"/>
                <a:cs typeface="Abadi MT Condensed Light" charset="0"/>
              </a:endParaRPr>
            </a:p>
          </p:txBody>
        </p:sp>
      </p:grpSp>
      <p:grpSp>
        <p:nvGrpSpPr>
          <p:cNvPr id="22" name="Group 21"/>
          <p:cNvGrpSpPr/>
          <p:nvPr/>
        </p:nvGrpSpPr>
        <p:grpSpPr>
          <a:xfrm>
            <a:off x="6059424" y="0"/>
            <a:ext cx="6132576" cy="6858000"/>
            <a:chOff x="0" y="0"/>
            <a:chExt cx="6132576" cy="6858000"/>
          </a:xfrm>
        </p:grpSpPr>
        <p:pic>
          <p:nvPicPr>
            <p:cNvPr id="23" name="Picture 22"/>
            <p:cNvPicPr>
              <a:picLocks noChangeAspect="1"/>
            </p:cNvPicPr>
            <p:nvPr/>
          </p:nvPicPr>
          <p:blipFill>
            <a:blip r:embed="rId2"/>
            <a:stretch>
              <a:fillRect/>
            </a:stretch>
          </p:blipFill>
          <p:spPr>
            <a:xfrm>
              <a:off x="0" y="0"/>
              <a:ext cx="6132576" cy="6858000"/>
            </a:xfrm>
            <a:prstGeom prst="rect">
              <a:avLst/>
            </a:prstGeom>
          </p:spPr>
        </p:pic>
        <p:sp>
          <p:nvSpPr>
            <p:cNvPr id="24" name="Rectangle 23"/>
            <p:cNvSpPr/>
            <p:nvPr/>
          </p:nvSpPr>
          <p:spPr>
            <a:xfrm>
              <a:off x="562378" y="1402448"/>
              <a:ext cx="3301175" cy="830997"/>
            </a:xfrm>
            <a:prstGeom prst="rect">
              <a:avLst/>
            </a:prstGeom>
          </p:spPr>
          <p:txBody>
            <a:bodyPr wrap="square">
              <a:spAutoFit/>
            </a:bodyPr>
            <a:lstStyle/>
            <a:p>
              <a:r>
                <a:rPr lang="en-US" sz="1200" b="1" u="sng" dirty="0" smtClean="0">
                  <a:solidFill>
                    <a:srgbClr val="1A1A1A"/>
                  </a:solidFill>
                  <a:latin typeface="Abadi MT Condensed Light" charset="0"/>
                  <a:ea typeface="Abadi MT Condensed Light" charset="0"/>
                  <a:cs typeface="Abadi MT Condensed Light" charset="0"/>
                </a:rPr>
                <a:t>A Bad Case of Stripes</a:t>
              </a:r>
              <a:r>
                <a:rPr lang="en-US" sz="1200" u="sng" dirty="0" smtClean="0">
                  <a:solidFill>
                    <a:srgbClr val="1A1A1A"/>
                  </a:solidFill>
                  <a:latin typeface="Abadi MT Condensed Light" charset="0"/>
                  <a:ea typeface="Abadi MT Condensed Light" charset="0"/>
                  <a:cs typeface="Abadi MT Condensed Light" charset="0"/>
                </a:rPr>
                <a:t>: </a:t>
              </a:r>
              <a:r>
                <a:rPr lang="en-US" sz="1200" dirty="0" smtClean="0">
                  <a:solidFill>
                    <a:srgbClr val="1A1A1A"/>
                  </a:solidFill>
                  <a:latin typeface="Abadi MT Condensed Light" charset="0"/>
                  <a:ea typeface="Abadi MT Condensed Light" charset="0"/>
                  <a:cs typeface="Abadi MT Condensed Light" charset="0"/>
                </a:rPr>
                <a:t>T</a:t>
              </a:r>
              <a:r>
                <a:rPr lang="en-US" sz="1200" b="0" dirty="0" smtClean="0">
                  <a:solidFill>
                    <a:srgbClr val="1A1A1A"/>
                  </a:solidFill>
                  <a:latin typeface="Abadi MT Condensed Light" charset="0"/>
                  <a:ea typeface="Abadi MT Condensed Light" charset="0"/>
                  <a:cs typeface="Abadi MT Condensed Light" charset="0"/>
                </a:rPr>
                <a:t>he story of young Camilla Cream, a closeted lover of lima beans and a worrier about others' opinions of her. On the first day of school, Camilla wakes up to find herself completely covered in rainbow </a:t>
              </a:r>
              <a:r>
                <a:rPr lang="en-US" sz="1200" b="1" dirty="0" smtClean="0">
                  <a:solidFill>
                    <a:srgbClr val="1A1A1A"/>
                  </a:solidFill>
                  <a:latin typeface="Abadi MT Condensed Light" charset="0"/>
                  <a:ea typeface="Abadi MT Condensed Light" charset="0"/>
                  <a:cs typeface="Abadi MT Condensed Light" charset="0"/>
                </a:rPr>
                <a:t>stripes</a:t>
              </a:r>
              <a:r>
                <a:rPr lang="en-US" sz="1200" b="0" dirty="0" smtClean="0">
                  <a:solidFill>
                    <a:srgbClr val="1A1A1A"/>
                  </a:solidFill>
                  <a:latin typeface="Abadi MT Condensed Light" charset="0"/>
                  <a:ea typeface="Abadi MT Condensed Light" charset="0"/>
                  <a:cs typeface="Abadi MT Condensed Light" charset="0"/>
                </a:rPr>
                <a:t>!</a:t>
              </a:r>
              <a:endParaRPr lang="en-US" sz="1200" dirty="0">
                <a:latin typeface="Abadi MT Condensed Light" charset="0"/>
                <a:ea typeface="Abadi MT Condensed Light" charset="0"/>
                <a:cs typeface="Abadi MT Condensed Light" charset="0"/>
              </a:endParaRPr>
            </a:p>
          </p:txBody>
        </p:sp>
        <p:sp>
          <p:nvSpPr>
            <p:cNvPr id="25" name="Rectangle 24"/>
            <p:cNvSpPr/>
            <p:nvPr/>
          </p:nvSpPr>
          <p:spPr>
            <a:xfrm>
              <a:off x="407831" y="4811768"/>
              <a:ext cx="3545983" cy="1569660"/>
            </a:xfrm>
            <a:prstGeom prst="rect">
              <a:avLst/>
            </a:prstGeom>
          </p:spPr>
          <p:txBody>
            <a:bodyPr wrap="square">
              <a:spAutoFit/>
            </a:bodyPr>
            <a:lstStyle/>
            <a:p>
              <a:r>
                <a:rPr lang="en-US" sz="1200" b="1" u="sng" dirty="0" smtClean="0">
                  <a:solidFill>
                    <a:srgbClr val="1A1A1A"/>
                  </a:solidFill>
                  <a:latin typeface="Abadi MT Condensed Light" charset="0"/>
                  <a:ea typeface="Abadi MT Condensed Light" charset="0"/>
                  <a:cs typeface="Abadi MT Condensed Light" charset="0"/>
                </a:rPr>
                <a:t>Stand Tall, </a:t>
              </a:r>
              <a:r>
                <a:rPr lang="en-US" sz="1200" b="1" u="sng" dirty="0" err="1" smtClean="0">
                  <a:solidFill>
                    <a:srgbClr val="1A1A1A"/>
                  </a:solidFill>
                  <a:latin typeface="Abadi MT Condensed Light" charset="0"/>
                  <a:ea typeface="Abadi MT Condensed Light" charset="0"/>
                  <a:cs typeface="Abadi MT Condensed Light" charset="0"/>
                </a:rPr>
                <a:t>olly</a:t>
              </a:r>
              <a:r>
                <a:rPr lang="en-US" sz="1200" b="1" u="sng" dirty="0" smtClean="0">
                  <a:solidFill>
                    <a:srgbClr val="1A1A1A"/>
                  </a:solidFill>
                  <a:latin typeface="Abadi MT Condensed Light" charset="0"/>
                  <a:ea typeface="Abadi MT Condensed Light" charset="0"/>
                  <a:cs typeface="Abadi MT Condensed Light" charset="0"/>
                </a:rPr>
                <a:t> Lou Melon: </a:t>
              </a:r>
              <a:r>
                <a:rPr lang="en-US" sz="1200" dirty="0">
                  <a:solidFill>
                    <a:srgbClr val="1A1A1A"/>
                  </a:solidFill>
                  <a:latin typeface="Abadi MT Condensed Light" charset="0"/>
                  <a:ea typeface="Abadi MT Condensed Light" charset="0"/>
                  <a:cs typeface="Abadi MT Condensed Light" charset="0"/>
                </a:rPr>
                <a:t>N</a:t>
              </a:r>
              <a:r>
                <a:rPr lang="en-US" sz="1200" dirty="0" smtClean="0">
                  <a:solidFill>
                    <a:srgbClr val="1A1A1A"/>
                  </a:solidFill>
                  <a:latin typeface="Abadi MT Condensed Light" charset="0"/>
                  <a:ea typeface="Abadi MT Condensed Light" charset="0"/>
                  <a:cs typeface="Abadi MT Condensed Light" charset="0"/>
                </a:rPr>
                <a:t>o matter what a bully may do, always stand tall. Molly Lou Melon is short and clumsy, has buck teeth, and has a voice that sounds like a bullfrog being squeezed by a boa constrictor. She doesn't mind. Her grandmother has always told her to walk proud, smile big, and sing loud, and she takes that advice to heart. But then Molly Lou has to start in a new school. A horrible bully picks on her on the very first day, but Molly Lou Melon knows just what to do about that.</a:t>
              </a:r>
              <a:endParaRPr lang="en-US" sz="1200" dirty="0">
                <a:latin typeface="Abadi MT Condensed Light" charset="0"/>
                <a:ea typeface="Abadi MT Condensed Light" charset="0"/>
                <a:cs typeface="Abadi MT Condensed Light" charset="0"/>
              </a:endParaRPr>
            </a:p>
          </p:txBody>
        </p:sp>
        <p:sp>
          <p:nvSpPr>
            <p:cNvPr id="26" name="Rectangle 25"/>
            <p:cNvSpPr/>
            <p:nvPr/>
          </p:nvSpPr>
          <p:spPr>
            <a:xfrm>
              <a:off x="2215165" y="2728767"/>
              <a:ext cx="3618965" cy="1569660"/>
            </a:xfrm>
            <a:prstGeom prst="rect">
              <a:avLst/>
            </a:prstGeom>
          </p:spPr>
          <p:txBody>
            <a:bodyPr wrap="square">
              <a:spAutoFit/>
            </a:bodyPr>
            <a:lstStyle/>
            <a:p>
              <a:r>
                <a:rPr lang="en-US" sz="1200" b="1" u="sng" dirty="0" smtClean="0">
                  <a:solidFill>
                    <a:srgbClr val="131313"/>
                  </a:solidFill>
                  <a:latin typeface="Abadi MT Condensed Light" charset="0"/>
                  <a:ea typeface="Abadi MT Condensed Light" charset="0"/>
                  <a:cs typeface="Abadi MT Condensed Light" charset="0"/>
                </a:rPr>
                <a:t>One: </a:t>
              </a:r>
              <a:r>
                <a:rPr lang="en-US" sz="1200" dirty="0" smtClean="0">
                  <a:solidFill>
                    <a:srgbClr val="131313"/>
                  </a:solidFill>
                  <a:latin typeface="Abadi MT Condensed Light" charset="0"/>
                  <a:ea typeface="Abadi MT Condensed Light" charset="0"/>
                  <a:cs typeface="Abadi MT Condensed Light" charset="0"/>
                </a:rPr>
                <a:t>Blue is a quiet color. Red’s a hothead who likes to pick on Blue. Yellow, Orange, Green, and Purple don’t like what they see, but what can they do? When no one speaks up, things get out of hand — until One comes along and shows all the colors how to stand up, stand together, and count. As budding young readers learn about numbers, counting, and primary and secondary colors, they also learn about accepting each other's differences and how it sometimes just takes one voice to make everyone count.</a:t>
              </a:r>
              <a:endParaRPr lang="en-US" sz="1200" dirty="0">
                <a:latin typeface="Abadi MT Condensed Light" charset="0"/>
                <a:ea typeface="Abadi MT Condensed Light" charset="0"/>
                <a:cs typeface="Abadi MT Condensed Light" charset="0"/>
              </a:endParaRPr>
            </a:p>
          </p:txBody>
        </p:sp>
        <p:pic>
          <p:nvPicPr>
            <p:cNvPr id="27" name="Picture 26"/>
            <p:cNvPicPr>
              <a:picLocks noChangeAspect="1"/>
            </p:cNvPicPr>
            <p:nvPr/>
          </p:nvPicPr>
          <p:blipFill>
            <a:blip r:embed="rId3"/>
            <a:stretch>
              <a:fillRect/>
            </a:stretch>
          </p:blipFill>
          <p:spPr>
            <a:xfrm>
              <a:off x="592428" y="2846230"/>
              <a:ext cx="1475583" cy="1361225"/>
            </a:xfrm>
            <a:prstGeom prst="rect">
              <a:avLst/>
            </a:prstGeom>
          </p:spPr>
        </p:pic>
        <p:pic>
          <p:nvPicPr>
            <p:cNvPr id="28" name="Picture 27"/>
            <p:cNvPicPr>
              <a:picLocks noChangeAspect="1"/>
            </p:cNvPicPr>
            <p:nvPr/>
          </p:nvPicPr>
          <p:blipFill>
            <a:blip r:embed="rId4"/>
            <a:stretch>
              <a:fillRect/>
            </a:stretch>
          </p:blipFill>
          <p:spPr>
            <a:xfrm>
              <a:off x="3837903" y="977719"/>
              <a:ext cx="1754211" cy="1754211"/>
            </a:xfrm>
            <a:prstGeom prst="rect">
              <a:avLst/>
            </a:prstGeom>
          </p:spPr>
        </p:pic>
        <p:pic>
          <p:nvPicPr>
            <p:cNvPr id="29" name="Picture 28"/>
            <p:cNvPicPr>
              <a:picLocks noChangeAspect="1"/>
            </p:cNvPicPr>
            <p:nvPr/>
          </p:nvPicPr>
          <p:blipFill>
            <a:blip r:embed="rId5"/>
            <a:stretch>
              <a:fillRect/>
            </a:stretch>
          </p:blipFill>
          <p:spPr>
            <a:xfrm>
              <a:off x="3858246" y="4584879"/>
              <a:ext cx="1718305" cy="1697685"/>
            </a:xfrm>
            <a:prstGeom prst="rect">
              <a:avLst/>
            </a:prstGeom>
          </p:spPr>
        </p:pic>
        <p:sp>
          <p:nvSpPr>
            <p:cNvPr id="30" name="Rectangle 29"/>
            <p:cNvSpPr/>
            <p:nvPr/>
          </p:nvSpPr>
          <p:spPr>
            <a:xfrm>
              <a:off x="694366" y="301408"/>
              <a:ext cx="4750210" cy="646331"/>
            </a:xfrm>
            <a:prstGeom prst="rect">
              <a:avLst/>
            </a:prstGeom>
            <a:noFill/>
          </p:spPr>
          <p:txBody>
            <a:bodyPr wrap="none" lIns="91440" tIns="45720" rIns="91440" bIns="45720">
              <a:spAutoFit/>
            </a:bodyPr>
            <a:lstStyle/>
            <a:p>
              <a:pPr algn="ctr"/>
              <a:r>
                <a:rPr lang="en-US" sz="3600" dirty="0" smtClean="0">
                  <a:ln w="0"/>
                  <a:effectLst>
                    <a:outerShdw blurRad="50800" dist="38100" dir="2700000" algn="tl" rotWithShape="0">
                      <a:prstClr val="black">
                        <a:alpha val="40000"/>
                      </a:prstClr>
                    </a:outerShdw>
                  </a:effectLst>
                  <a:latin typeface="Abadi MT Condensed Light" charset="0"/>
                  <a:ea typeface="Abadi MT Condensed Light" charset="0"/>
                  <a:cs typeface="Abadi MT Condensed Light" charset="0"/>
                </a:rPr>
                <a:t>Other Titles to Explore</a:t>
              </a:r>
              <a:endParaRPr lang="en-US" sz="3600" dirty="0">
                <a:ln w="0"/>
                <a:effectLst>
                  <a:outerShdw blurRad="50800" dist="38100" dir="2700000" algn="tl" rotWithShape="0">
                    <a:prstClr val="black">
                      <a:alpha val="40000"/>
                    </a:prstClr>
                  </a:outerShdw>
                </a:effectLst>
                <a:latin typeface="Abadi MT Condensed Light" charset="0"/>
                <a:ea typeface="Abadi MT Condensed Light" charset="0"/>
                <a:cs typeface="Abadi MT Condensed Light" charset="0"/>
              </a:endParaRPr>
            </a:p>
          </p:txBody>
        </p:sp>
      </p:grpSp>
    </p:spTree>
    <p:extLst>
      <p:ext uri="{BB962C8B-B14F-4D97-AF65-F5344CB8AC3E}">
        <p14:creationId xmlns:p14="http://schemas.microsoft.com/office/powerpoint/2010/main" val="10820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559</Words>
  <Application>Microsoft Office PowerPoint</Application>
  <PresentationFormat>Custom</PresentationFormat>
  <Paragraphs>19</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snyder</dc:creator>
  <cp:lastModifiedBy>Denise  Reid</cp:lastModifiedBy>
  <cp:revision>4</cp:revision>
  <cp:lastPrinted>2017-02-27T01:04:18Z</cp:lastPrinted>
  <dcterms:created xsi:type="dcterms:W3CDTF">2017-02-27T00:38:02Z</dcterms:created>
  <dcterms:modified xsi:type="dcterms:W3CDTF">2017-02-27T18:52:47Z</dcterms:modified>
</cp:coreProperties>
</file>