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7" r:id="rId3"/>
    <p:sldId id="278" r:id="rId4"/>
    <p:sldId id="261" r:id="rId5"/>
    <p:sldId id="260" r:id="rId6"/>
    <p:sldId id="262" r:id="rId7"/>
    <p:sldId id="263" r:id="rId8"/>
    <p:sldId id="264" r:id="rId9"/>
    <p:sldId id="265" r:id="rId10"/>
    <p:sldId id="272" r:id="rId11"/>
    <p:sldId id="274" r:id="rId12"/>
    <p:sldId id="275" r:id="rId13"/>
    <p:sldId id="281" r:id="rId14"/>
    <p:sldId id="266" r:id="rId15"/>
    <p:sldId id="279" r:id="rId16"/>
    <p:sldId id="280" r:id="rId17"/>
    <p:sldId id="267" r:id="rId18"/>
    <p:sldId id="276"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sorterViewPr>
    <p:cViewPr>
      <p:scale>
        <a:sx n="132" d="100"/>
        <a:sy n="132" d="100"/>
      </p:scale>
      <p:origin x="0" y="135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FC4FF3-D7D9-594C-9B5C-37D074D15BAA}" type="datetimeFigureOut">
              <a:rPr lang="en-US" smtClean="0"/>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693CD5-38F5-DC41-99C2-F7ED5159D6CF}" type="slidenum">
              <a:rPr lang="en-US" smtClean="0"/>
              <a:t>‹#›</a:t>
            </a:fld>
            <a:endParaRPr lang="en-US"/>
          </a:p>
        </p:txBody>
      </p:sp>
    </p:spTree>
    <p:extLst>
      <p:ext uri="{BB962C8B-B14F-4D97-AF65-F5344CB8AC3E}">
        <p14:creationId xmlns:p14="http://schemas.microsoft.com/office/powerpoint/2010/main" val="4151238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FC4FF3-D7D9-594C-9B5C-37D074D15BAA}" type="datetimeFigureOut">
              <a:rPr lang="en-US" smtClean="0"/>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693CD5-38F5-DC41-99C2-F7ED5159D6CF}" type="slidenum">
              <a:rPr lang="en-US" smtClean="0"/>
              <a:t>‹#›</a:t>
            </a:fld>
            <a:endParaRPr lang="en-US"/>
          </a:p>
        </p:txBody>
      </p:sp>
    </p:spTree>
    <p:extLst>
      <p:ext uri="{BB962C8B-B14F-4D97-AF65-F5344CB8AC3E}">
        <p14:creationId xmlns:p14="http://schemas.microsoft.com/office/powerpoint/2010/main" val="2806168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FC4FF3-D7D9-594C-9B5C-37D074D15BAA}" type="datetimeFigureOut">
              <a:rPr lang="en-US" smtClean="0"/>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693CD5-38F5-DC41-99C2-F7ED5159D6CF}" type="slidenum">
              <a:rPr lang="en-US" smtClean="0"/>
              <a:t>‹#›</a:t>
            </a:fld>
            <a:endParaRPr lang="en-US"/>
          </a:p>
        </p:txBody>
      </p:sp>
    </p:spTree>
    <p:extLst>
      <p:ext uri="{BB962C8B-B14F-4D97-AF65-F5344CB8AC3E}">
        <p14:creationId xmlns:p14="http://schemas.microsoft.com/office/powerpoint/2010/main" val="2096131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FC4FF3-D7D9-594C-9B5C-37D074D15BAA}" type="datetimeFigureOut">
              <a:rPr lang="en-US" smtClean="0"/>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693CD5-38F5-DC41-99C2-F7ED5159D6CF}" type="slidenum">
              <a:rPr lang="en-US" smtClean="0"/>
              <a:t>‹#›</a:t>
            </a:fld>
            <a:endParaRPr lang="en-US"/>
          </a:p>
        </p:txBody>
      </p:sp>
    </p:spTree>
    <p:extLst>
      <p:ext uri="{BB962C8B-B14F-4D97-AF65-F5344CB8AC3E}">
        <p14:creationId xmlns:p14="http://schemas.microsoft.com/office/powerpoint/2010/main" val="2451017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FC4FF3-D7D9-594C-9B5C-37D074D15BAA}" type="datetimeFigureOut">
              <a:rPr lang="en-US" smtClean="0"/>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693CD5-38F5-DC41-99C2-F7ED5159D6CF}" type="slidenum">
              <a:rPr lang="en-US" smtClean="0"/>
              <a:t>‹#›</a:t>
            </a:fld>
            <a:endParaRPr lang="en-US"/>
          </a:p>
        </p:txBody>
      </p:sp>
    </p:spTree>
    <p:extLst>
      <p:ext uri="{BB962C8B-B14F-4D97-AF65-F5344CB8AC3E}">
        <p14:creationId xmlns:p14="http://schemas.microsoft.com/office/powerpoint/2010/main" val="26536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9FC4FF3-D7D9-594C-9B5C-37D074D15BAA}" type="datetimeFigureOut">
              <a:rPr lang="en-US" smtClean="0"/>
              <a:t>10/23/2014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693CD5-38F5-DC41-99C2-F7ED5159D6CF}" type="slidenum">
              <a:rPr lang="en-US" smtClean="0"/>
              <a:t>‹#›</a:t>
            </a:fld>
            <a:endParaRPr lang="en-US"/>
          </a:p>
        </p:txBody>
      </p:sp>
    </p:spTree>
    <p:extLst>
      <p:ext uri="{BB962C8B-B14F-4D97-AF65-F5344CB8AC3E}">
        <p14:creationId xmlns:p14="http://schemas.microsoft.com/office/powerpoint/2010/main" val="194079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FC4FF3-D7D9-594C-9B5C-37D074D15BAA}" type="datetimeFigureOut">
              <a:rPr lang="en-US" smtClean="0"/>
              <a:t>10/23/2014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693CD5-38F5-DC41-99C2-F7ED5159D6CF}" type="slidenum">
              <a:rPr lang="en-US" smtClean="0"/>
              <a:t>‹#›</a:t>
            </a:fld>
            <a:endParaRPr lang="en-US"/>
          </a:p>
        </p:txBody>
      </p:sp>
    </p:spTree>
    <p:extLst>
      <p:ext uri="{BB962C8B-B14F-4D97-AF65-F5344CB8AC3E}">
        <p14:creationId xmlns:p14="http://schemas.microsoft.com/office/powerpoint/2010/main" val="192761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FC4FF3-D7D9-594C-9B5C-37D074D15BAA}" type="datetimeFigureOut">
              <a:rPr lang="en-US" smtClean="0"/>
              <a:t>10/23/2014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693CD5-38F5-DC41-99C2-F7ED5159D6CF}" type="slidenum">
              <a:rPr lang="en-US" smtClean="0"/>
              <a:t>‹#›</a:t>
            </a:fld>
            <a:endParaRPr lang="en-US"/>
          </a:p>
        </p:txBody>
      </p:sp>
    </p:spTree>
    <p:extLst>
      <p:ext uri="{BB962C8B-B14F-4D97-AF65-F5344CB8AC3E}">
        <p14:creationId xmlns:p14="http://schemas.microsoft.com/office/powerpoint/2010/main" val="1396696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FC4FF3-D7D9-594C-9B5C-37D074D15BAA}" type="datetimeFigureOut">
              <a:rPr lang="en-US" smtClean="0"/>
              <a:t>10/23/2014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693CD5-38F5-DC41-99C2-F7ED5159D6CF}" type="slidenum">
              <a:rPr lang="en-US" smtClean="0"/>
              <a:t>‹#›</a:t>
            </a:fld>
            <a:endParaRPr lang="en-US"/>
          </a:p>
        </p:txBody>
      </p:sp>
    </p:spTree>
    <p:extLst>
      <p:ext uri="{BB962C8B-B14F-4D97-AF65-F5344CB8AC3E}">
        <p14:creationId xmlns:p14="http://schemas.microsoft.com/office/powerpoint/2010/main" val="3530251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FC4FF3-D7D9-594C-9B5C-37D074D15BAA}" type="datetimeFigureOut">
              <a:rPr lang="en-US" smtClean="0"/>
              <a:t>10/23/2014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693CD5-38F5-DC41-99C2-F7ED5159D6CF}" type="slidenum">
              <a:rPr lang="en-US" smtClean="0"/>
              <a:t>‹#›</a:t>
            </a:fld>
            <a:endParaRPr lang="en-US"/>
          </a:p>
        </p:txBody>
      </p:sp>
    </p:spTree>
    <p:extLst>
      <p:ext uri="{BB962C8B-B14F-4D97-AF65-F5344CB8AC3E}">
        <p14:creationId xmlns:p14="http://schemas.microsoft.com/office/powerpoint/2010/main" val="2297763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FC4FF3-D7D9-594C-9B5C-37D074D15BAA}" type="datetimeFigureOut">
              <a:rPr lang="en-US" smtClean="0"/>
              <a:t>10/23/2014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693CD5-38F5-DC41-99C2-F7ED5159D6CF}" type="slidenum">
              <a:rPr lang="en-US" smtClean="0"/>
              <a:t>‹#›</a:t>
            </a:fld>
            <a:endParaRPr lang="en-US"/>
          </a:p>
        </p:txBody>
      </p:sp>
    </p:spTree>
    <p:extLst>
      <p:ext uri="{BB962C8B-B14F-4D97-AF65-F5344CB8AC3E}">
        <p14:creationId xmlns:p14="http://schemas.microsoft.com/office/powerpoint/2010/main" val="1532328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FC4FF3-D7D9-594C-9B5C-37D074D15BAA}" type="datetimeFigureOut">
              <a:rPr lang="en-US" smtClean="0"/>
              <a:t>10/23/2014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693CD5-38F5-DC41-99C2-F7ED5159D6CF}" type="slidenum">
              <a:rPr lang="en-US" smtClean="0"/>
              <a:t>‹#›</a:t>
            </a:fld>
            <a:endParaRPr lang="en-US"/>
          </a:p>
        </p:txBody>
      </p:sp>
    </p:spTree>
    <p:extLst>
      <p:ext uri="{BB962C8B-B14F-4D97-AF65-F5344CB8AC3E}">
        <p14:creationId xmlns:p14="http://schemas.microsoft.com/office/powerpoint/2010/main" val="4169546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hyperlink" Target="http://www.eiu.edu/~reading" TargetMode="Externa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 Id="rId9" Type="http://schemas.openxmlformats.org/officeDocument/2006/relationships/image" Target="../media/image7.jpg"/></Relationships>
</file>

<file path=ppt/slides/_rels/slide10.xml.rels><?xml version="1.0" encoding="UTF-8" standalone="yes"?>
<Relationships xmlns="http://schemas.openxmlformats.org/package/2006/relationships"><Relationship Id="rId3" Type="http://schemas.openxmlformats.org/officeDocument/2006/relationships/hyperlink" Target="http://www.bookish.com/authors/greg-couch/0419aa3f-f80d-4c8d-ba67-2b70263b993c" TargetMode="External"/><Relationship Id="rId2" Type="http://schemas.openxmlformats.org/officeDocument/2006/relationships/hyperlink" Target="http://en.wikipedia.org/wiki/Harry_Behn" TargetMode="Externa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hyperlink" Target="http://www.calefbrown.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www.childrensbookillustration.com/view_artist.php?id=30&amp;bid=95" TargetMode="External"/><Relationship Id="rId2" Type="http://schemas.openxmlformats.org/officeDocument/2006/relationships/hyperlink" Target="http://www.juliadonaldson.co.uk/"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images.scholastic.co.uk/assets/a/b6/b7/room-on-the-broom-activities-1070440.pdf" TargetMode="External"/><Relationship Id="rId2" Type="http://schemas.openxmlformats.org/officeDocument/2006/relationships/hyperlink" Target="http://www.pinterest.com/shellsowerby/room-on-the-broom/" TargetMode="External"/><Relationship Id="rId1" Type="http://schemas.openxmlformats.org/officeDocument/2006/relationships/slideLayout" Target="../slideLayouts/slideLayout2.xml"/><Relationship Id="rId5" Type="http://schemas.openxmlformats.org/officeDocument/2006/relationships/hyperlink" Target="http://www.makinglearningfun.com/themepages/RoomontheBroom-LiteracyActivities.html" TargetMode="External"/><Relationship Id="rId4" Type="http://schemas.openxmlformats.org/officeDocument/2006/relationships/hyperlink" Target="http://www.teachingideas.co.uk/library/books/roomonthebroom.ht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kurtcyrus.com/" TargetMode="External"/><Relationship Id="rId2" Type="http://schemas.openxmlformats.org/officeDocument/2006/relationships/hyperlink" Target="http://www.kidsreads.com/authors/eve-bunting" TargetMode="External"/><Relationship Id="rId1" Type="http://schemas.openxmlformats.org/officeDocument/2006/relationships/slideLayout" Target="../slideLayouts/slideLayout2.xml"/><Relationship Id="rId4" Type="http://schemas.openxmlformats.org/officeDocument/2006/relationships/hyperlink" Target="http://www.scholastic.com/teachers/book/bones-fred-mcfee#cart/cleanup"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hyperlink" Target="http://www.betsylewin.com/" TargetMode="External"/><Relationship Id="rId2" Type="http://schemas.openxmlformats.org/officeDocument/2006/relationships/hyperlink" Target="http://www.doreencronin.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www.davpilkey.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bHkuZKAW7b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err="1" smtClean="0">
                <a:latin typeface="Chalkduster"/>
                <a:cs typeface="Chalkduster"/>
              </a:rPr>
              <a:t>Spooktacular</a:t>
            </a:r>
            <a:r>
              <a:rPr lang="en-US" sz="3600" dirty="0" smtClean="0"/>
              <a:t> </a:t>
            </a:r>
            <a:br>
              <a:rPr lang="en-US" sz="3600" dirty="0" smtClean="0"/>
            </a:br>
            <a:r>
              <a:rPr lang="en-US" sz="3600" dirty="0" smtClean="0">
                <a:latin typeface="Chalkduster"/>
                <a:cs typeface="Chalkduster"/>
              </a:rPr>
              <a:t>Books &amp; Activities</a:t>
            </a:r>
            <a:endParaRPr lang="en-US" sz="3600" dirty="0">
              <a:latin typeface="Chalkduster"/>
              <a:cs typeface="Chalkduster"/>
            </a:endParaRPr>
          </a:p>
        </p:txBody>
      </p:sp>
      <p:sp>
        <p:nvSpPr>
          <p:cNvPr id="3" name="Subtitle 2"/>
          <p:cNvSpPr>
            <a:spLocks noGrp="1"/>
          </p:cNvSpPr>
          <p:nvPr>
            <p:ph type="subTitle" idx="1"/>
          </p:nvPr>
        </p:nvSpPr>
        <p:spPr>
          <a:xfrm>
            <a:off x="1371600" y="3600450"/>
            <a:ext cx="6400800" cy="1752600"/>
          </a:xfrm>
        </p:spPr>
        <p:txBody>
          <a:bodyPr>
            <a:normAutofit/>
          </a:bodyPr>
          <a:lstStyle/>
          <a:p>
            <a:r>
              <a:rPr lang="en-US" sz="2400" dirty="0" smtClean="0"/>
              <a:t>SRC Meeting</a:t>
            </a:r>
          </a:p>
          <a:p>
            <a:r>
              <a:rPr lang="en-US" sz="2400" dirty="0" smtClean="0"/>
              <a:t>October 23, 2014</a:t>
            </a:r>
          </a:p>
          <a:p>
            <a:r>
              <a:rPr lang="en-US" sz="2000" dirty="0" smtClean="0">
                <a:hlinkClick r:id="rId2"/>
              </a:rPr>
              <a:t>http://</a:t>
            </a:r>
            <a:r>
              <a:rPr lang="en-US" sz="2000" dirty="0" smtClean="0">
                <a:hlinkClick r:id="rId2"/>
              </a:rPr>
              <a:t>www.eiu.edu/~reading  </a:t>
            </a:r>
            <a:endParaRPr lang="en-US" sz="2000" dirty="0"/>
          </a:p>
        </p:txBody>
      </p:sp>
      <p:pic>
        <p:nvPicPr>
          <p:cNvPr id="4" name="Picture 3" descr="clickclackboo.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99684" y="3600450"/>
            <a:ext cx="2112470" cy="2705587"/>
          </a:xfrm>
          <a:prstGeom prst="rect">
            <a:avLst/>
          </a:prstGeom>
        </p:spPr>
      </p:pic>
      <p:pic>
        <p:nvPicPr>
          <p:cNvPr id="5" name="Picture 4" descr="roomonthebroom.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51847" y="149319"/>
            <a:ext cx="2303535" cy="2064322"/>
          </a:xfrm>
          <a:prstGeom prst="rect">
            <a:avLst/>
          </a:prstGeom>
        </p:spPr>
      </p:pic>
      <p:pic>
        <p:nvPicPr>
          <p:cNvPr id="6" name="Picture 5" descr="hallowiener.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0880" y="4223024"/>
            <a:ext cx="2404938" cy="2634976"/>
          </a:xfrm>
          <a:prstGeom prst="rect">
            <a:avLst/>
          </a:prstGeom>
        </p:spPr>
      </p:pic>
      <p:pic>
        <p:nvPicPr>
          <p:cNvPr id="7" name="Picture 6" descr="bigpumpkin.jp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399684" y="444382"/>
            <a:ext cx="2336672" cy="2560180"/>
          </a:xfrm>
          <a:prstGeom prst="rect">
            <a:avLst/>
          </a:prstGeom>
        </p:spPr>
      </p:pic>
      <p:pic>
        <p:nvPicPr>
          <p:cNvPr id="8" name="Picture 7" descr="halloween-harrybehn.jpe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93635" y="2281727"/>
            <a:ext cx="1555930" cy="2040662"/>
          </a:xfrm>
          <a:prstGeom prst="rect">
            <a:avLst/>
          </a:prstGeom>
        </p:spPr>
      </p:pic>
      <p:pic>
        <p:nvPicPr>
          <p:cNvPr id="9" name="Picture 8" descr="hallowwilloween.jp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198674" y="149319"/>
            <a:ext cx="1904097" cy="2221447"/>
          </a:xfrm>
          <a:prstGeom prst="rect">
            <a:avLst/>
          </a:prstGeom>
        </p:spPr>
      </p:pic>
      <p:pic>
        <p:nvPicPr>
          <p:cNvPr id="10" name="Picture 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855382" y="5038431"/>
            <a:ext cx="1520321" cy="1665743"/>
          </a:xfrm>
          <a:prstGeom prst="rect">
            <a:avLst/>
          </a:prstGeom>
        </p:spPr>
      </p:pic>
    </p:spTree>
    <p:extLst>
      <p:ext uri="{BB962C8B-B14F-4D97-AF65-F5344CB8AC3E}">
        <p14:creationId xmlns:p14="http://schemas.microsoft.com/office/powerpoint/2010/main" val="24517190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halkduster"/>
                <a:cs typeface="Chalkduster"/>
              </a:rPr>
              <a:t>Halloween</a:t>
            </a:r>
            <a:endParaRPr lang="en-US" dirty="0">
              <a:latin typeface="Chalkduster"/>
              <a:cs typeface="Chalkduster"/>
            </a:endParaRPr>
          </a:p>
        </p:txBody>
      </p:sp>
      <p:sp>
        <p:nvSpPr>
          <p:cNvPr id="3" name="Content Placeholder 2"/>
          <p:cNvSpPr>
            <a:spLocks noGrp="1"/>
          </p:cNvSpPr>
          <p:nvPr>
            <p:ph idx="1"/>
          </p:nvPr>
        </p:nvSpPr>
        <p:spPr>
          <a:xfrm>
            <a:off x="457200" y="1600200"/>
            <a:ext cx="8362060" cy="5039882"/>
          </a:xfrm>
        </p:spPr>
        <p:txBody>
          <a:bodyPr/>
          <a:lstStyle/>
          <a:p>
            <a:pPr marL="0" indent="0">
              <a:buNone/>
            </a:pPr>
            <a:r>
              <a:rPr lang="en-US" sz="2400" dirty="0" smtClean="0"/>
              <a:t>Author: Harry </a:t>
            </a:r>
            <a:r>
              <a:rPr lang="en-US" sz="2400" dirty="0" err="1" smtClean="0"/>
              <a:t>Behn</a:t>
            </a:r>
            <a:endParaRPr lang="en-US" sz="2400" dirty="0" smtClean="0"/>
          </a:p>
          <a:p>
            <a:pPr marL="0" indent="0">
              <a:buNone/>
            </a:pPr>
            <a:r>
              <a:rPr lang="en-US" sz="1600" dirty="0">
                <a:hlinkClick r:id="rId2"/>
              </a:rPr>
              <a:t>http://</a:t>
            </a:r>
            <a:r>
              <a:rPr lang="en-US" sz="1600" dirty="0" smtClean="0">
                <a:hlinkClick r:id="rId2"/>
              </a:rPr>
              <a:t>en.wikipedia.org/wiki/Harry_Behn</a:t>
            </a:r>
            <a:r>
              <a:rPr lang="en-US" sz="1600" dirty="0" smtClean="0"/>
              <a:t> </a:t>
            </a:r>
          </a:p>
          <a:p>
            <a:pPr marL="0" indent="0">
              <a:buNone/>
            </a:pPr>
            <a:endParaRPr lang="en-US" sz="1600" dirty="0" smtClean="0"/>
          </a:p>
          <a:p>
            <a:pPr marL="0" indent="0">
              <a:buNone/>
            </a:pPr>
            <a:r>
              <a:rPr lang="en-US" sz="2400" dirty="0" smtClean="0"/>
              <a:t>Illustrator: Greg Couch</a:t>
            </a:r>
          </a:p>
          <a:p>
            <a:pPr marL="0" indent="0">
              <a:buNone/>
            </a:pPr>
            <a:r>
              <a:rPr lang="en-US" sz="1600" dirty="0">
                <a:hlinkClick r:id="rId3"/>
              </a:rPr>
              <a:t>http://</a:t>
            </a:r>
            <a:r>
              <a:rPr lang="en-US" sz="1600" dirty="0" smtClean="0">
                <a:hlinkClick r:id="rId3"/>
              </a:rPr>
              <a:t>www.bookish.com/authors/greg-couch/0419aa3f-f80d-4c8d-ba67-2b70263b993c </a:t>
            </a:r>
            <a:endParaRPr lang="en-US" sz="1600" dirty="0" smtClean="0"/>
          </a:p>
          <a:p>
            <a:pPr marL="0" indent="0">
              <a:buNone/>
            </a:pPr>
            <a:endParaRPr lang="en-US" sz="1600" dirty="0"/>
          </a:p>
          <a:p>
            <a:pPr marL="0" indent="0">
              <a:buNone/>
            </a:pPr>
            <a:r>
              <a:rPr lang="en-US" sz="2400" dirty="0" smtClean="0"/>
              <a:t>Synopsis: </a:t>
            </a:r>
            <a:r>
              <a:rPr lang="en-US" sz="2400" dirty="0"/>
              <a:t>A skeleton, a witch, and </a:t>
            </a:r>
            <a:endParaRPr lang="en-US" sz="2400" dirty="0" smtClean="0"/>
          </a:p>
          <a:p>
            <a:pPr marL="0" indent="0">
              <a:buNone/>
            </a:pPr>
            <a:r>
              <a:rPr lang="en-US" sz="2400" dirty="0" smtClean="0"/>
              <a:t>a </a:t>
            </a:r>
            <a:r>
              <a:rPr lang="en-US" sz="2400" dirty="0"/>
              <a:t>devil go out to trick-or-treat, </a:t>
            </a:r>
            <a:endParaRPr lang="en-US" sz="2400" dirty="0" smtClean="0"/>
          </a:p>
          <a:p>
            <a:pPr marL="0" indent="0">
              <a:buNone/>
            </a:pPr>
            <a:r>
              <a:rPr lang="en-US" sz="2400" dirty="0" smtClean="0"/>
              <a:t>but </a:t>
            </a:r>
            <a:r>
              <a:rPr lang="en-US" sz="2400" dirty="0"/>
              <a:t>are frightened by every sound </a:t>
            </a:r>
            <a:endParaRPr lang="en-US" sz="2400" dirty="0" smtClean="0"/>
          </a:p>
          <a:p>
            <a:pPr marL="0" indent="0">
              <a:buNone/>
            </a:pPr>
            <a:r>
              <a:rPr lang="en-US" sz="2400" dirty="0" smtClean="0"/>
              <a:t>they </a:t>
            </a:r>
            <a:r>
              <a:rPr lang="en-US" sz="2400" dirty="0"/>
              <a:t>hear and everything they see. </a:t>
            </a:r>
            <a:endParaRPr lang="en-US" sz="2400" dirty="0" smtClean="0"/>
          </a:p>
          <a:p>
            <a:pPr marL="0" indent="0">
              <a:buNone/>
            </a:pPr>
            <a:endParaRPr lang="en-US" dirty="0" smtClean="0"/>
          </a:p>
          <a:p>
            <a:pPr marL="0" indent="0">
              <a:buNone/>
            </a:pPr>
            <a:endParaRPr lang="en-US" dirty="0"/>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34229" y="3469593"/>
            <a:ext cx="2297928" cy="3013822"/>
          </a:xfrm>
          <a:prstGeom prst="rect">
            <a:avLst/>
          </a:prstGeom>
        </p:spPr>
      </p:pic>
    </p:spTree>
    <p:extLst>
      <p:ext uri="{BB962C8B-B14F-4D97-AF65-F5344CB8AC3E}">
        <p14:creationId xmlns:p14="http://schemas.microsoft.com/office/powerpoint/2010/main" val="33130377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1892300" y="0"/>
            <a:ext cx="5337928" cy="6858000"/>
          </a:xfrm>
          <a:prstGeom prst="rect">
            <a:avLst/>
          </a:prstGeom>
        </p:spPr>
      </p:pic>
    </p:spTree>
    <p:extLst>
      <p:ext uri="{BB962C8B-B14F-4D97-AF65-F5344CB8AC3E}">
        <p14:creationId xmlns:p14="http://schemas.microsoft.com/office/powerpoint/2010/main" val="9736107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err="1">
                <a:latin typeface="Chalkduster"/>
                <a:cs typeface="Chalkduster"/>
              </a:rPr>
              <a:t>Hallowilloween</a:t>
            </a:r>
            <a:r>
              <a:rPr lang="en-US" sz="3600" dirty="0">
                <a:latin typeface="Chalkduster"/>
                <a:cs typeface="Chalkduster"/>
              </a:rPr>
              <a:t>: </a:t>
            </a:r>
            <a:r>
              <a:rPr lang="en-US" sz="3600" dirty="0" smtClean="0">
                <a:latin typeface="Chalkduster"/>
                <a:cs typeface="Chalkduster"/>
              </a:rPr>
              <a:t/>
            </a:r>
            <a:br>
              <a:rPr lang="en-US" sz="3600" dirty="0" smtClean="0">
                <a:latin typeface="Chalkduster"/>
                <a:cs typeface="Chalkduster"/>
              </a:rPr>
            </a:br>
            <a:r>
              <a:rPr lang="en-US" sz="3600" dirty="0" smtClean="0">
                <a:latin typeface="Chalkduster"/>
                <a:cs typeface="Chalkduster"/>
              </a:rPr>
              <a:t>Nefarious </a:t>
            </a:r>
            <a:r>
              <a:rPr lang="en-US" sz="3600" dirty="0">
                <a:latin typeface="Chalkduster"/>
                <a:cs typeface="Chalkduster"/>
              </a:rPr>
              <a:t>Silliness</a:t>
            </a:r>
            <a:r>
              <a:rPr lang="en-US" sz="3600" dirty="0" smtClean="0">
                <a:effectLst/>
                <a:latin typeface="Chalkduster"/>
                <a:cs typeface="Chalkduster"/>
              </a:rPr>
              <a:t> </a:t>
            </a:r>
            <a:endParaRPr lang="en-US" sz="3600" dirty="0">
              <a:latin typeface="Chalkduster"/>
              <a:cs typeface="Chalkduster"/>
            </a:endParaRPr>
          </a:p>
        </p:txBody>
      </p:sp>
      <p:sp>
        <p:nvSpPr>
          <p:cNvPr id="3" name="Content Placeholder 2"/>
          <p:cNvSpPr>
            <a:spLocks noGrp="1"/>
          </p:cNvSpPr>
          <p:nvPr>
            <p:ph idx="1"/>
          </p:nvPr>
        </p:nvSpPr>
        <p:spPr>
          <a:xfrm>
            <a:off x="457199" y="1600200"/>
            <a:ext cx="8343485" cy="5134116"/>
          </a:xfrm>
        </p:spPr>
        <p:txBody>
          <a:bodyPr>
            <a:normAutofit/>
          </a:bodyPr>
          <a:lstStyle/>
          <a:p>
            <a:pPr marL="0" indent="0">
              <a:buNone/>
            </a:pPr>
            <a:r>
              <a:rPr lang="en-US" sz="2800" dirty="0" smtClean="0"/>
              <a:t>Author: </a:t>
            </a:r>
            <a:r>
              <a:rPr lang="en-US" sz="2800" dirty="0" err="1" smtClean="0"/>
              <a:t>Calef</a:t>
            </a:r>
            <a:r>
              <a:rPr lang="en-US" sz="2800" dirty="0" smtClean="0"/>
              <a:t> Brown </a:t>
            </a:r>
            <a:r>
              <a:rPr lang="en-US" sz="2800" dirty="0" smtClean="0">
                <a:hlinkClick r:id="rId2"/>
              </a:rPr>
              <a:t>http://www.calefbrown.com/</a:t>
            </a:r>
            <a:r>
              <a:rPr lang="en-US" sz="2800" dirty="0" smtClean="0"/>
              <a:t> </a:t>
            </a:r>
          </a:p>
          <a:p>
            <a:pPr marL="0" indent="0">
              <a:buNone/>
            </a:pPr>
            <a:endParaRPr lang="en-US" sz="2800" dirty="0" smtClean="0"/>
          </a:p>
          <a:p>
            <a:pPr marL="0" indent="0">
              <a:buNone/>
            </a:pPr>
            <a:r>
              <a:rPr lang="en-US" sz="2800" dirty="0" smtClean="0"/>
              <a:t>Synopsis: It </a:t>
            </a:r>
            <a:r>
              <a:rPr lang="en-US" sz="2800" dirty="0"/>
              <a:t>includes different </a:t>
            </a:r>
            <a:endParaRPr lang="en-US" sz="2800" dirty="0" smtClean="0"/>
          </a:p>
          <a:p>
            <a:pPr marL="0" indent="0">
              <a:buNone/>
            </a:pPr>
            <a:r>
              <a:rPr lang="en-US" sz="2800" dirty="0" smtClean="0"/>
              <a:t>poems </a:t>
            </a:r>
            <a:r>
              <a:rPr lang="en-US" sz="2800" dirty="0"/>
              <a:t>about </a:t>
            </a:r>
            <a:r>
              <a:rPr lang="en-US" sz="2800" dirty="0" smtClean="0"/>
              <a:t>Halloween </a:t>
            </a:r>
          </a:p>
          <a:p>
            <a:pPr marL="0" indent="0">
              <a:buNone/>
            </a:pPr>
            <a:r>
              <a:rPr lang="en-US" sz="2800" dirty="0" smtClean="0"/>
              <a:t>characters </a:t>
            </a:r>
            <a:r>
              <a:rPr lang="en-US" sz="2800" dirty="0"/>
              <a:t>like </a:t>
            </a:r>
            <a:r>
              <a:rPr lang="en-US" sz="2800" dirty="0" smtClean="0"/>
              <a:t>Frankenstein,</a:t>
            </a:r>
          </a:p>
          <a:p>
            <a:pPr marL="0" indent="0">
              <a:buNone/>
            </a:pPr>
            <a:r>
              <a:rPr lang="en-US" sz="2800" dirty="0" smtClean="0"/>
              <a:t> </a:t>
            </a:r>
            <a:r>
              <a:rPr lang="en-US" sz="2800" dirty="0"/>
              <a:t>vampires, witches, etc.</a:t>
            </a:r>
            <a:r>
              <a:rPr lang="en-US" sz="2800" dirty="0" smtClean="0">
                <a:effectLst/>
              </a:rPr>
              <a:t> </a:t>
            </a:r>
            <a:endParaRPr lang="en-US" sz="2800" dirty="0"/>
          </a:p>
        </p:txBody>
      </p:sp>
      <p:pic>
        <p:nvPicPr>
          <p:cNvPr id="5" name="Picture 4" descr="hallowwilloween.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56788" y="2267586"/>
            <a:ext cx="3578985" cy="4175483"/>
          </a:xfrm>
          <a:prstGeom prst="rect">
            <a:avLst/>
          </a:prstGeom>
        </p:spPr>
      </p:pic>
    </p:spTree>
    <p:extLst>
      <p:ext uri="{BB962C8B-B14F-4D97-AF65-F5344CB8AC3E}">
        <p14:creationId xmlns:p14="http://schemas.microsoft.com/office/powerpoint/2010/main" val="1789862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4406" y="0"/>
            <a:ext cx="5208999" cy="6858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511192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halkduster"/>
                <a:cs typeface="Chalkduster"/>
              </a:rPr>
              <a:t>Room on the Broom</a:t>
            </a:r>
            <a:endParaRPr lang="en-US" dirty="0">
              <a:latin typeface="Chalkduster"/>
              <a:cs typeface="Chalkduster"/>
            </a:endParaRPr>
          </a:p>
        </p:txBody>
      </p:sp>
      <p:sp>
        <p:nvSpPr>
          <p:cNvPr id="3" name="Content Placeholder 2"/>
          <p:cNvSpPr>
            <a:spLocks noGrp="1"/>
          </p:cNvSpPr>
          <p:nvPr>
            <p:ph idx="1"/>
          </p:nvPr>
        </p:nvSpPr>
        <p:spPr/>
        <p:txBody>
          <a:bodyPr>
            <a:normAutofit lnSpcReduction="10000"/>
          </a:bodyPr>
          <a:lstStyle/>
          <a:p>
            <a:pPr marL="0" indent="0">
              <a:buNone/>
            </a:pPr>
            <a:r>
              <a:rPr lang="en-US" sz="2400" dirty="0" smtClean="0"/>
              <a:t>Author: Julia Donaldson </a:t>
            </a:r>
          </a:p>
          <a:p>
            <a:pPr marL="0" indent="0">
              <a:buNone/>
            </a:pPr>
            <a:r>
              <a:rPr lang="en-US" sz="2400" u="sng" dirty="0" smtClean="0">
                <a:hlinkClick r:id="rId2"/>
              </a:rPr>
              <a:t>http</a:t>
            </a:r>
            <a:r>
              <a:rPr lang="en-US" sz="2400" u="sng" dirty="0">
                <a:hlinkClick r:id="rId2"/>
              </a:rPr>
              <a:t>://www.juliadonaldson.co.uk/</a:t>
            </a:r>
            <a:r>
              <a:rPr lang="en-US" sz="2400" dirty="0" smtClean="0">
                <a:effectLst/>
              </a:rPr>
              <a:t> </a:t>
            </a:r>
          </a:p>
          <a:p>
            <a:pPr marL="0" indent="0">
              <a:buNone/>
            </a:pPr>
            <a:r>
              <a:rPr lang="en-US" sz="2400" dirty="0" smtClean="0"/>
              <a:t>Illustrator: Axel </a:t>
            </a:r>
            <a:r>
              <a:rPr lang="en-US" sz="2400" dirty="0" err="1" smtClean="0"/>
              <a:t>Scheffler</a:t>
            </a:r>
            <a:r>
              <a:rPr lang="en-US" sz="2400" dirty="0" smtClean="0"/>
              <a:t> </a:t>
            </a:r>
            <a:r>
              <a:rPr lang="en-US" sz="2000" u="sng" dirty="0">
                <a:hlinkClick r:id="rId3"/>
              </a:rPr>
              <a:t>http://www.childrensbookillustration.com/view_artist.php?id=30&amp;bid=95</a:t>
            </a:r>
            <a:r>
              <a:rPr lang="en-US" sz="2000" dirty="0" smtClean="0">
                <a:effectLst/>
                <a:hlinkClick r:id="rId3"/>
              </a:rPr>
              <a:t> </a:t>
            </a:r>
            <a:endParaRPr lang="en-US" sz="2000" dirty="0" smtClean="0">
              <a:effectLst/>
            </a:endParaRPr>
          </a:p>
          <a:p>
            <a:pPr marL="0" indent="0">
              <a:buNone/>
            </a:pPr>
            <a:endParaRPr lang="en-US" sz="2000" dirty="0" smtClean="0"/>
          </a:p>
          <a:p>
            <a:pPr marL="0" indent="0">
              <a:buNone/>
            </a:pPr>
            <a:r>
              <a:rPr lang="en-US" sz="2000" dirty="0" smtClean="0"/>
              <a:t>Synopsis: The witch and cat are flying on her broom when the wind blows off her hat, she lands her broom and discovers that her hat has been found by a dog. The witch, cat, and dog continue their flight until …. (What will happen next?”</a:t>
            </a:r>
          </a:p>
          <a:p>
            <a:pPr marL="0" indent="0">
              <a:buNone/>
            </a:pPr>
            <a:endParaRPr lang="en-US" sz="2000" dirty="0" smtClean="0"/>
          </a:p>
          <a:p>
            <a:pPr marL="0" indent="0">
              <a:buNone/>
            </a:pPr>
            <a:r>
              <a:rPr lang="en-US" sz="2000" dirty="0" smtClean="0"/>
              <a:t>Room on the Broom Reading and Completion Activity:</a:t>
            </a:r>
          </a:p>
          <a:p>
            <a:pPr marL="457200" indent="-457200">
              <a:buFont typeface="+mj-lt"/>
              <a:buAutoNum type="arabicPeriod"/>
            </a:pPr>
            <a:r>
              <a:rPr lang="en-US" sz="2000" dirty="0" smtClean="0"/>
              <a:t>Chorally read the stanza.</a:t>
            </a:r>
          </a:p>
          <a:p>
            <a:pPr marL="457200" indent="-457200">
              <a:buFont typeface="+mj-lt"/>
              <a:buAutoNum type="arabicPeriod"/>
            </a:pPr>
            <a:r>
              <a:rPr lang="en-US" sz="2000" dirty="0" smtClean="0"/>
              <a:t>Draw a sketch to illustrate what rose out of the bubbling cauldron.</a:t>
            </a:r>
            <a:endParaRPr lang="en-US" sz="2000" dirty="0"/>
          </a:p>
        </p:txBody>
      </p:sp>
    </p:spTree>
    <p:extLst>
      <p:ext uri="{BB962C8B-B14F-4D97-AF65-F5344CB8AC3E}">
        <p14:creationId xmlns:p14="http://schemas.microsoft.com/office/powerpoint/2010/main" val="31630617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Room on the Broom</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Introducing Vocabulary</a:t>
            </a:r>
          </a:p>
          <a:p>
            <a:pPr marL="514350" indent="-514350">
              <a:buFont typeface="+mj-lt"/>
              <a:buAutoNum type="arabicPeriod"/>
            </a:pPr>
            <a:r>
              <a:rPr lang="en-US" dirty="0" smtClean="0"/>
              <a:t>Introduce unfamiliar words that will help children understand the story</a:t>
            </a:r>
          </a:p>
          <a:p>
            <a:pPr marL="514350" indent="-514350">
              <a:buFont typeface="+mj-lt"/>
              <a:buAutoNum type="arabicPeriod"/>
            </a:pPr>
            <a:r>
              <a:rPr lang="en-US" dirty="0" smtClean="0"/>
              <a:t>Introduce the words in the same context as the story.</a:t>
            </a:r>
          </a:p>
          <a:p>
            <a:pPr marL="514350" indent="-514350">
              <a:buFont typeface="+mj-lt"/>
              <a:buAutoNum type="arabicPeriod"/>
            </a:pPr>
            <a:r>
              <a:rPr lang="en-US" dirty="0" smtClean="0"/>
              <a:t>Read the words to the children and ask if anyone has heard the word before.</a:t>
            </a:r>
          </a:p>
          <a:p>
            <a:pPr marL="514350" indent="-514350">
              <a:buFont typeface="+mj-lt"/>
              <a:buAutoNum type="arabicPeriod"/>
            </a:pPr>
            <a:r>
              <a:rPr lang="en-US" dirty="0" smtClean="0"/>
              <a:t>Look up the words in the dictionary so you can give a clear definition and write the definition in language the children will understand.</a:t>
            </a:r>
            <a:endParaRPr lang="en-US" dirty="0"/>
          </a:p>
        </p:txBody>
      </p:sp>
    </p:spTree>
    <p:extLst>
      <p:ext uri="{BB962C8B-B14F-4D97-AF65-F5344CB8AC3E}">
        <p14:creationId xmlns:p14="http://schemas.microsoft.com/office/powerpoint/2010/main" val="5322395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746763" cy="905854"/>
          </a:xfrm>
        </p:spPr>
        <p:txBody>
          <a:bodyPr>
            <a:normAutofit/>
          </a:bodyPr>
          <a:lstStyle/>
          <a:p>
            <a:r>
              <a:rPr lang="en-US" sz="3600" dirty="0" smtClean="0"/>
              <a:t>Room on the Broom Vocabulary</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29900982"/>
              </p:ext>
            </p:extLst>
          </p:nvPr>
        </p:nvGraphicFramePr>
        <p:xfrm>
          <a:off x="457200" y="905854"/>
          <a:ext cx="7994590" cy="5704840"/>
        </p:xfrm>
        <a:graphic>
          <a:graphicData uri="http://schemas.openxmlformats.org/drawingml/2006/table">
            <a:tbl>
              <a:tblPr firstRow="1" bandRow="1">
                <a:tableStyleId>{5C22544A-7EE6-4342-B048-85BDC9FD1C3A}</a:tableStyleId>
              </a:tblPr>
              <a:tblGrid>
                <a:gridCol w="2627832"/>
                <a:gridCol w="5366758"/>
              </a:tblGrid>
              <a:tr h="370840">
                <a:tc>
                  <a:txBody>
                    <a:bodyPr/>
                    <a:lstStyle/>
                    <a:p>
                      <a:pPr algn="ctr"/>
                      <a:r>
                        <a:rPr lang="en-US" dirty="0" smtClean="0"/>
                        <a:t>Word</a:t>
                      </a:r>
                      <a:endParaRPr lang="en-US" dirty="0"/>
                    </a:p>
                  </a:txBody>
                  <a:tcPr/>
                </a:tc>
                <a:tc>
                  <a:txBody>
                    <a:bodyPr/>
                    <a:lstStyle/>
                    <a:p>
                      <a:pPr algn="ctr"/>
                      <a:r>
                        <a:rPr lang="en-US" dirty="0" smtClean="0"/>
                        <a:t>Context</a:t>
                      </a:r>
                      <a:r>
                        <a:rPr lang="en-US" baseline="0" dirty="0" smtClean="0"/>
                        <a:t> </a:t>
                      </a:r>
                      <a:endParaRPr lang="en-US" dirty="0"/>
                    </a:p>
                  </a:txBody>
                  <a:tcPr/>
                </a:tc>
              </a:tr>
              <a:tr h="370840">
                <a:tc>
                  <a:txBody>
                    <a:bodyPr/>
                    <a:lstStyle/>
                    <a:p>
                      <a:pPr algn="ctr"/>
                      <a:r>
                        <a:rPr lang="en-US" b="1" dirty="0" smtClean="0"/>
                        <a:t>ginger</a:t>
                      </a:r>
                      <a:endParaRPr lang="en-US" b="1" dirty="0"/>
                    </a:p>
                  </a:txBody>
                  <a:tcPr/>
                </a:tc>
                <a:tc>
                  <a:txBody>
                    <a:bodyPr/>
                    <a:lstStyle/>
                    <a:p>
                      <a:r>
                        <a:rPr lang="en-US" sz="1600" dirty="0" smtClean="0"/>
                        <a:t>The witch had a cat and a hat</a:t>
                      </a:r>
                      <a:r>
                        <a:rPr lang="en-US" sz="1600" baseline="0" dirty="0" smtClean="0"/>
                        <a:t> that was black, and long </a:t>
                      </a:r>
                      <a:r>
                        <a:rPr lang="en-US" sz="1600" b="1" baseline="0" dirty="0" smtClean="0"/>
                        <a:t>ginger</a:t>
                      </a:r>
                      <a:r>
                        <a:rPr lang="en-US" sz="1600" baseline="0" dirty="0" smtClean="0"/>
                        <a:t> hair in a braid down her back.</a:t>
                      </a:r>
                    </a:p>
                    <a:p>
                      <a:endParaRPr lang="en-US" sz="1600" baseline="0" dirty="0" smtClean="0"/>
                    </a:p>
                    <a:p>
                      <a:r>
                        <a:rPr lang="en-US" sz="1600" baseline="0" dirty="0" smtClean="0"/>
                        <a:t>Definition: </a:t>
                      </a:r>
                      <a:r>
                        <a:rPr lang="en-US" sz="1600" b="0" i="1" kern="1200" dirty="0" smtClean="0">
                          <a:solidFill>
                            <a:schemeClr val="dk1"/>
                          </a:solidFill>
                          <a:effectLst/>
                          <a:latin typeface="+mn-lt"/>
                          <a:ea typeface="+mn-ea"/>
                          <a:cs typeface="+mn-cs"/>
                        </a:rPr>
                        <a:t>adjective</a:t>
                      </a:r>
                      <a:r>
                        <a:rPr lang="en-US" sz="1600" b="0" i="0" kern="1200" baseline="0" dirty="0" smtClean="0">
                          <a:solidFill>
                            <a:schemeClr val="dk1"/>
                          </a:solidFill>
                          <a:effectLst/>
                          <a:latin typeface="+mn-lt"/>
                          <a:ea typeface="+mn-ea"/>
                          <a:cs typeface="+mn-cs"/>
                        </a:rPr>
                        <a:t> </a:t>
                      </a:r>
                      <a:r>
                        <a:rPr lang="en-US" sz="1600" b="0" i="0" kern="1200" dirty="0" smtClean="0">
                          <a:solidFill>
                            <a:schemeClr val="dk1"/>
                          </a:solidFill>
                          <a:effectLst/>
                          <a:latin typeface="+mn-lt"/>
                          <a:ea typeface="+mn-ea"/>
                          <a:cs typeface="+mn-cs"/>
                        </a:rPr>
                        <a:t>A light reddish-yellow or orange-brown color. </a:t>
                      </a:r>
                      <a:r>
                        <a:rPr lang="en-US" sz="1600" b="0" i="0" kern="1200" baseline="0" dirty="0" smtClean="0">
                          <a:solidFill>
                            <a:schemeClr val="dk1"/>
                          </a:solidFill>
                          <a:effectLst/>
                          <a:latin typeface="+mn-lt"/>
                          <a:ea typeface="+mn-ea"/>
                          <a:cs typeface="+mn-cs"/>
                        </a:rPr>
                        <a:t>(</a:t>
                      </a:r>
                      <a:r>
                        <a:rPr lang="en-US" sz="1600" b="0" i="0" kern="1200" dirty="0" smtClean="0">
                          <a:solidFill>
                            <a:schemeClr val="dk1"/>
                          </a:solidFill>
                          <a:effectLst/>
                          <a:latin typeface="+mn-lt"/>
                          <a:ea typeface="+mn-ea"/>
                          <a:cs typeface="+mn-cs"/>
                        </a:rPr>
                        <a:t>chiefly of hair or fur) </a:t>
                      </a:r>
                      <a:endParaRPr lang="en-US" sz="1600" b="0" i="0" kern="1200" dirty="0">
                        <a:solidFill>
                          <a:schemeClr val="dk1"/>
                        </a:solidFill>
                        <a:effectLst/>
                        <a:latin typeface="+mn-lt"/>
                        <a:ea typeface="+mn-ea"/>
                        <a:cs typeface="+mn-cs"/>
                      </a:endParaRPr>
                    </a:p>
                  </a:txBody>
                  <a:tcPr/>
                </a:tc>
              </a:tr>
              <a:tr h="370840">
                <a:tc>
                  <a:txBody>
                    <a:bodyPr/>
                    <a:lstStyle/>
                    <a:p>
                      <a:pPr algn="ctr"/>
                      <a:r>
                        <a:rPr lang="en-US" b="1" dirty="0" smtClean="0"/>
                        <a:t>bog</a:t>
                      </a:r>
                      <a:endParaRPr lang="en-US" b="1" dirty="0"/>
                    </a:p>
                  </a:txBody>
                  <a:tcPr/>
                </a:tc>
                <a:tc>
                  <a:txBody>
                    <a:bodyPr/>
                    <a:lstStyle/>
                    <a:p>
                      <a:r>
                        <a:rPr lang="en-US" sz="1600" dirty="0" smtClean="0"/>
                        <a:t>Down they went tumbling into a </a:t>
                      </a:r>
                      <a:r>
                        <a:rPr lang="en-US" sz="1600" b="1" dirty="0" smtClean="0"/>
                        <a:t>bog</a:t>
                      </a:r>
                      <a:r>
                        <a:rPr lang="en-US" sz="1600" dirty="0" smtClean="0"/>
                        <a:t>.</a:t>
                      </a:r>
                    </a:p>
                    <a:p>
                      <a:endParaRPr lang="en-US" sz="160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t>Definition:  </a:t>
                      </a:r>
                      <a:r>
                        <a:rPr lang="en-US" sz="1600" i="1" dirty="0" smtClean="0"/>
                        <a:t>noun </a:t>
                      </a:r>
                      <a:r>
                        <a:rPr lang="en-US" sz="1600" i="0" dirty="0" smtClean="0"/>
                        <a:t>Wet,</a:t>
                      </a:r>
                      <a:r>
                        <a:rPr lang="en-US" sz="1600" i="0" baseline="0" dirty="0" smtClean="0"/>
                        <a:t> spongy ground with soil composed of decayed plants.</a:t>
                      </a:r>
                      <a:endParaRPr lang="en-US" sz="1600" i="1" dirty="0" smtClean="0"/>
                    </a:p>
                  </a:txBody>
                  <a:tcPr/>
                </a:tc>
              </a:tr>
              <a:tr h="370840">
                <a:tc>
                  <a:txBody>
                    <a:bodyPr/>
                    <a:lstStyle/>
                    <a:p>
                      <a:pPr algn="ctr"/>
                      <a:r>
                        <a:rPr lang="en-US" b="1" dirty="0" smtClean="0"/>
                        <a:t>cloak</a:t>
                      </a:r>
                      <a:endParaRPr lang="en-US" b="1" dirty="0"/>
                    </a:p>
                  </a:txBody>
                  <a:tcPr/>
                </a:tc>
                <a:tc>
                  <a:txBody>
                    <a:bodyPr/>
                    <a:lstStyle/>
                    <a:p>
                      <a:r>
                        <a:rPr lang="en-US" sz="1600" dirty="0" smtClean="0"/>
                        <a:t>The witch dried the wand</a:t>
                      </a:r>
                      <a:r>
                        <a:rPr lang="en-US" sz="1600" baseline="0" dirty="0" smtClean="0"/>
                        <a:t> on the fold of her </a:t>
                      </a:r>
                      <a:r>
                        <a:rPr lang="en-US" sz="1600" b="1" baseline="0" dirty="0" smtClean="0"/>
                        <a:t>cloak</a:t>
                      </a:r>
                      <a:r>
                        <a:rPr lang="en-US" sz="1600" baseline="0" dirty="0" smtClean="0"/>
                        <a:t>.</a:t>
                      </a:r>
                    </a:p>
                    <a:p>
                      <a:endParaRPr lang="en-US" sz="1600" baseline="0" dirty="0" smtClean="0"/>
                    </a:p>
                    <a:p>
                      <a:r>
                        <a:rPr lang="en-US" sz="1600" baseline="0" dirty="0" smtClean="0"/>
                        <a:t>Definition:  </a:t>
                      </a:r>
                      <a:r>
                        <a:rPr lang="en-US" sz="1600" i="1" baseline="0" dirty="0" smtClean="0"/>
                        <a:t>noun</a:t>
                      </a:r>
                      <a:r>
                        <a:rPr lang="en-US" sz="1600" i="0" baseline="0" dirty="0" smtClean="0"/>
                        <a:t> A loose fitting cape that wraps around your shoulders.</a:t>
                      </a:r>
                      <a:endParaRPr lang="en-US" sz="1600" dirty="0"/>
                    </a:p>
                  </a:txBody>
                  <a:tcPr/>
                </a:tc>
              </a:tr>
              <a:tr h="370840">
                <a:tc>
                  <a:txBody>
                    <a:bodyPr/>
                    <a:lstStyle/>
                    <a:p>
                      <a:pPr algn="ctr"/>
                      <a:r>
                        <a:rPr lang="en-US" b="1" dirty="0" smtClean="0"/>
                        <a:t>squelched</a:t>
                      </a:r>
                      <a:endParaRPr lang="en-US" b="1" dirty="0"/>
                    </a:p>
                  </a:txBody>
                  <a:tcPr/>
                </a:tc>
                <a:tc>
                  <a:txBody>
                    <a:bodyPr/>
                    <a:lstStyle/>
                    <a:p>
                      <a:r>
                        <a:rPr lang="en-US" sz="1600" dirty="0" smtClean="0"/>
                        <a:t>It dripped and it </a:t>
                      </a:r>
                      <a:r>
                        <a:rPr lang="en-US" sz="1600" b="1" dirty="0" smtClean="0"/>
                        <a:t>squelched</a:t>
                      </a:r>
                      <a:r>
                        <a:rPr lang="en-US" sz="1600" baseline="0" dirty="0" smtClean="0"/>
                        <a:t> as it walked from the ditch. </a:t>
                      </a:r>
                    </a:p>
                    <a:p>
                      <a:endParaRPr lang="en-US" sz="1600" baseline="0" dirty="0" smtClean="0"/>
                    </a:p>
                    <a:p>
                      <a:r>
                        <a:rPr lang="en-US" sz="1600" baseline="0" dirty="0" smtClean="0"/>
                        <a:t>Definition: </a:t>
                      </a:r>
                      <a:r>
                        <a:rPr lang="en-US" sz="1600" i="1" baseline="0" dirty="0" smtClean="0"/>
                        <a:t>verb</a:t>
                      </a:r>
                      <a:r>
                        <a:rPr lang="en-US" sz="1600" i="0" baseline="0" dirty="0" smtClean="0"/>
                        <a:t> walk heavily in water, mud, or wet shoes and making a squishy sound.</a:t>
                      </a:r>
                      <a:endParaRPr lang="en-US" sz="1600" dirty="0"/>
                    </a:p>
                  </a:txBody>
                  <a:tcPr/>
                </a:tc>
              </a:tr>
              <a:tr h="370840">
                <a:tc>
                  <a:txBody>
                    <a:bodyPr/>
                    <a:lstStyle/>
                    <a:p>
                      <a:pPr algn="ctr"/>
                      <a:r>
                        <a:rPr lang="en-US" b="1" dirty="0" smtClean="0"/>
                        <a:t>cauldron</a:t>
                      </a:r>
                      <a:endParaRPr lang="en-US" b="1" dirty="0"/>
                    </a:p>
                  </a:txBody>
                  <a:tcPr/>
                </a:tc>
                <a:tc>
                  <a:txBody>
                    <a:bodyPr/>
                    <a:lstStyle/>
                    <a:p>
                      <a:r>
                        <a:rPr lang="en-US" sz="1600" dirty="0" smtClean="0"/>
                        <a:t>Then she filled up her </a:t>
                      </a:r>
                      <a:r>
                        <a:rPr lang="en-US" sz="1600" b="1" dirty="0" smtClean="0"/>
                        <a:t>cauldron</a:t>
                      </a:r>
                      <a:r>
                        <a:rPr lang="en-US" sz="1600" dirty="0" smtClean="0"/>
                        <a:t>.</a:t>
                      </a:r>
                    </a:p>
                    <a:p>
                      <a:endParaRPr lang="en-US" sz="1600" dirty="0" smtClean="0"/>
                    </a:p>
                    <a:p>
                      <a:r>
                        <a:rPr lang="en-US" sz="1600" dirty="0" smtClean="0"/>
                        <a:t>Definition:</a:t>
                      </a:r>
                      <a:r>
                        <a:rPr lang="en-US" sz="1600" baseline="0" dirty="0" smtClean="0"/>
                        <a:t> </a:t>
                      </a:r>
                      <a:r>
                        <a:rPr lang="en-US" sz="1600" i="1" baseline="0" dirty="0" smtClean="0"/>
                        <a:t>noun</a:t>
                      </a:r>
                      <a:r>
                        <a:rPr lang="en-US" sz="1600" i="0" baseline="0" dirty="0" smtClean="0"/>
                        <a:t> A large kettle or pot</a:t>
                      </a:r>
                      <a:endParaRPr lang="en-US" sz="1600" dirty="0"/>
                    </a:p>
                  </a:txBody>
                  <a:tcPr/>
                </a:tc>
              </a:tr>
            </a:tbl>
          </a:graphicData>
        </a:graphic>
      </p:graphicFrame>
    </p:spTree>
    <p:extLst>
      <p:ext uri="{BB962C8B-B14F-4D97-AF65-F5344CB8AC3E}">
        <p14:creationId xmlns:p14="http://schemas.microsoft.com/office/powerpoint/2010/main" val="18476788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955800" y="25400"/>
            <a:ext cx="5232400" cy="6794500"/>
          </a:xfrm>
          <a:prstGeom prst="rect">
            <a:avLst/>
          </a:prstGeom>
        </p:spPr>
      </p:pic>
    </p:spTree>
    <p:extLst>
      <p:ext uri="{BB962C8B-B14F-4D97-AF65-F5344CB8AC3E}">
        <p14:creationId xmlns:p14="http://schemas.microsoft.com/office/powerpoint/2010/main" val="3890940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378"/>
            <a:ext cx="8229600" cy="1314260"/>
          </a:xfrm>
        </p:spPr>
        <p:txBody>
          <a:bodyPr>
            <a:normAutofit fontScale="90000"/>
          </a:bodyPr>
          <a:lstStyle/>
          <a:p>
            <a:r>
              <a:rPr lang="en-US" dirty="0" smtClean="0">
                <a:latin typeface="Chalkduster"/>
                <a:cs typeface="Chalkduster"/>
              </a:rPr>
              <a:t>Room on the Broom Activity Websites</a:t>
            </a:r>
            <a:endParaRPr lang="en-US" dirty="0">
              <a:latin typeface="Chalkduster"/>
              <a:cs typeface="Chalkduster"/>
            </a:endParaRPr>
          </a:p>
        </p:txBody>
      </p:sp>
      <p:sp>
        <p:nvSpPr>
          <p:cNvPr id="3" name="Content Placeholder 2"/>
          <p:cNvSpPr>
            <a:spLocks noGrp="1"/>
          </p:cNvSpPr>
          <p:nvPr>
            <p:ph idx="1"/>
          </p:nvPr>
        </p:nvSpPr>
        <p:spPr/>
        <p:txBody>
          <a:bodyPr>
            <a:normAutofit fontScale="70000" lnSpcReduction="20000"/>
          </a:bodyPr>
          <a:lstStyle/>
          <a:p>
            <a:r>
              <a:rPr lang="en-US" dirty="0" err="1"/>
              <a:t>Pinterest</a:t>
            </a:r>
            <a:endParaRPr lang="en-US" dirty="0"/>
          </a:p>
          <a:p>
            <a:pPr lvl="1"/>
            <a:r>
              <a:rPr lang="en-US" u="sng" dirty="0">
                <a:hlinkClick r:id="rId2"/>
              </a:rPr>
              <a:t>http://www.pinterest.com/shellsowerby/room-on-the-broom/</a:t>
            </a:r>
            <a:r>
              <a:rPr lang="en-US" dirty="0"/>
              <a:t> </a:t>
            </a:r>
          </a:p>
          <a:p>
            <a:pPr marL="0" indent="0">
              <a:buNone/>
            </a:pPr>
            <a:endParaRPr lang="en-US" dirty="0"/>
          </a:p>
          <a:p>
            <a:r>
              <a:rPr lang="en-US" dirty="0"/>
              <a:t>Scholastic Read &amp; Respond</a:t>
            </a:r>
          </a:p>
          <a:p>
            <a:pPr lvl="1"/>
            <a:r>
              <a:rPr lang="en-US" u="sng" dirty="0">
                <a:hlinkClick r:id="rId3"/>
              </a:rPr>
              <a:t>http://images.scholastic.co.uk/assets/a/b6/b7/room-on-the-broom-activities-1070440.pdf</a:t>
            </a:r>
            <a:r>
              <a:rPr lang="en-US" dirty="0"/>
              <a:t> </a:t>
            </a:r>
          </a:p>
          <a:p>
            <a:pPr marL="0" indent="0">
              <a:buNone/>
            </a:pPr>
            <a:r>
              <a:rPr lang="en-US" dirty="0"/>
              <a:t> </a:t>
            </a:r>
          </a:p>
          <a:p>
            <a:r>
              <a:rPr lang="en-US" dirty="0"/>
              <a:t>Teaching Ideas</a:t>
            </a:r>
          </a:p>
          <a:p>
            <a:pPr lvl="1"/>
            <a:r>
              <a:rPr lang="en-US" u="sng" dirty="0">
                <a:hlinkClick r:id="rId4"/>
              </a:rPr>
              <a:t>http://www.teachingideas.co.uk/library/books/roomonthebroom.htm</a:t>
            </a:r>
            <a:r>
              <a:rPr lang="en-US" dirty="0"/>
              <a:t> </a:t>
            </a:r>
          </a:p>
          <a:p>
            <a:pPr marL="0" indent="0">
              <a:buNone/>
            </a:pPr>
            <a:endParaRPr lang="en-US" dirty="0"/>
          </a:p>
          <a:p>
            <a:r>
              <a:rPr lang="en-US" dirty="0" err="1"/>
              <a:t>MakingLearningFun.com</a:t>
            </a:r>
            <a:r>
              <a:rPr lang="en-US" dirty="0"/>
              <a:t> </a:t>
            </a:r>
          </a:p>
          <a:p>
            <a:pPr lvl="1"/>
            <a:r>
              <a:rPr lang="en-US" u="sng" dirty="0">
                <a:hlinkClick r:id="rId5"/>
              </a:rPr>
              <a:t>http://www.makinglearningfun.com/themepages/RoomontheBroom-LiteracyActivities.html</a:t>
            </a:r>
            <a:r>
              <a:rPr lang="en-US" dirty="0"/>
              <a:t> </a:t>
            </a:r>
          </a:p>
        </p:txBody>
      </p:sp>
    </p:spTree>
    <p:extLst>
      <p:ext uri="{BB962C8B-B14F-4D97-AF65-F5344CB8AC3E}">
        <p14:creationId xmlns:p14="http://schemas.microsoft.com/office/powerpoint/2010/main" val="38711994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Bones of Fred </a:t>
            </a:r>
            <a:r>
              <a:rPr lang="en-US" dirty="0" err="1" smtClean="0"/>
              <a:t>McFee</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sz="2400" dirty="0" smtClean="0"/>
              <a:t>Author: </a:t>
            </a:r>
            <a:r>
              <a:rPr lang="en-US" sz="2400" dirty="0"/>
              <a:t>Eve Bunting </a:t>
            </a:r>
            <a:endParaRPr lang="en-US" sz="2400" dirty="0" smtClean="0"/>
          </a:p>
          <a:p>
            <a:pPr marL="0" indent="0">
              <a:buNone/>
            </a:pPr>
            <a:r>
              <a:rPr lang="en-US" sz="2400" dirty="0"/>
              <a:t>	</a:t>
            </a:r>
            <a:r>
              <a:rPr lang="en-US" sz="2400" dirty="0" smtClean="0">
                <a:hlinkClick r:id="rId2"/>
              </a:rPr>
              <a:t>http</a:t>
            </a:r>
            <a:r>
              <a:rPr lang="en-US" sz="2400" dirty="0">
                <a:hlinkClick r:id="rId2"/>
              </a:rPr>
              <a:t>://</a:t>
            </a:r>
            <a:r>
              <a:rPr lang="en-US" sz="2400" dirty="0" smtClean="0">
                <a:hlinkClick r:id="rId2"/>
              </a:rPr>
              <a:t>www.kidsreads.com/authors/eve-bunting</a:t>
            </a:r>
            <a:r>
              <a:rPr lang="en-US" sz="2400" dirty="0" smtClean="0"/>
              <a:t> </a:t>
            </a:r>
          </a:p>
          <a:p>
            <a:pPr marL="0" indent="0">
              <a:buNone/>
            </a:pPr>
            <a:endParaRPr lang="en-US" sz="2400" dirty="0"/>
          </a:p>
          <a:p>
            <a:pPr marL="0" indent="0">
              <a:buNone/>
            </a:pPr>
            <a:r>
              <a:rPr lang="en-US" sz="2400" dirty="0" smtClean="0"/>
              <a:t>Illustrator: </a:t>
            </a:r>
            <a:r>
              <a:rPr lang="en-US" sz="2400" dirty="0"/>
              <a:t>Kurt Cyrus </a:t>
            </a:r>
            <a:r>
              <a:rPr lang="en-US" sz="2400" dirty="0">
                <a:hlinkClick r:id="rId3"/>
              </a:rPr>
              <a:t>http://www.kurtcyrus.com</a:t>
            </a:r>
            <a:r>
              <a:rPr lang="en-US" sz="2400" dirty="0" smtClean="0">
                <a:hlinkClick r:id="rId3"/>
              </a:rPr>
              <a:t>/</a:t>
            </a:r>
            <a:r>
              <a:rPr lang="en-US" sz="2400" dirty="0" smtClean="0"/>
              <a:t> </a:t>
            </a:r>
          </a:p>
          <a:p>
            <a:pPr marL="0" indent="0">
              <a:buNone/>
            </a:pPr>
            <a:endParaRPr lang="en-US" sz="2400" dirty="0"/>
          </a:p>
          <a:p>
            <a:pPr marL="0" indent="0">
              <a:buNone/>
            </a:pPr>
            <a:r>
              <a:rPr lang="en-US" sz="2400" dirty="0" smtClean="0"/>
              <a:t>Synopsis: </a:t>
            </a:r>
            <a:r>
              <a:rPr lang="en-US" sz="2400" dirty="0"/>
              <a:t>In this rhythmic story, an unsuspecting brother and sister bring a toy skeleton home from the harvest fair. They name it Fred </a:t>
            </a:r>
            <a:r>
              <a:rPr lang="en-US" sz="2400" dirty="0" err="1"/>
              <a:t>McFee</a:t>
            </a:r>
            <a:r>
              <a:rPr lang="en-US" sz="2400" dirty="0"/>
              <a:t> and hang it from a sycamore tree. Soon, eerie things begin to happen: The rooster disappears. The hens won't lay. Most terrifying of all, Fred's bones dance "</a:t>
            </a:r>
            <a:r>
              <a:rPr lang="en-US" sz="2400" dirty="0" err="1"/>
              <a:t>clickety</a:t>
            </a:r>
            <a:r>
              <a:rPr lang="en-US" sz="2400" dirty="0"/>
              <a:t>-clack" as night winds howl. And then on Halloween night, Fred </a:t>
            </a:r>
            <a:r>
              <a:rPr lang="en-US" sz="2400" dirty="0" err="1"/>
              <a:t>McFee</a:t>
            </a:r>
            <a:r>
              <a:rPr lang="en-US" sz="2400" dirty="0"/>
              <a:t> vanishes! </a:t>
            </a:r>
            <a:endParaRPr lang="en-US" sz="2400" dirty="0" smtClean="0"/>
          </a:p>
          <a:p>
            <a:pPr marL="0" indent="0">
              <a:buNone/>
            </a:pPr>
            <a:r>
              <a:rPr lang="en-US" sz="2200" dirty="0">
                <a:hlinkClick r:id="rId4"/>
              </a:rPr>
              <a:t>http://</a:t>
            </a:r>
            <a:r>
              <a:rPr lang="en-US" sz="2200" dirty="0" smtClean="0">
                <a:hlinkClick r:id="rId4"/>
              </a:rPr>
              <a:t>www.scholastic.com/teachers/book/bones-fred-mcfee#cart/cleanup </a:t>
            </a:r>
            <a:endParaRPr lang="en-US" sz="2200" dirty="0"/>
          </a:p>
        </p:txBody>
      </p:sp>
    </p:spTree>
    <p:extLst>
      <p:ext uri="{BB962C8B-B14F-4D97-AF65-F5344CB8AC3E}">
        <p14:creationId xmlns:p14="http://schemas.microsoft.com/office/powerpoint/2010/main" val="17509048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197" y="245380"/>
            <a:ext cx="4177067" cy="3141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23275" y="245380"/>
            <a:ext cx="4034594" cy="31411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5743" y="3653538"/>
            <a:ext cx="3913974" cy="30704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91640" y="3525727"/>
            <a:ext cx="4119073" cy="31982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67614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halkduster"/>
                <a:cs typeface="Chalkduster"/>
              </a:rPr>
              <a:t>Click-Clack-Boo!</a:t>
            </a:r>
            <a:endParaRPr lang="en-US" dirty="0">
              <a:latin typeface="Chalkduster"/>
              <a:cs typeface="Chalkduster"/>
            </a:endParaRPr>
          </a:p>
        </p:txBody>
      </p:sp>
      <p:sp>
        <p:nvSpPr>
          <p:cNvPr id="3" name="Content Placeholder 2"/>
          <p:cNvSpPr>
            <a:spLocks noGrp="1"/>
          </p:cNvSpPr>
          <p:nvPr>
            <p:ph idx="1"/>
          </p:nvPr>
        </p:nvSpPr>
        <p:spPr/>
        <p:txBody>
          <a:bodyPr>
            <a:normAutofit/>
          </a:bodyPr>
          <a:lstStyle/>
          <a:p>
            <a:pPr marL="0" indent="0">
              <a:buNone/>
            </a:pPr>
            <a:endParaRPr lang="en-US" sz="2600" dirty="0" smtClean="0"/>
          </a:p>
          <a:p>
            <a:pPr marL="0" indent="0">
              <a:buNone/>
            </a:pPr>
            <a:r>
              <a:rPr lang="en-US" sz="2600" dirty="0" smtClean="0"/>
              <a:t>Author </a:t>
            </a:r>
            <a:r>
              <a:rPr lang="en-US" sz="2600" dirty="0"/>
              <a:t>&amp; </a:t>
            </a:r>
            <a:r>
              <a:rPr lang="en-US" sz="2600" dirty="0" smtClean="0"/>
              <a:t>: </a:t>
            </a:r>
            <a:r>
              <a:rPr lang="en-US" sz="2600" dirty="0"/>
              <a:t>Doreen Cronin </a:t>
            </a:r>
            <a:r>
              <a:rPr lang="en-US" sz="2600" dirty="0">
                <a:hlinkClick r:id="rId2"/>
              </a:rPr>
              <a:t>http://www.doreencronin.com</a:t>
            </a:r>
            <a:r>
              <a:rPr lang="en-US" sz="2600" dirty="0" smtClean="0">
                <a:hlinkClick r:id="rId2"/>
              </a:rPr>
              <a:t>/ </a:t>
            </a:r>
            <a:endParaRPr lang="en-US" sz="2600" dirty="0" smtClean="0"/>
          </a:p>
          <a:p>
            <a:pPr marL="0" indent="0">
              <a:buNone/>
            </a:pPr>
            <a:r>
              <a:rPr lang="en-US" sz="2600" dirty="0"/>
              <a:t>Illustrator: Betsy Lewin </a:t>
            </a:r>
            <a:r>
              <a:rPr lang="en-US" sz="2600" dirty="0">
                <a:hlinkClick r:id="rId3"/>
              </a:rPr>
              <a:t>http://www.betsylewin.com</a:t>
            </a:r>
            <a:r>
              <a:rPr lang="en-US" sz="2600" dirty="0" smtClean="0">
                <a:hlinkClick r:id="rId3"/>
              </a:rPr>
              <a:t>/ </a:t>
            </a:r>
            <a:endParaRPr lang="en-US" sz="2600" dirty="0" smtClean="0"/>
          </a:p>
          <a:p>
            <a:pPr marL="0" indent="0">
              <a:buNone/>
            </a:pPr>
            <a:endParaRPr lang="en-US" sz="2600" dirty="0"/>
          </a:p>
          <a:p>
            <a:pPr marL="0" indent="0">
              <a:buNone/>
            </a:pPr>
            <a:r>
              <a:rPr lang="en-US" sz="2600" dirty="0" smtClean="0"/>
              <a:t>Synopsis: </a:t>
            </a:r>
            <a:r>
              <a:rPr lang="en-US" sz="2600" dirty="0"/>
              <a:t>This book is the </a:t>
            </a:r>
            <a:r>
              <a:rPr lang="en-US" sz="2600" dirty="0" smtClean="0"/>
              <a:t>sequel </a:t>
            </a:r>
            <a:r>
              <a:rPr lang="en-US" sz="2600" dirty="0"/>
              <a:t>to the book </a:t>
            </a:r>
            <a:r>
              <a:rPr lang="en-US" sz="2600" i="1" dirty="0"/>
              <a:t>Click, Clack, Moo</a:t>
            </a:r>
            <a:r>
              <a:rPr lang="en-US" sz="2600" dirty="0"/>
              <a:t>. Farmer Brown does not like Halloween and as he keeps hearing different sounds through out the night, the animals are getting ready for a Halloween Party. But will Farmer Brown join in the fun? Find out in this fun sequel with a Halloween twist! </a:t>
            </a:r>
          </a:p>
          <a:p>
            <a:pPr marL="0" indent="0">
              <a:buNone/>
            </a:pPr>
            <a:endParaRPr lang="en-US" dirty="0"/>
          </a:p>
        </p:txBody>
      </p:sp>
    </p:spTree>
    <p:extLst>
      <p:ext uri="{BB962C8B-B14F-4D97-AF65-F5344CB8AC3E}">
        <p14:creationId xmlns:p14="http://schemas.microsoft.com/office/powerpoint/2010/main" val="30248092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496392" y="118146"/>
            <a:ext cx="5990096" cy="6004997"/>
          </a:xfrm>
          <a:prstGeom prst="rect">
            <a:avLst/>
          </a:prstGeom>
        </p:spPr>
      </p:pic>
    </p:spTree>
    <p:extLst>
      <p:ext uri="{BB962C8B-B14F-4D97-AF65-F5344CB8AC3E}">
        <p14:creationId xmlns:p14="http://schemas.microsoft.com/office/powerpoint/2010/main" val="14306107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halkduster"/>
                <a:cs typeface="Chalkduster"/>
              </a:rPr>
              <a:t>The Hallo-Weiner</a:t>
            </a:r>
            <a:endParaRPr lang="en-US" dirty="0">
              <a:latin typeface="Chalkduster"/>
              <a:cs typeface="Chalkduster"/>
            </a:endParaRPr>
          </a:p>
        </p:txBody>
      </p:sp>
      <p:sp>
        <p:nvSpPr>
          <p:cNvPr id="3" name="Content Placeholder 2"/>
          <p:cNvSpPr>
            <a:spLocks noGrp="1"/>
          </p:cNvSpPr>
          <p:nvPr>
            <p:ph idx="1"/>
          </p:nvPr>
        </p:nvSpPr>
        <p:spPr/>
        <p:txBody>
          <a:bodyPr/>
          <a:lstStyle/>
          <a:p>
            <a:pPr marL="0" indent="0">
              <a:buNone/>
            </a:pPr>
            <a:r>
              <a:rPr lang="en-US" dirty="0" smtClean="0"/>
              <a:t>Author: </a:t>
            </a:r>
            <a:r>
              <a:rPr lang="en-US" dirty="0" err="1" smtClean="0"/>
              <a:t>Dav</a:t>
            </a:r>
            <a:r>
              <a:rPr lang="en-US" dirty="0" smtClean="0"/>
              <a:t> </a:t>
            </a:r>
            <a:r>
              <a:rPr lang="en-US" dirty="0" err="1" smtClean="0"/>
              <a:t>Pilkey</a:t>
            </a:r>
            <a:r>
              <a:rPr lang="en-US" dirty="0" smtClean="0"/>
              <a:t> </a:t>
            </a:r>
            <a:r>
              <a:rPr lang="en-US" dirty="0" smtClean="0">
                <a:hlinkClick r:id="rId2"/>
              </a:rPr>
              <a:t>http://www.pilkey.com </a:t>
            </a:r>
            <a:endParaRPr lang="en-US" dirty="0" smtClean="0"/>
          </a:p>
          <a:p>
            <a:pPr marL="0" indent="0">
              <a:buNone/>
            </a:pPr>
            <a:endParaRPr lang="en-US" dirty="0" smtClean="0"/>
          </a:p>
          <a:p>
            <a:pPr marL="0" indent="0">
              <a:buNone/>
            </a:pPr>
            <a:r>
              <a:rPr lang="en-US" dirty="0" smtClean="0"/>
              <a:t>Synopsis: In </a:t>
            </a:r>
            <a:r>
              <a:rPr lang="en-US" dirty="0"/>
              <a:t>the beginning the neighborhood dogs make fun of Oscar, but later they proclaim him a hero. What causes them to switch Oscar’s nickname from “Wiener Dog,” to “Hero Sandwich?”</a:t>
            </a:r>
          </a:p>
          <a:p>
            <a:pPr marL="0" indent="0">
              <a:buNone/>
            </a:pPr>
            <a:endParaRPr lang="en-US" dirty="0"/>
          </a:p>
        </p:txBody>
      </p:sp>
    </p:spTree>
    <p:extLst>
      <p:ext uri="{BB962C8B-B14F-4D97-AF65-F5344CB8AC3E}">
        <p14:creationId xmlns:p14="http://schemas.microsoft.com/office/powerpoint/2010/main" val="5559615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727651" y="162761"/>
            <a:ext cx="5658623" cy="6512482"/>
          </a:xfrm>
          <a:prstGeom prst="rect">
            <a:avLst/>
          </a:prstGeom>
        </p:spPr>
      </p:pic>
    </p:spTree>
    <p:extLst>
      <p:ext uri="{BB962C8B-B14F-4D97-AF65-F5344CB8AC3E}">
        <p14:creationId xmlns:p14="http://schemas.microsoft.com/office/powerpoint/2010/main" val="33041370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halkduster"/>
                <a:cs typeface="Chalkduster"/>
              </a:rPr>
              <a:t>Big Pumpkin</a:t>
            </a:r>
            <a:endParaRPr lang="en-US" dirty="0">
              <a:latin typeface="Chalkduster"/>
              <a:cs typeface="Chalkduster"/>
            </a:endParaRPr>
          </a:p>
        </p:txBody>
      </p:sp>
      <p:sp>
        <p:nvSpPr>
          <p:cNvPr id="3" name="Content Placeholder 2"/>
          <p:cNvSpPr>
            <a:spLocks noGrp="1"/>
          </p:cNvSpPr>
          <p:nvPr>
            <p:ph idx="1"/>
          </p:nvPr>
        </p:nvSpPr>
        <p:spPr/>
        <p:txBody>
          <a:bodyPr>
            <a:normAutofit fontScale="70000" lnSpcReduction="20000"/>
          </a:bodyPr>
          <a:lstStyle/>
          <a:p>
            <a:pPr marL="0" indent="0">
              <a:buNone/>
            </a:pPr>
            <a:r>
              <a:rPr lang="en-US" dirty="0"/>
              <a:t>Author: Erica Silverman</a:t>
            </a:r>
          </a:p>
          <a:p>
            <a:pPr marL="0" indent="0">
              <a:buNone/>
            </a:pPr>
            <a:r>
              <a:rPr lang="en-US" dirty="0"/>
              <a:t>Illustrator: S.D. Schindler</a:t>
            </a:r>
          </a:p>
          <a:p>
            <a:pPr marL="0" indent="0">
              <a:buNone/>
            </a:pPr>
            <a:endParaRPr lang="en-US" dirty="0" smtClean="0"/>
          </a:p>
          <a:p>
            <a:pPr marL="0" indent="0">
              <a:buNone/>
            </a:pPr>
            <a:r>
              <a:rPr lang="en-US" dirty="0" smtClean="0"/>
              <a:t>Synopsis</a:t>
            </a:r>
            <a:r>
              <a:rPr lang="en-US" dirty="0"/>
              <a:t>: The witch has planted pumpkin so that she can make a pumpkin pie. The only issue is that the pumpkin is so large that she can't get it off the vine! Her friends come to help her solve her problem.</a:t>
            </a:r>
          </a:p>
          <a:p>
            <a:endParaRPr lang="en-US" dirty="0" smtClean="0"/>
          </a:p>
          <a:p>
            <a:pPr marL="0" indent="0">
              <a:buNone/>
            </a:pPr>
            <a:r>
              <a:rPr lang="en-US" dirty="0" smtClean="0"/>
              <a:t>Activity</a:t>
            </a:r>
            <a:r>
              <a:rPr lang="en-US" dirty="0"/>
              <a:t>: While the students listen to the book they will place the pictures of the characters into the correct box on their handout.  After the story students will draw their favorite part of the story.</a:t>
            </a:r>
          </a:p>
          <a:p>
            <a:pPr marL="0" indent="0">
              <a:buNone/>
            </a:pPr>
            <a:r>
              <a:rPr lang="en-US" dirty="0"/>
              <a:t> </a:t>
            </a:r>
          </a:p>
          <a:p>
            <a:pPr marL="0" indent="0">
              <a:buNone/>
            </a:pPr>
            <a:r>
              <a:rPr lang="en-US" dirty="0">
                <a:hlinkClick r:id="rId2"/>
              </a:rPr>
              <a:t>https://www.youtube.com/watch?v=bHkuZKAW7bs</a:t>
            </a:r>
            <a:r>
              <a:rPr lang="en-US" dirty="0"/>
              <a:t>​</a:t>
            </a:r>
          </a:p>
          <a:p>
            <a:pPr marL="0" indent="0">
              <a:buNone/>
            </a:pPr>
            <a:r>
              <a:rPr lang="en-US" dirty="0"/>
              <a:t> </a:t>
            </a:r>
          </a:p>
          <a:p>
            <a:endParaRPr lang="en-US" dirty="0"/>
          </a:p>
        </p:txBody>
      </p:sp>
    </p:spTree>
    <p:extLst>
      <p:ext uri="{BB962C8B-B14F-4D97-AF65-F5344CB8AC3E}">
        <p14:creationId xmlns:p14="http://schemas.microsoft.com/office/powerpoint/2010/main" val="683353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029530" y="1"/>
            <a:ext cx="4748180" cy="3444758"/>
          </a:xfrm>
          <a:prstGeom prst="rect">
            <a:avLst/>
          </a:prstGeom>
        </p:spPr>
      </p:pic>
      <p:pic>
        <p:nvPicPr>
          <p:cNvPr id="5" name="Picture 4"/>
          <p:cNvPicPr>
            <a:picLocks noChangeAspect="1"/>
          </p:cNvPicPr>
          <p:nvPr/>
        </p:nvPicPr>
        <p:blipFill>
          <a:blip r:embed="rId3"/>
          <a:stretch>
            <a:fillRect/>
          </a:stretch>
        </p:blipFill>
        <p:spPr>
          <a:xfrm>
            <a:off x="2176778" y="4064837"/>
            <a:ext cx="4600932" cy="2399411"/>
          </a:xfrm>
          <a:prstGeom prst="rect">
            <a:avLst/>
          </a:prstGeom>
        </p:spPr>
      </p:pic>
    </p:spTree>
    <p:extLst>
      <p:ext uri="{BB962C8B-B14F-4D97-AF65-F5344CB8AC3E}">
        <p14:creationId xmlns:p14="http://schemas.microsoft.com/office/powerpoint/2010/main" val="34310232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227</TotalTime>
  <Words>603</Words>
  <Application>Microsoft Office PowerPoint</Application>
  <PresentationFormat>On-screen Show (4:3)</PresentationFormat>
  <Paragraphs>101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Spooktacular  Books &amp; Activities</vt:lpstr>
      <vt:lpstr>The Bones of Fred McFee</vt:lpstr>
      <vt:lpstr>PowerPoint Presentation</vt:lpstr>
      <vt:lpstr>Click-Clack-Boo!</vt:lpstr>
      <vt:lpstr>PowerPoint Presentation</vt:lpstr>
      <vt:lpstr>The Hallo-Weiner</vt:lpstr>
      <vt:lpstr>PowerPoint Presentation</vt:lpstr>
      <vt:lpstr>Big Pumpkin</vt:lpstr>
      <vt:lpstr>PowerPoint Presentation</vt:lpstr>
      <vt:lpstr>Halloween</vt:lpstr>
      <vt:lpstr>PowerPoint Presentation</vt:lpstr>
      <vt:lpstr>Hallowilloween:  Nefarious Silliness </vt:lpstr>
      <vt:lpstr>PowerPoint Presentation</vt:lpstr>
      <vt:lpstr>Room on the Broom</vt:lpstr>
      <vt:lpstr>Room on the Broom</vt:lpstr>
      <vt:lpstr>Room on the Broom Vocabulary</vt:lpstr>
      <vt:lpstr>PowerPoint Presentation</vt:lpstr>
      <vt:lpstr>Room on the Broom Activity Websites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Spooktacular  Books &amp; Activities</dc:title>
  <dc:creator>Denise Reid</dc:creator>
  <cp:lastModifiedBy>Denise  Reid</cp:lastModifiedBy>
  <cp:revision>18</cp:revision>
  <dcterms:created xsi:type="dcterms:W3CDTF">2014-10-23T03:49:49Z</dcterms:created>
  <dcterms:modified xsi:type="dcterms:W3CDTF">2014-10-23T19:16:40Z</dcterms:modified>
</cp:coreProperties>
</file>