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2"/>
  </p:handoutMasterIdLst>
  <p:sldIdLst>
    <p:sldId id="256" r:id="rId2"/>
    <p:sldId id="261" r:id="rId3"/>
    <p:sldId id="262" r:id="rId4"/>
    <p:sldId id="264" r:id="rId5"/>
    <p:sldId id="259" r:id="rId6"/>
    <p:sldId id="257" r:id="rId7"/>
    <p:sldId id="277" r:id="rId8"/>
    <p:sldId id="278" r:id="rId9"/>
    <p:sldId id="279" r:id="rId10"/>
    <p:sldId id="273"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00" autoAdjust="0"/>
  </p:normalViewPr>
  <p:slideViewPr>
    <p:cSldViewPr>
      <p:cViewPr varScale="1">
        <p:scale>
          <a:sx n="92" d="100"/>
          <a:sy n="92" d="100"/>
        </p:scale>
        <p:origin x="-1722"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CA05CF8-97AC-4063-9561-3C5F5A59A3B8}" type="datetimeFigureOut">
              <a:rPr lang="en-US" smtClean="0"/>
              <a:pPr/>
              <a:t>3/1/2017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13A1B40-FA20-491A-AC3A-2E88E5E95FF4}" type="slidenum">
              <a:rPr lang="en-US" smtClean="0"/>
              <a:pPr/>
              <a:t>‹#›</a:t>
            </a:fld>
            <a:endParaRPr lang="en-US"/>
          </a:p>
        </p:txBody>
      </p:sp>
    </p:spTree>
    <p:extLst>
      <p:ext uri="{BB962C8B-B14F-4D97-AF65-F5344CB8AC3E}">
        <p14:creationId xmlns:p14="http://schemas.microsoft.com/office/powerpoint/2010/main" val="22482641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81BC390-A4BE-407A-AA49-800042109403}" type="datetimeFigureOut">
              <a:rPr lang="en-US" smtClean="0"/>
              <a:pPr/>
              <a:t>3/1/2017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F53E8DD2-F7E1-4DD6-B927-2C226EADC2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1BC390-A4BE-407A-AA49-800042109403}" type="datetimeFigureOut">
              <a:rPr lang="en-US" smtClean="0"/>
              <a:pPr/>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E8DD2-F7E1-4DD6-B927-2C226EADC2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1BC390-A4BE-407A-AA49-800042109403}" type="datetimeFigureOut">
              <a:rPr lang="en-US" smtClean="0"/>
              <a:pPr/>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E8DD2-F7E1-4DD6-B927-2C226EADC2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81BC390-A4BE-407A-AA49-800042109403}" type="datetimeFigureOut">
              <a:rPr lang="en-US" smtClean="0"/>
              <a:pPr/>
              <a:t>3/1/2017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F53E8DD2-F7E1-4DD6-B927-2C226EADC2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81BC390-A4BE-407A-AA49-800042109403}" type="datetimeFigureOut">
              <a:rPr lang="en-US" smtClean="0"/>
              <a:pPr/>
              <a:t>3/1/2017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F53E8DD2-F7E1-4DD6-B927-2C226EADC21C}"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81BC390-A4BE-407A-AA49-800042109403}" type="datetimeFigureOut">
              <a:rPr lang="en-US" smtClean="0"/>
              <a:pPr/>
              <a:t>3/1/2017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53E8DD2-F7E1-4DD6-B927-2C226EADC2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81BC390-A4BE-407A-AA49-800042109403}" type="datetimeFigureOut">
              <a:rPr lang="en-US" smtClean="0"/>
              <a:pPr/>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F53E8DD2-F7E1-4DD6-B927-2C226EADC21C}"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81BC390-A4BE-407A-AA49-800042109403}" type="datetimeFigureOut">
              <a:rPr lang="en-US" smtClean="0"/>
              <a:pPr/>
              <a:t>3/1/2017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E8DD2-F7E1-4DD6-B927-2C226EADC2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81BC390-A4BE-407A-AA49-800042109403}" type="datetimeFigureOut">
              <a:rPr lang="en-US" smtClean="0"/>
              <a:pPr/>
              <a:t>3/1/2017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E8DD2-F7E1-4DD6-B927-2C226EADC2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81BC390-A4BE-407A-AA49-800042109403}" type="datetimeFigureOut">
              <a:rPr lang="en-US" smtClean="0"/>
              <a:pPr/>
              <a:t>3/1/2017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E8DD2-F7E1-4DD6-B927-2C226EADC2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81BC390-A4BE-407A-AA49-800042109403}" type="datetimeFigureOut">
              <a:rPr lang="en-US" smtClean="0"/>
              <a:pPr/>
              <a:t>3/1/2017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53E8DD2-F7E1-4DD6-B927-2C226EADC21C}"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81BC390-A4BE-407A-AA49-800042109403}" type="datetimeFigureOut">
              <a:rPr lang="en-US" smtClean="0"/>
              <a:pPr/>
              <a:t>3/1/2017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53E8DD2-F7E1-4DD6-B927-2C226EADC21C}"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8" Type="http://schemas.openxmlformats.org/officeDocument/2006/relationships/hyperlink" Target="http://www.fantasticfunandlearning.com/character-lessons-bullying-recess-queen.html" TargetMode="External"/><Relationship Id="rId3" Type="http://schemas.openxmlformats.org/officeDocument/2006/relationships/hyperlink" Target="http://witsprogram.ca/pdfs/schools/books/hooway-for-wadney-wat/hooway-for-wodney-wat.pdf" TargetMode="External"/><Relationship Id="rId7" Type="http://schemas.openxmlformats.org/officeDocument/2006/relationships/hyperlink" Target="http://www.thecurriculumcorner.com/thekindercorner/wp-content/pdf/diversity/ihavebook.PDF" TargetMode="External"/><Relationship Id="rId2" Type="http://schemas.openxmlformats.org/officeDocument/2006/relationships/hyperlink" Target="http://www.witsprogram.ca/" TargetMode="External"/><Relationship Id="rId1" Type="http://schemas.openxmlformats.org/officeDocument/2006/relationships/slideLayout" Target="../slideLayouts/slideLayout2.xml"/><Relationship Id="rId6" Type="http://schemas.openxmlformats.org/officeDocument/2006/relationships/hyperlink" Target="http://www.thecurriculumcorner.com/thekindercorner/2014/08/21/diversity-differences-make-us-uniqu" TargetMode="External"/><Relationship Id="rId5" Type="http://schemas.openxmlformats.org/officeDocument/2006/relationships/hyperlink" Target="http://www.witsprogram.ca/pdfs/schools/books/whoever-you-are/whoever-you-are.pdf" TargetMode="External"/><Relationship Id="rId10" Type="http://schemas.openxmlformats.org/officeDocument/2006/relationships/hyperlink" Target="http://lcps.k12.nm.us/wp-content/uploads/2015/06/SS-G-II-E-Whoever-You-Are_All.pdf" TargetMode="External"/><Relationship Id="rId4" Type="http://schemas.openxmlformats.org/officeDocument/2006/relationships/hyperlink" Target="http://www.witsprogram.ca/pdfs/schools/books/recess-queen/the-recess-queen.pdf" TargetMode="External"/><Relationship Id="rId9" Type="http://schemas.openxmlformats.org/officeDocument/2006/relationships/hyperlink" Target="http://character.org/lessons/lesson-plans/elementary/allen-creek-elementary-schoo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heinemann.com/products/E04356.aspx" TargetMode="External"/><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11" Type="http://schemas.openxmlformats.org/officeDocument/2006/relationships/image" Target="../media/image17.png"/><Relationship Id="rId5" Type="http://schemas.openxmlformats.org/officeDocument/2006/relationships/image" Target="../media/image11.jpeg"/><Relationship Id="rId10" Type="http://schemas.openxmlformats.org/officeDocument/2006/relationships/image" Target="../media/image16.jpeg"/><Relationship Id="rId4" Type="http://schemas.openxmlformats.org/officeDocument/2006/relationships/image" Target="../media/image10.jpeg"/><Relationship Id="rId9"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normAutofit/>
          </a:bodyPr>
          <a:lstStyle/>
          <a:p>
            <a:r>
              <a:rPr lang="en-US" sz="3600" dirty="0" smtClean="0"/>
              <a:t>Teaching Kindness Through Trade Books</a:t>
            </a:r>
            <a:endParaRPr lang="en-US" sz="3600" dirty="0"/>
          </a:p>
        </p:txBody>
      </p:sp>
      <p:sp>
        <p:nvSpPr>
          <p:cNvPr id="3" name="Subtitle 2"/>
          <p:cNvSpPr>
            <a:spLocks noGrp="1"/>
          </p:cNvSpPr>
          <p:nvPr>
            <p:ph type="subTitle" idx="1"/>
          </p:nvPr>
        </p:nvSpPr>
        <p:spPr>
          <a:xfrm>
            <a:off x="381000" y="3886200"/>
            <a:ext cx="8523606" cy="1295400"/>
          </a:xfrm>
        </p:spPr>
        <p:txBody>
          <a:bodyPr>
            <a:normAutofit/>
          </a:bodyPr>
          <a:lstStyle/>
          <a:p>
            <a:r>
              <a:rPr lang="en-US" sz="1600" dirty="0" smtClean="0"/>
              <a:t>Eastern Illinois University</a:t>
            </a:r>
          </a:p>
          <a:p>
            <a:r>
              <a:rPr lang="en-US" sz="1600" dirty="0" smtClean="0"/>
              <a:t>Student Reading Council Meeting</a:t>
            </a:r>
          </a:p>
          <a:p>
            <a:r>
              <a:rPr lang="en-US" sz="1600" dirty="0" smtClean="0"/>
              <a:t>3/1/2017</a:t>
            </a:r>
          </a:p>
          <a:p>
            <a:r>
              <a:rPr lang="en-US" sz="1600" dirty="0" smtClean="0"/>
              <a:t>Presenters: SRC Officers</a:t>
            </a:r>
            <a:endParaRPr lang="en-US" sz="2400" dirty="0"/>
          </a:p>
        </p:txBody>
      </p:sp>
      <p:pic>
        <p:nvPicPr>
          <p:cNvPr id="5" name="Picture 4" descr="one-kathrynotoshi.jpg"/>
          <p:cNvPicPr>
            <a:picLocks noChangeAspect="1"/>
          </p:cNvPicPr>
          <p:nvPr/>
        </p:nvPicPr>
        <p:blipFill>
          <a:blip r:embed="rId2"/>
          <a:stretch>
            <a:fillRect/>
          </a:stretch>
        </p:blipFill>
        <p:spPr>
          <a:xfrm>
            <a:off x="6248401" y="2667000"/>
            <a:ext cx="1756926" cy="1828800"/>
          </a:xfrm>
          <a:prstGeom prst="rect">
            <a:avLst/>
          </a:prstGeom>
        </p:spPr>
      </p:pic>
      <p:pic>
        <p:nvPicPr>
          <p:cNvPr id="6" name="Picture 5" descr="one-ko-cover.jpg"/>
          <p:cNvPicPr>
            <a:picLocks noChangeAspect="1"/>
          </p:cNvPicPr>
          <p:nvPr/>
        </p:nvPicPr>
        <p:blipFill>
          <a:blip r:embed="rId3"/>
          <a:stretch>
            <a:fillRect/>
          </a:stretch>
        </p:blipFill>
        <p:spPr>
          <a:xfrm>
            <a:off x="6938646" y="4429991"/>
            <a:ext cx="1965960" cy="1828800"/>
          </a:xfrm>
          <a:prstGeom prst="rect">
            <a:avLst/>
          </a:prstGeom>
        </p:spPr>
      </p:pic>
      <p:pic>
        <p:nvPicPr>
          <p:cNvPr id="7" name="Picture 6" descr="thoseshoes.jpg"/>
          <p:cNvPicPr>
            <a:picLocks noChangeAspect="1"/>
          </p:cNvPicPr>
          <p:nvPr/>
        </p:nvPicPr>
        <p:blipFill>
          <a:blip r:embed="rId4"/>
          <a:stretch>
            <a:fillRect/>
          </a:stretch>
        </p:blipFill>
        <p:spPr>
          <a:xfrm>
            <a:off x="3886200" y="2457450"/>
            <a:ext cx="2038350" cy="2038350"/>
          </a:xfrm>
          <a:prstGeom prst="rect">
            <a:avLst/>
          </a:prstGeom>
        </p:spPr>
      </p:pic>
      <p:pic>
        <p:nvPicPr>
          <p:cNvPr id="8" name="Picture 7" descr="bully.jpg"/>
          <p:cNvPicPr>
            <a:picLocks noChangeAspect="1"/>
          </p:cNvPicPr>
          <p:nvPr/>
        </p:nvPicPr>
        <p:blipFill>
          <a:blip r:embed="rId5"/>
          <a:stretch>
            <a:fillRect/>
          </a:stretch>
        </p:blipFill>
        <p:spPr>
          <a:xfrm>
            <a:off x="4648200" y="4267200"/>
            <a:ext cx="1752600" cy="2261419"/>
          </a:xfrm>
          <a:prstGeom prst="rect">
            <a:avLst/>
          </a:prstGeom>
        </p:spPr>
      </p:pic>
    </p:spTree>
    <p:extLst>
      <p:ext uri="{BB962C8B-B14F-4D97-AF65-F5344CB8AC3E}">
        <p14:creationId xmlns:p14="http://schemas.microsoft.com/office/powerpoint/2010/main" val="3369422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1173"/>
            <a:ext cx="8686800" cy="838200"/>
          </a:xfrm>
        </p:spPr>
        <p:txBody>
          <a:bodyPr/>
          <a:lstStyle/>
          <a:p>
            <a:r>
              <a:rPr lang="en-US" dirty="0" smtClean="0"/>
              <a:t>References</a:t>
            </a:r>
            <a:endParaRPr lang="en-US" dirty="0"/>
          </a:p>
        </p:txBody>
      </p:sp>
      <p:sp>
        <p:nvSpPr>
          <p:cNvPr id="3" name="Content Placeholder 2"/>
          <p:cNvSpPr>
            <a:spLocks noGrp="1"/>
          </p:cNvSpPr>
          <p:nvPr>
            <p:ph idx="1"/>
          </p:nvPr>
        </p:nvSpPr>
        <p:spPr>
          <a:xfrm>
            <a:off x="228600" y="1219200"/>
            <a:ext cx="8686800" cy="5486400"/>
          </a:xfrm>
        </p:spPr>
        <p:txBody>
          <a:bodyPr>
            <a:normAutofit fontScale="92500" lnSpcReduction="20000"/>
          </a:bodyPr>
          <a:lstStyle/>
          <a:p>
            <a:pPr marL="0" indent="0">
              <a:buNone/>
            </a:pPr>
            <a:r>
              <a:rPr lang="en-US" sz="1700" dirty="0" err="1" smtClean="0"/>
              <a:t>Laminack</a:t>
            </a:r>
            <a:r>
              <a:rPr lang="en-US" sz="1700" dirty="0"/>
              <a:t>, L. L. &amp; Wadsworth, R. M. (2012). </a:t>
            </a:r>
            <a:r>
              <a:rPr lang="en-US" sz="1700" i="1" dirty="0"/>
              <a:t>Bullying Hurts: Teaching Kindness Through Read </a:t>
            </a:r>
            <a:r>
              <a:rPr lang="en-US" sz="1700" i="1" dirty="0" err="1"/>
              <a:t>Alouds</a:t>
            </a:r>
            <a:r>
              <a:rPr lang="en-US" sz="1700" i="1" dirty="0"/>
              <a:t> &amp; Guided Conversations.</a:t>
            </a:r>
            <a:r>
              <a:rPr lang="en-US" sz="1700" dirty="0"/>
              <a:t> Portsmouth, NH: Heinemann</a:t>
            </a:r>
            <a:r>
              <a:rPr lang="en-US" sz="1700" dirty="0" smtClean="0"/>
              <a:t>.</a:t>
            </a:r>
          </a:p>
          <a:p>
            <a:pPr marL="0" indent="0">
              <a:buNone/>
            </a:pPr>
            <a:endParaRPr lang="en-US" sz="1700" dirty="0"/>
          </a:p>
          <a:p>
            <a:pPr marL="0" indent="0">
              <a:buNone/>
            </a:pPr>
            <a:r>
              <a:rPr lang="en-US" sz="1700" dirty="0" smtClean="0"/>
              <a:t>WITS Program: Creating Responsive Communities for the Prevention of Peer Victimization</a:t>
            </a:r>
          </a:p>
          <a:p>
            <a:pPr marL="0" indent="0">
              <a:buNone/>
            </a:pPr>
            <a:r>
              <a:rPr lang="en-US" sz="1700" dirty="0">
                <a:hlinkClick r:id="rId2"/>
              </a:rPr>
              <a:t>http://www.witsprogram.ca</a:t>
            </a:r>
            <a:r>
              <a:rPr lang="en-US" sz="1700" dirty="0" smtClean="0">
                <a:hlinkClick r:id="rId2"/>
              </a:rPr>
              <a:t>/</a:t>
            </a:r>
            <a:r>
              <a:rPr lang="en-US" sz="1700" dirty="0" smtClean="0"/>
              <a:t> </a:t>
            </a:r>
          </a:p>
          <a:p>
            <a:r>
              <a:rPr lang="en-US" sz="1700" dirty="0" err="1" smtClean="0"/>
              <a:t>Hooway</a:t>
            </a:r>
            <a:r>
              <a:rPr lang="en-US" sz="1700" dirty="0" smtClean="0"/>
              <a:t> for </a:t>
            </a:r>
            <a:r>
              <a:rPr lang="en-US" sz="1700" dirty="0" err="1" smtClean="0"/>
              <a:t>Wodney</a:t>
            </a:r>
            <a:r>
              <a:rPr lang="en-US" sz="1700" dirty="0" smtClean="0"/>
              <a:t> Wat by Helen Lester</a:t>
            </a:r>
          </a:p>
          <a:p>
            <a:pPr lvl="1"/>
            <a:r>
              <a:rPr lang="en-US" sz="1300" dirty="0" smtClean="0">
                <a:hlinkClick r:id="rId3"/>
              </a:rPr>
              <a:t>http</a:t>
            </a:r>
            <a:r>
              <a:rPr lang="en-US" sz="1300" dirty="0">
                <a:hlinkClick r:id="rId3"/>
              </a:rPr>
              <a:t>://</a:t>
            </a:r>
            <a:r>
              <a:rPr lang="en-US" sz="1300" dirty="0" smtClean="0">
                <a:hlinkClick r:id="rId3"/>
              </a:rPr>
              <a:t>witsprogram.ca/pdfs/schools/books/hooway-for-wadney-wat/hooway-for-wodney-wat.pdf</a:t>
            </a:r>
            <a:endParaRPr lang="en-US" sz="1300" dirty="0" smtClean="0"/>
          </a:p>
          <a:p>
            <a:r>
              <a:rPr lang="en-US" sz="1700" dirty="0" smtClean="0"/>
              <a:t>The Recess Queen by Alexis O’Neill</a:t>
            </a:r>
          </a:p>
          <a:p>
            <a:pPr lvl="1"/>
            <a:r>
              <a:rPr lang="en-US" sz="1300" dirty="0">
                <a:hlinkClick r:id="rId4"/>
              </a:rPr>
              <a:t>http://</a:t>
            </a:r>
            <a:r>
              <a:rPr lang="en-US" sz="1300" dirty="0" smtClean="0">
                <a:hlinkClick r:id="rId4"/>
              </a:rPr>
              <a:t>www.witsprogram.ca/pdfs/schools/books/recess-queen/the-recess-queen.pdf</a:t>
            </a:r>
            <a:r>
              <a:rPr lang="en-US" sz="1300" dirty="0" smtClean="0"/>
              <a:t>  </a:t>
            </a:r>
            <a:endParaRPr lang="en-US" sz="1300" dirty="0" smtClean="0"/>
          </a:p>
          <a:p>
            <a:r>
              <a:rPr lang="en-US" sz="1700" dirty="0" smtClean="0"/>
              <a:t>Whoever You Are by Mem Fox</a:t>
            </a:r>
          </a:p>
          <a:p>
            <a:pPr lvl="1"/>
            <a:r>
              <a:rPr lang="en-US" sz="1300" dirty="0">
                <a:hlinkClick r:id="rId5"/>
              </a:rPr>
              <a:t>http://</a:t>
            </a:r>
            <a:r>
              <a:rPr lang="en-US" sz="1300" dirty="0" smtClean="0">
                <a:hlinkClick r:id="rId5"/>
              </a:rPr>
              <a:t>www.witsprogram.ca/pdfs/schools/books/whoever-you-are/whoever-you-are.pdf</a:t>
            </a:r>
            <a:r>
              <a:rPr lang="en-US" sz="1300" dirty="0" smtClean="0"/>
              <a:t> </a:t>
            </a:r>
          </a:p>
          <a:p>
            <a:pPr marL="0" indent="0">
              <a:buNone/>
            </a:pPr>
            <a:endParaRPr lang="en-US" sz="1700" dirty="0"/>
          </a:p>
          <a:p>
            <a:pPr marL="0" indent="0">
              <a:buNone/>
            </a:pPr>
            <a:r>
              <a:rPr lang="en-US" sz="1700" dirty="0" smtClean="0"/>
              <a:t>Curriculum Corner – The Kinder Corner (Diversity: Differences Make Us Unique)</a:t>
            </a:r>
          </a:p>
          <a:p>
            <a:r>
              <a:rPr lang="en-US" sz="1500" u="sng" dirty="0">
                <a:hlinkClick r:id="rId6"/>
              </a:rPr>
              <a:t>http://</a:t>
            </a:r>
            <a:r>
              <a:rPr lang="en-US" sz="1500" u="sng" dirty="0" smtClean="0">
                <a:hlinkClick r:id="rId6"/>
              </a:rPr>
              <a:t>www.thecurriculumcorner.com/thekindercorner/2014/08/21/diversity-differences-make-us-uniqu</a:t>
            </a:r>
            <a:r>
              <a:rPr lang="en-US" sz="1500" dirty="0"/>
              <a:t>	</a:t>
            </a:r>
            <a:endParaRPr lang="en-US" sz="1500" dirty="0" smtClean="0"/>
          </a:p>
          <a:p>
            <a:r>
              <a:rPr lang="en-US" sz="1500" u="sng" dirty="0" smtClean="0">
                <a:hlinkClick r:id="rId7" tooltip="http://www.thecurriculumcorner.com/thekindercorner/wp-content/pdf/diversity/ihavebook.PDF"/>
              </a:rPr>
              <a:t>http</a:t>
            </a:r>
            <a:r>
              <a:rPr lang="en-US" sz="1500" u="sng" dirty="0">
                <a:hlinkClick r:id="rId7" tooltip="http://www.thecurriculumcorner.com/thekindercorner/wp-content/pdf/diversity/ihavebook.PDF"/>
              </a:rPr>
              <a:t>://</a:t>
            </a:r>
            <a:r>
              <a:rPr lang="en-US" sz="1500" u="sng" dirty="0" smtClean="0">
                <a:hlinkClick r:id="rId7" tooltip="http://www.thecurriculumcorner.com/thekindercorner/wp-content/pdf/diversity/ihavebook.PDF"/>
              </a:rPr>
              <a:t>www.thecurriculumcorner.com/thekindercorner/wp-content/pdf/diversity/ihavebook.PDF</a:t>
            </a:r>
            <a:endParaRPr lang="en-US" sz="1500" u="sng" dirty="0" smtClean="0"/>
          </a:p>
          <a:p>
            <a:pPr marL="0" indent="0">
              <a:buNone/>
            </a:pPr>
            <a:endParaRPr lang="en-US" sz="1500" u="sng" dirty="0"/>
          </a:p>
          <a:p>
            <a:pPr marL="0" indent="0">
              <a:buNone/>
            </a:pPr>
            <a:r>
              <a:rPr lang="en-US" sz="1500" dirty="0" smtClean="0"/>
              <a:t>Fantastic Fun &amp; Learning: Character Lessons About Bullying to go with The Recess Queen</a:t>
            </a:r>
          </a:p>
          <a:p>
            <a:r>
              <a:rPr lang="en-US" sz="1500" dirty="0">
                <a:hlinkClick r:id="rId8"/>
              </a:rPr>
              <a:t>http://</a:t>
            </a:r>
            <a:r>
              <a:rPr lang="en-US" sz="1500" dirty="0" smtClean="0">
                <a:hlinkClick r:id="rId8"/>
              </a:rPr>
              <a:t>www.fantasticfunandlearning.com/character-lessons-bullying-recess-queen.html</a:t>
            </a:r>
            <a:r>
              <a:rPr lang="en-US" sz="1500" dirty="0" smtClean="0"/>
              <a:t> </a:t>
            </a:r>
          </a:p>
          <a:p>
            <a:endParaRPr lang="en-US" sz="1700" u="sng" dirty="0"/>
          </a:p>
          <a:p>
            <a:pPr marL="0" indent="0">
              <a:buNone/>
            </a:pPr>
            <a:r>
              <a:rPr lang="en-US" sz="1700" dirty="0" smtClean="0"/>
              <a:t>A Good Case of Stripes: Celebrating Uniqueness and Making Connections</a:t>
            </a:r>
          </a:p>
          <a:p>
            <a:r>
              <a:rPr lang="en-US" sz="1600" u="sng" dirty="0">
                <a:hlinkClick r:id="rId9"/>
              </a:rPr>
              <a:t>http://character.org/lessons/lesson-plans/elementary/allen-creek-elementary-school/</a:t>
            </a:r>
            <a:r>
              <a:rPr lang="en-US" sz="1600" dirty="0"/>
              <a:t> </a:t>
            </a:r>
            <a:endParaRPr lang="en-US" sz="1600" dirty="0" smtClean="0"/>
          </a:p>
          <a:p>
            <a:endParaRPr lang="en-US" sz="1600" dirty="0"/>
          </a:p>
          <a:p>
            <a:pPr marL="0" indent="0">
              <a:buNone/>
            </a:pPr>
            <a:r>
              <a:rPr lang="en-US" sz="1600" dirty="0" smtClean="0"/>
              <a:t>A RIF Guide for Educators</a:t>
            </a:r>
          </a:p>
          <a:p>
            <a:pPr marL="285750" lvl="1"/>
            <a:r>
              <a:rPr lang="en-US" sz="1300" dirty="0">
                <a:hlinkClick r:id="rId10"/>
              </a:rPr>
              <a:t>http://lcps.k12.nm.us/wp-content/uploads/2015/06/SS-G-II-E-Whoever-You-Are_All.pdf</a:t>
            </a:r>
            <a:r>
              <a:rPr lang="en-US" sz="1300" dirty="0"/>
              <a:t> </a:t>
            </a:r>
          </a:p>
          <a:p>
            <a:pPr marL="0" indent="0">
              <a:buNone/>
            </a:pPr>
            <a:endParaRPr lang="en-US" sz="1600" dirty="0" smtClean="0"/>
          </a:p>
          <a:p>
            <a:pPr marL="0" indent="0">
              <a:buNone/>
            </a:pPr>
            <a:endParaRPr lang="en-US" sz="1700" dirty="0"/>
          </a:p>
          <a:p>
            <a:pPr marL="0" indent="0">
              <a:buNone/>
            </a:pPr>
            <a:endParaRPr lang="en-US" sz="1600" dirty="0"/>
          </a:p>
        </p:txBody>
      </p:sp>
    </p:spTree>
    <p:extLst>
      <p:ext uri="{BB962C8B-B14F-4D97-AF65-F5344CB8AC3E}">
        <p14:creationId xmlns:p14="http://schemas.microsoft.com/office/powerpoint/2010/main" val="1116697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Bullying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In kid-friendly terms, we might say,</a:t>
            </a:r>
          </a:p>
          <a:p>
            <a:pPr marL="0" indent="0">
              <a:buNone/>
            </a:pPr>
            <a:r>
              <a:rPr lang="en-US" dirty="0"/>
              <a:t>	</a:t>
            </a:r>
            <a:r>
              <a:rPr lang="en-US" dirty="0" smtClean="0"/>
              <a:t>The reason why one kid would want to bully another kid is this: when you make someone feel bad, you gain power over him or her. Power makes people feel like they’re better than another person, and then that makes them feel really good about themselves. Power also makes you stand out from the crowd. It’s a way to get attention from other kids, and even from adults. </a:t>
            </a:r>
          </a:p>
          <a:p>
            <a:pPr marL="0" indent="0">
              <a:buNone/>
            </a:pPr>
            <a:endParaRPr lang="en-US" sz="1500" dirty="0"/>
          </a:p>
          <a:p>
            <a:pPr marL="0" indent="0" algn="r">
              <a:buNone/>
            </a:pPr>
            <a:r>
              <a:rPr lang="en-US" sz="1500" dirty="0" smtClean="0"/>
              <a:t>(PBS Kids 2009/</a:t>
            </a:r>
            <a:r>
              <a:rPr lang="en-US" sz="1500" dirty="0" err="1" smtClean="0"/>
              <a:t>Laminack</a:t>
            </a:r>
            <a:r>
              <a:rPr lang="en-US" sz="1500" dirty="0"/>
              <a:t> </a:t>
            </a:r>
            <a:r>
              <a:rPr lang="en-US" sz="1500" dirty="0" smtClean="0"/>
              <a:t>2012/page xiii)</a:t>
            </a:r>
            <a:endParaRPr lang="en-US" sz="1500" dirty="0"/>
          </a:p>
        </p:txBody>
      </p:sp>
    </p:spTree>
    <p:extLst>
      <p:ext uri="{BB962C8B-B14F-4D97-AF65-F5344CB8AC3E}">
        <p14:creationId xmlns:p14="http://schemas.microsoft.com/office/powerpoint/2010/main" val="1724741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Teasing vs. Bullying</a:t>
            </a:r>
            <a:endParaRPr lang="en-US" dirty="0"/>
          </a:p>
        </p:txBody>
      </p:sp>
      <p:sp>
        <p:nvSpPr>
          <p:cNvPr id="3" name="Content Placeholder 2"/>
          <p:cNvSpPr>
            <a:spLocks noGrp="1"/>
          </p:cNvSpPr>
          <p:nvPr>
            <p:ph idx="1"/>
          </p:nvPr>
        </p:nvSpPr>
        <p:spPr/>
        <p:txBody>
          <a:bodyPr/>
          <a:lstStyle/>
          <a:p>
            <a:pPr marL="0" indent="0">
              <a:buNone/>
            </a:pPr>
            <a:r>
              <a:rPr lang="en-US" dirty="0"/>
              <a:t>What is the line between teasing and bullying</a:t>
            </a:r>
            <a:r>
              <a:rPr lang="en-US" dirty="0" smtClean="0"/>
              <a:t>?</a:t>
            </a:r>
          </a:p>
          <a:p>
            <a:pPr marL="0" indent="0">
              <a:buNone/>
            </a:pPr>
            <a:endParaRPr lang="en-US" dirty="0"/>
          </a:p>
          <a:p>
            <a:pPr marL="0" indent="0">
              <a:buNone/>
            </a:pPr>
            <a:r>
              <a:rPr lang="en-US" dirty="0" smtClean="0"/>
              <a:t>	“… nasty teasing occurs when the instigator seeks to intimidate the recipient. When done repeatedly and in the presence of a power differential, nasty teasing becomes bullying.” </a:t>
            </a:r>
            <a:r>
              <a:rPr lang="en-US" sz="1600" dirty="0" smtClean="0"/>
              <a:t>(Gregory, et al 2004,page 127)</a:t>
            </a:r>
            <a:endParaRPr lang="en-US" sz="1600" dirty="0"/>
          </a:p>
        </p:txBody>
      </p:sp>
    </p:spTree>
    <p:extLst>
      <p:ext uri="{BB962C8B-B14F-4D97-AF65-F5344CB8AC3E}">
        <p14:creationId xmlns:p14="http://schemas.microsoft.com/office/powerpoint/2010/main" val="3677291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Bullying</a:t>
            </a:r>
            <a:endParaRPr lang="en-US" dirty="0"/>
          </a:p>
        </p:txBody>
      </p:sp>
      <p:sp>
        <p:nvSpPr>
          <p:cNvPr id="3" name="Content Placeholder 2"/>
          <p:cNvSpPr>
            <a:spLocks noGrp="1"/>
          </p:cNvSpPr>
          <p:nvPr>
            <p:ph idx="1"/>
          </p:nvPr>
        </p:nvSpPr>
        <p:spPr/>
        <p:txBody>
          <a:bodyPr/>
          <a:lstStyle/>
          <a:p>
            <a:r>
              <a:rPr lang="en-US" dirty="0" smtClean="0"/>
              <a:t>Direct Bullying Behaviors</a:t>
            </a:r>
          </a:p>
          <a:p>
            <a:pPr lvl="1"/>
            <a:r>
              <a:rPr lang="en-US" dirty="0"/>
              <a:t>Physical</a:t>
            </a:r>
          </a:p>
          <a:p>
            <a:pPr lvl="1"/>
            <a:r>
              <a:rPr lang="en-US" dirty="0" smtClean="0"/>
              <a:t>Verbal</a:t>
            </a:r>
          </a:p>
          <a:p>
            <a:r>
              <a:rPr lang="en-US" dirty="0" smtClean="0"/>
              <a:t>Indirect Bullying Behaviors</a:t>
            </a:r>
          </a:p>
          <a:p>
            <a:pPr lvl="1"/>
            <a:r>
              <a:rPr lang="en-US" dirty="0" smtClean="0"/>
              <a:t>Social</a:t>
            </a:r>
          </a:p>
          <a:p>
            <a:pPr lvl="1"/>
            <a:r>
              <a:rPr lang="en-US" dirty="0" smtClean="0"/>
              <a:t>Relational</a:t>
            </a:r>
          </a:p>
          <a:p>
            <a:r>
              <a:rPr lang="en-US" dirty="0" smtClean="0"/>
              <a:t>Cyber Bullying Behaviors</a:t>
            </a:r>
          </a:p>
        </p:txBody>
      </p:sp>
    </p:spTree>
    <p:extLst>
      <p:ext uri="{BB962C8B-B14F-4D97-AF65-F5344CB8AC3E}">
        <p14:creationId xmlns:p14="http://schemas.microsoft.com/office/powerpoint/2010/main" val="285524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7278" y="609600"/>
            <a:ext cx="4114800" cy="5155057"/>
          </a:xfrm>
          <a:prstGeom prst="rect">
            <a:avLst/>
          </a:prstGeom>
        </p:spPr>
      </p:pic>
      <p:sp>
        <p:nvSpPr>
          <p:cNvPr id="5" name="TextBox 4"/>
          <p:cNvSpPr txBox="1"/>
          <p:nvPr/>
        </p:nvSpPr>
        <p:spPr>
          <a:xfrm>
            <a:off x="1963568" y="6096000"/>
            <a:ext cx="5064463" cy="369332"/>
          </a:xfrm>
          <a:prstGeom prst="rect">
            <a:avLst/>
          </a:prstGeom>
          <a:noFill/>
        </p:spPr>
        <p:txBody>
          <a:bodyPr wrap="none" rtlCol="0">
            <a:spAutoFit/>
          </a:bodyPr>
          <a:lstStyle/>
          <a:p>
            <a:r>
              <a:rPr lang="en-US" dirty="0" smtClean="0">
                <a:hlinkClick r:id="rId3"/>
              </a:rPr>
              <a:t>http://www.heinemann.com/products/E04356.aspx</a:t>
            </a:r>
            <a:endParaRPr lang="en-US" dirty="0"/>
          </a:p>
        </p:txBody>
      </p:sp>
    </p:spTree>
    <p:extLst>
      <p:ext uri="{BB962C8B-B14F-4D97-AF65-F5344CB8AC3E}">
        <p14:creationId xmlns:p14="http://schemas.microsoft.com/office/powerpoint/2010/main" val="203908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89"/>
            <a:ext cx="8229600" cy="1143000"/>
          </a:xfrm>
        </p:spPr>
        <p:txBody>
          <a:bodyPr>
            <a:normAutofit/>
          </a:bodyPr>
          <a:lstStyle/>
          <a:p>
            <a:r>
              <a:rPr lang="en-US" dirty="0" smtClean="0"/>
              <a:t>A Framework </a:t>
            </a:r>
            <a:r>
              <a:rPr lang="en-US" sz="2000" dirty="0" smtClean="0"/>
              <a:t>(</a:t>
            </a:r>
            <a:r>
              <a:rPr lang="en-US" sz="2000" dirty="0" err="1" smtClean="0"/>
              <a:t>Laminack</a:t>
            </a:r>
            <a:r>
              <a:rPr lang="en-US" sz="2000" dirty="0"/>
              <a:t> </a:t>
            </a:r>
            <a:r>
              <a:rPr lang="en-US" sz="2000" dirty="0" smtClean="0"/>
              <a:t>&amp; Wadsworth, 2012, pp. 8-9)</a:t>
            </a:r>
            <a:endParaRPr lang="en-US" sz="2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60684850"/>
              </p:ext>
            </p:extLst>
          </p:nvPr>
        </p:nvGraphicFramePr>
        <p:xfrm>
          <a:off x="381000" y="1066800"/>
          <a:ext cx="8610600" cy="5687104"/>
        </p:xfrm>
        <a:graphic>
          <a:graphicData uri="http://schemas.openxmlformats.org/drawingml/2006/table">
            <a:tbl>
              <a:tblPr firstRow="1" bandRow="1">
                <a:tableStyleId>{5C22544A-7EE6-4342-B048-85BDC9FD1C3A}</a:tableStyleId>
              </a:tblPr>
              <a:tblGrid>
                <a:gridCol w="1722120"/>
                <a:gridCol w="1722120"/>
                <a:gridCol w="1722120"/>
                <a:gridCol w="1722120"/>
                <a:gridCol w="1722120"/>
              </a:tblGrid>
              <a:tr h="383584">
                <a:tc>
                  <a:txBody>
                    <a:bodyPr/>
                    <a:lstStyle/>
                    <a:p>
                      <a:pPr algn="ctr"/>
                      <a:r>
                        <a:rPr lang="en-US" dirty="0" smtClean="0"/>
                        <a:t>Layer 1</a:t>
                      </a:r>
                      <a:endParaRPr lang="en-US" dirty="0"/>
                    </a:p>
                  </a:txBody>
                  <a:tcPr/>
                </a:tc>
                <a:tc>
                  <a:txBody>
                    <a:bodyPr/>
                    <a:lstStyle/>
                    <a:p>
                      <a:pPr algn="ctr"/>
                      <a:r>
                        <a:rPr lang="en-US" dirty="0" smtClean="0"/>
                        <a:t>Layer 2</a:t>
                      </a:r>
                      <a:endParaRPr lang="en-US" dirty="0"/>
                    </a:p>
                  </a:txBody>
                  <a:tcPr/>
                </a:tc>
                <a:tc>
                  <a:txBody>
                    <a:bodyPr/>
                    <a:lstStyle/>
                    <a:p>
                      <a:pPr algn="ctr"/>
                      <a:r>
                        <a:rPr lang="en-US" dirty="0" smtClean="0"/>
                        <a:t>Layer 3</a:t>
                      </a:r>
                      <a:endParaRPr lang="en-US" dirty="0"/>
                    </a:p>
                  </a:txBody>
                  <a:tcPr/>
                </a:tc>
                <a:tc>
                  <a:txBody>
                    <a:bodyPr/>
                    <a:lstStyle/>
                    <a:p>
                      <a:pPr algn="ctr"/>
                      <a:r>
                        <a:rPr lang="en-US" dirty="0" smtClean="0"/>
                        <a:t>Layer 4</a:t>
                      </a:r>
                      <a:endParaRPr lang="en-US" dirty="0"/>
                    </a:p>
                  </a:txBody>
                  <a:tcPr/>
                </a:tc>
                <a:tc>
                  <a:txBody>
                    <a:bodyPr/>
                    <a:lstStyle/>
                    <a:p>
                      <a:pPr algn="ctr"/>
                      <a:r>
                        <a:rPr lang="en-US" dirty="0" smtClean="0"/>
                        <a:t>Layer 5</a:t>
                      </a:r>
                      <a:endParaRPr lang="en-US" dirty="0"/>
                    </a:p>
                  </a:txBody>
                  <a:tcPr/>
                </a:tc>
              </a:tr>
              <a:tr h="2109713">
                <a:tc>
                  <a:txBody>
                    <a:bodyPr/>
                    <a:lstStyle/>
                    <a:p>
                      <a:r>
                        <a:rPr lang="en-US" sz="1600" dirty="0" smtClean="0"/>
                        <a:t>We have so much in common.</a:t>
                      </a:r>
                      <a:endParaRPr lang="en-US" sz="1600" dirty="0"/>
                    </a:p>
                  </a:txBody>
                  <a:tcPr/>
                </a:tc>
                <a:tc>
                  <a:txBody>
                    <a:bodyPr/>
                    <a:lstStyle/>
                    <a:p>
                      <a:r>
                        <a:rPr lang="en-US" sz="1600" dirty="0" smtClean="0"/>
                        <a:t>There are ways in which we are different.</a:t>
                      </a:r>
                      <a:endParaRPr lang="en-US" sz="1600" dirty="0"/>
                    </a:p>
                  </a:txBody>
                  <a:tcPr/>
                </a:tc>
                <a:tc>
                  <a:txBody>
                    <a:bodyPr/>
                    <a:lstStyle/>
                    <a:p>
                      <a:r>
                        <a:rPr lang="en-US" sz="1600" dirty="0" smtClean="0"/>
                        <a:t>Thinking,</a:t>
                      </a:r>
                      <a:r>
                        <a:rPr lang="en-US" sz="1600" baseline="0" dirty="0" smtClean="0"/>
                        <a:t> feeling, acting. </a:t>
                      </a:r>
                      <a:endParaRPr lang="en-US" sz="1600" dirty="0"/>
                    </a:p>
                  </a:txBody>
                  <a:tcPr/>
                </a:tc>
                <a:tc>
                  <a:txBody>
                    <a:bodyPr/>
                    <a:lstStyle/>
                    <a:p>
                      <a:r>
                        <a:rPr lang="en-US" sz="1600" dirty="0" smtClean="0"/>
                        <a:t>When others are not thoughtful,</a:t>
                      </a:r>
                      <a:r>
                        <a:rPr lang="en-US" sz="1600" baseline="0" dirty="0" smtClean="0"/>
                        <a:t> caring and kind.</a:t>
                      </a:r>
                      <a:endParaRPr lang="en-US" sz="1600" dirty="0"/>
                    </a:p>
                  </a:txBody>
                  <a:tcPr/>
                </a:tc>
                <a:tc>
                  <a:txBody>
                    <a:bodyPr/>
                    <a:lstStyle/>
                    <a:p>
                      <a:r>
                        <a:rPr lang="en-US" sz="1600" dirty="0" smtClean="0"/>
                        <a:t>An opportunity to explore the actions</a:t>
                      </a:r>
                      <a:r>
                        <a:rPr lang="en-US" sz="1600" baseline="0" dirty="0" smtClean="0"/>
                        <a:t> of others, reflect on our own feelings, and redirect our behaviors toward fellow human beings.</a:t>
                      </a:r>
                      <a:endParaRPr lang="en-US" sz="1600" dirty="0"/>
                    </a:p>
                  </a:txBody>
                  <a:tcPr/>
                </a:tc>
              </a:tr>
              <a:tr h="2993103">
                <a:tc>
                  <a:txBody>
                    <a:bodyPr/>
                    <a:lstStyle/>
                    <a:p>
                      <a:r>
                        <a:rPr lang="en-US" sz="1600" dirty="0" smtClean="0"/>
                        <a:t>Essential Understanding: </a:t>
                      </a:r>
                      <a:r>
                        <a:rPr lang="en-US" sz="1600" baseline="0" dirty="0" smtClean="0"/>
                        <a:t> Across the globe we are more alike than different.</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Essential Understanding: There are a range of differences in humanity, some more obvious</a:t>
                      </a:r>
                      <a:r>
                        <a:rPr lang="en-US" sz="1600" baseline="0" dirty="0" smtClean="0"/>
                        <a:t> than others. These differences do not make us better or lesser than others.</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Essential Understanding: Our actions reflect our feelings,</a:t>
                      </a:r>
                      <a:r>
                        <a:rPr lang="en-US" sz="1600" baseline="0" dirty="0" smtClean="0"/>
                        <a:t> our thoughts and our values. </a:t>
                      </a:r>
                      <a:endParaRPr lang="en-US" sz="1600" dirty="0" smtClean="0"/>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Essential Understanding: We can learn to change our beliefs</a:t>
                      </a:r>
                      <a:r>
                        <a:rPr lang="en-US" sz="1600" baseline="0" dirty="0" smtClean="0"/>
                        <a:t> and treatment of others. We can view all people worthy of kindness and respect.</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Essential Understanding: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We</a:t>
                      </a:r>
                      <a:r>
                        <a:rPr lang="en-US" sz="1600" baseline="0" dirty="0" smtClean="0"/>
                        <a:t> can choose to respect ourselves and think and act accordingly. We can choose to not be bystanders. We are responsible for our actions.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p>
                  </a:txBody>
                  <a:tcPr/>
                </a:tc>
              </a:tr>
            </a:tbl>
          </a:graphicData>
        </a:graphic>
      </p:graphicFrame>
    </p:spTree>
    <p:extLst>
      <p:ext uri="{BB962C8B-B14F-4D97-AF65-F5344CB8AC3E}">
        <p14:creationId xmlns:p14="http://schemas.microsoft.com/office/powerpoint/2010/main" val="2091932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89"/>
            <a:ext cx="8229600" cy="1143000"/>
          </a:xfrm>
        </p:spPr>
        <p:txBody>
          <a:bodyPr>
            <a:normAutofit/>
          </a:bodyPr>
          <a:lstStyle/>
          <a:p>
            <a:r>
              <a:rPr lang="en-US" dirty="0" smtClean="0"/>
              <a:t>A Framework </a:t>
            </a:r>
            <a:r>
              <a:rPr lang="en-US" sz="2000" dirty="0" smtClean="0"/>
              <a:t>(</a:t>
            </a:r>
            <a:r>
              <a:rPr lang="en-US" sz="2000" dirty="0" err="1" smtClean="0"/>
              <a:t>Laminack</a:t>
            </a:r>
            <a:r>
              <a:rPr lang="en-US" sz="2000" dirty="0"/>
              <a:t> </a:t>
            </a:r>
            <a:r>
              <a:rPr lang="en-US" sz="2000" dirty="0" smtClean="0"/>
              <a:t>&amp; Wadsworth, 2012, pp. 8-9)</a:t>
            </a:r>
            <a:endParaRPr lang="en-US" sz="2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47144356"/>
              </p:ext>
            </p:extLst>
          </p:nvPr>
        </p:nvGraphicFramePr>
        <p:xfrm>
          <a:off x="304800" y="1295400"/>
          <a:ext cx="8610600" cy="5202903"/>
        </p:xfrm>
        <a:graphic>
          <a:graphicData uri="http://schemas.openxmlformats.org/drawingml/2006/table">
            <a:tbl>
              <a:tblPr firstRow="1" bandRow="1">
                <a:tableStyleId>{5C22544A-7EE6-4342-B048-85BDC9FD1C3A}</a:tableStyleId>
              </a:tblPr>
              <a:tblGrid>
                <a:gridCol w="1722120"/>
                <a:gridCol w="1722120"/>
                <a:gridCol w="1722120"/>
                <a:gridCol w="1722120"/>
                <a:gridCol w="1722120"/>
              </a:tblGrid>
              <a:tr h="383584">
                <a:tc>
                  <a:txBody>
                    <a:bodyPr/>
                    <a:lstStyle/>
                    <a:p>
                      <a:pPr algn="ctr"/>
                      <a:r>
                        <a:rPr lang="en-US" dirty="0" smtClean="0"/>
                        <a:t>Layer 1</a:t>
                      </a:r>
                      <a:endParaRPr lang="en-US" dirty="0"/>
                    </a:p>
                  </a:txBody>
                  <a:tcPr/>
                </a:tc>
                <a:tc>
                  <a:txBody>
                    <a:bodyPr/>
                    <a:lstStyle/>
                    <a:p>
                      <a:pPr algn="ctr"/>
                      <a:r>
                        <a:rPr lang="en-US" dirty="0" smtClean="0"/>
                        <a:t>Layer 2</a:t>
                      </a:r>
                      <a:endParaRPr lang="en-US" dirty="0"/>
                    </a:p>
                  </a:txBody>
                  <a:tcPr/>
                </a:tc>
                <a:tc>
                  <a:txBody>
                    <a:bodyPr/>
                    <a:lstStyle/>
                    <a:p>
                      <a:pPr algn="ctr"/>
                      <a:r>
                        <a:rPr lang="en-US" dirty="0" smtClean="0"/>
                        <a:t>Layer 3</a:t>
                      </a:r>
                      <a:endParaRPr lang="en-US" dirty="0"/>
                    </a:p>
                  </a:txBody>
                  <a:tcPr/>
                </a:tc>
                <a:tc>
                  <a:txBody>
                    <a:bodyPr/>
                    <a:lstStyle/>
                    <a:p>
                      <a:pPr algn="ctr"/>
                      <a:r>
                        <a:rPr lang="en-US" dirty="0" smtClean="0"/>
                        <a:t>Layer 4</a:t>
                      </a:r>
                      <a:endParaRPr lang="en-US" dirty="0"/>
                    </a:p>
                  </a:txBody>
                  <a:tcPr/>
                </a:tc>
                <a:tc>
                  <a:txBody>
                    <a:bodyPr/>
                    <a:lstStyle/>
                    <a:p>
                      <a:pPr algn="ctr"/>
                      <a:r>
                        <a:rPr lang="en-US" dirty="0" smtClean="0"/>
                        <a:t>Layer 5</a:t>
                      </a:r>
                      <a:endParaRPr lang="en-US" dirty="0"/>
                    </a:p>
                  </a:txBody>
                  <a:tcPr/>
                </a:tc>
              </a:tr>
              <a:tr h="1826216">
                <a:tc>
                  <a:txBody>
                    <a:bodyPr/>
                    <a:lstStyle/>
                    <a:p>
                      <a:r>
                        <a:rPr lang="en-US" sz="1400" dirty="0" smtClean="0"/>
                        <a:t>We have so much in common.</a:t>
                      </a:r>
                      <a:endParaRPr lang="en-US" sz="1400" dirty="0"/>
                    </a:p>
                  </a:txBody>
                  <a:tcPr/>
                </a:tc>
                <a:tc>
                  <a:txBody>
                    <a:bodyPr/>
                    <a:lstStyle/>
                    <a:p>
                      <a:r>
                        <a:rPr lang="en-US" sz="1400" dirty="0" smtClean="0"/>
                        <a:t>There are ways in which we are different.</a:t>
                      </a:r>
                      <a:endParaRPr lang="en-US" sz="1400" dirty="0"/>
                    </a:p>
                  </a:txBody>
                  <a:tcPr/>
                </a:tc>
                <a:tc>
                  <a:txBody>
                    <a:bodyPr/>
                    <a:lstStyle/>
                    <a:p>
                      <a:r>
                        <a:rPr lang="en-US" sz="1400" dirty="0" smtClean="0"/>
                        <a:t>Thinking,</a:t>
                      </a:r>
                      <a:r>
                        <a:rPr lang="en-US" sz="1400" baseline="0" dirty="0" smtClean="0"/>
                        <a:t> feeling, acting. </a:t>
                      </a:r>
                      <a:endParaRPr lang="en-US" sz="1400" dirty="0"/>
                    </a:p>
                  </a:txBody>
                  <a:tcPr/>
                </a:tc>
                <a:tc>
                  <a:txBody>
                    <a:bodyPr/>
                    <a:lstStyle/>
                    <a:p>
                      <a:r>
                        <a:rPr lang="en-US" sz="1400" dirty="0" smtClean="0"/>
                        <a:t>When others are not thoughtful,</a:t>
                      </a:r>
                      <a:r>
                        <a:rPr lang="en-US" sz="1400" baseline="0" dirty="0" smtClean="0"/>
                        <a:t> caring and kind.</a:t>
                      </a:r>
                      <a:endParaRPr lang="en-US" sz="1400" dirty="0"/>
                    </a:p>
                  </a:txBody>
                  <a:tcPr/>
                </a:tc>
                <a:tc>
                  <a:txBody>
                    <a:bodyPr/>
                    <a:lstStyle/>
                    <a:p>
                      <a:r>
                        <a:rPr lang="en-US" sz="1400" dirty="0" smtClean="0"/>
                        <a:t>An opportunity to explore the actions</a:t>
                      </a:r>
                      <a:r>
                        <a:rPr lang="en-US" sz="1400" baseline="0" dirty="0" smtClean="0"/>
                        <a:t> of others, reflect on our own feelings, and redirect our behaviors toward fellow human beings.</a:t>
                      </a:r>
                      <a:endParaRPr lang="en-US" sz="1400" dirty="0"/>
                    </a:p>
                  </a:txBody>
                  <a:tcPr/>
                </a:tc>
              </a:tr>
              <a:tr h="2993103">
                <a:tc>
                  <a:txBody>
                    <a:bodyPr/>
                    <a:lstStyle/>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a:txBody>
                    <a:bodyPr/>
                    <a:lstStyle/>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bl>
          </a:graphicData>
        </a:graphic>
      </p:graphicFrame>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1309" y="2434486"/>
            <a:ext cx="1449060" cy="152532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013" y="4191000"/>
            <a:ext cx="1637356" cy="1905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62200" y="2514600"/>
            <a:ext cx="1238786" cy="1546942"/>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86000" y="4261798"/>
            <a:ext cx="1440596" cy="1815151"/>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77322" y="2389904"/>
            <a:ext cx="1578926" cy="1614487"/>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971869" y="4233862"/>
            <a:ext cx="1550250" cy="2014538"/>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91200" y="2514600"/>
            <a:ext cx="1299442" cy="1719262"/>
          </a:xfrm>
          <a:prstGeom prst="rect">
            <a:avLst/>
          </a:prstGeom>
        </p:spPr>
      </p:pic>
      <p:pic>
        <p:nvPicPr>
          <p:cNvPr id="11" name="Pictur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726847" y="4373545"/>
            <a:ext cx="1386116" cy="1724025"/>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408596" y="3505200"/>
            <a:ext cx="1278204" cy="1295400"/>
          </a:xfrm>
          <a:prstGeom prst="rect">
            <a:avLst/>
          </a:prstGeom>
        </p:spPr>
      </p:pic>
      <p:pic>
        <p:nvPicPr>
          <p:cNvPr id="1026" name="Picture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468512" y="4876800"/>
            <a:ext cx="1218288" cy="1566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1233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Bumper stickers!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3581400"/>
            <a:ext cx="2362200" cy="23622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6250" y="3718265"/>
            <a:ext cx="2800350" cy="280035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0200" y="1371600"/>
            <a:ext cx="2792027" cy="2792027"/>
          </a:xfrm>
          <a:prstGeom prst="rect">
            <a:avLst/>
          </a:prstGeom>
        </p:spPr>
      </p:pic>
      <p:pic>
        <p:nvPicPr>
          <p:cNvPr id="1026" name="Picture 2" descr="I love co2 Bumper Stick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1235477"/>
            <a:ext cx="2514599"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0001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Select a book to read with a partner.</a:t>
            </a:r>
          </a:p>
          <a:p>
            <a:r>
              <a:rPr lang="en-US" dirty="0" smtClean="0"/>
              <a:t>Carefully look at the pictures.</a:t>
            </a:r>
          </a:p>
          <a:p>
            <a:r>
              <a:rPr lang="en-US" dirty="0" smtClean="0"/>
              <a:t>What questions would you ask about the art/illustrations as you do a Visual Tour?</a:t>
            </a:r>
          </a:p>
          <a:p>
            <a:r>
              <a:rPr lang="en-US" dirty="0" smtClean="0"/>
              <a:t>What would you have the students focus on as you Read Aloud?</a:t>
            </a:r>
          </a:p>
          <a:p>
            <a:r>
              <a:rPr lang="en-US" dirty="0" smtClean="0"/>
              <a:t>What would a possible bumper sticker be?</a:t>
            </a:r>
          </a:p>
          <a:p>
            <a:r>
              <a:rPr lang="en-US" dirty="0" smtClean="0"/>
              <a:t>What activities could you use to help students build on the essential understandings from the book?</a:t>
            </a:r>
            <a:endParaRPr lang="en-US" dirty="0"/>
          </a:p>
        </p:txBody>
      </p:sp>
    </p:spTree>
    <p:extLst>
      <p:ext uri="{BB962C8B-B14F-4D97-AF65-F5344CB8AC3E}">
        <p14:creationId xmlns:p14="http://schemas.microsoft.com/office/powerpoint/2010/main" val="34830158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ヒラギノ角ゴ Pro W6"/>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ＭＳ Ｐゴシック"/>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Trek.thmx</Template>
  <TotalTime>1107</TotalTime>
  <Words>499</Words>
  <Application>Microsoft Office PowerPoint</Application>
  <PresentationFormat>On-screen Show (4:3)</PresentationFormat>
  <Paragraphs>88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Trek</vt:lpstr>
      <vt:lpstr>Teaching Kindness Through Trade Books</vt:lpstr>
      <vt:lpstr>Bullying</vt:lpstr>
      <vt:lpstr>Teasing vs. Bullying</vt:lpstr>
      <vt:lpstr>Types of Bullying</vt:lpstr>
      <vt:lpstr>PowerPoint Presentation</vt:lpstr>
      <vt:lpstr>A Framework (Laminack &amp; Wadsworth, 2012, pp. 8-9)</vt:lpstr>
      <vt:lpstr>A Framework (Laminack &amp; Wadsworth, 2012, pp. 8-9)</vt:lpstr>
      <vt:lpstr>Bumper stickers!</vt:lpstr>
      <vt:lpstr>Your turn</vt:lpstr>
      <vt:lpstr>References</vt:lpstr>
    </vt:vector>
  </TitlesOfParts>
  <Company>Eastern Illinois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Bibliotherapy to Address Bullying</dc:title>
  <dc:creator>Denise  Reid</dc:creator>
  <cp:lastModifiedBy>Denise  Reid</cp:lastModifiedBy>
  <cp:revision>37</cp:revision>
  <cp:lastPrinted>2017-02-28T19:38:20Z</cp:lastPrinted>
  <dcterms:created xsi:type="dcterms:W3CDTF">2013-10-11T01:36:42Z</dcterms:created>
  <dcterms:modified xsi:type="dcterms:W3CDTF">2017-03-01T13:38:29Z</dcterms:modified>
</cp:coreProperties>
</file>